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8"/>
    <p:sldId id="257" r:id="rId29"/>
    <p:sldId id="258" r:id="rId30"/>
    <p:sldId id="259" r:id="rId31"/>
    <p:sldId id="260" r:id="rId32"/>
    <p:sldId id="261" r:id="rId33"/>
    <p:sldId id="262" r:id="rId34"/>
    <p:sldId id="263" r:id="rId35"/>
    <p:sldId id="264" r:id="rId36"/>
    <p:sldId id="265" r:id="rId37"/>
    <p:sldId id="266" r:id="rId38"/>
    <p:sldId id="267" r:id="rId39"/>
    <p:sldId id="268" r:id="rId40"/>
    <p:sldId id="269" r:id="rId41"/>
  </p:sldIdLst>
  <p:sldSz cx="18288000" cy="10287000"/>
  <p:notesSz cx="6858000" cy="9144000"/>
  <p:embeddedFontLst>
    <p:embeddedFont>
      <p:font typeface="Bebas Neue" charset="1" panose="00000500000000000000"/>
      <p:regular r:id="rId6"/>
    </p:embeddedFont>
    <p:embeddedFont>
      <p:font typeface="Bebas Neue Bold" charset="1" panose="020B0606020202050201"/>
      <p:regular r:id="rId7"/>
    </p:embeddedFont>
    <p:embeddedFont>
      <p:font typeface="Open Sans Light" charset="1" panose="020B0306030504020204"/>
      <p:regular r:id="rId8"/>
    </p:embeddedFont>
    <p:embeddedFont>
      <p:font typeface="Open Sans Light Bold" charset="1" panose="020B0806030504020204"/>
      <p:regular r:id="rId9"/>
    </p:embeddedFont>
    <p:embeddedFont>
      <p:font typeface="Open Sans Light Italics" charset="1" panose="020B0306030504020204"/>
      <p:regular r:id="rId10"/>
    </p:embeddedFont>
    <p:embeddedFont>
      <p:font typeface="Open Sans Light Bold Italics" charset="1" panose="020B0806030504020204"/>
      <p:regular r:id="rId11"/>
    </p:embeddedFont>
    <p:embeddedFont>
      <p:font typeface="Lato" charset="1" panose="020F0502020204030203"/>
      <p:regular r:id="rId12"/>
    </p:embeddedFont>
    <p:embeddedFont>
      <p:font typeface="Lato Bold" charset="1" panose="020F0802020204030203"/>
      <p:regular r:id="rId13"/>
    </p:embeddedFont>
    <p:embeddedFont>
      <p:font typeface="Lato Italics" charset="1" panose="020F0502020204030203"/>
      <p:regular r:id="rId14"/>
    </p:embeddedFont>
    <p:embeddedFont>
      <p:font typeface="Lato Bold Italics" charset="1" panose="020F0802020204030203"/>
      <p:regular r:id="rId15"/>
    </p:embeddedFont>
    <p:embeddedFont>
      <p:font typeface="Arimo" charset="1" panose="020B0604020202020204"/>
      <p:regular r:id="rId16"/>
    </p:embeddedFont>
    <p:embeddedFont>
      <p:font typeface="Arimo Bold" charset="1" panose="020B0704020202020204"/>
      <p:regular r:id="rId17"/>
    </p:embeddedFont>
    <p:embeddedFont>
      <p:font typeface="Arimo Italics" charset="1" panose="020B0604020202090204"/>
      <p:regular r:id="rId18"/>
    </p:embeddedFont>
    <p:embeddedFont>
      <p:font typeface="Arimo Bold Italics" charset="1" panose="020B0704020202090204"/>
      <p:regular r:id="rId19"/>
    </p:embeddedFont>
    <p:embeddedFont>
      <p:font typeface="Nunito Sans Regular" charset="1" panose="00000500000000000000"/>
      <p:regular r:id="rId20"/>
    </p:embeddedFont>
    <p:embeddedFont>
      <p:font typeface="Nunito Sans Regular Bold" charset="1" panose="00000700000000000000"/>
      <p:regular r:id="rId21"/>
    </p:embeddedFont>
    <p:embeddedFont>
      <p:font typeface="Nunito Sans Regular Italics" charset="1" panose="00000500000000000000"/>
      <p:regular r:id="rId22"/>
    </p:embeddedFont>
    <p:embeddedFont>
      <p:font typeface="Nunito Sans Regular Bold Italics" charset="1" panose="00000700000000000000"/>
      <p:regular r:id="rId23"/>
    </p:embeddedFont>
    <p:embeddedFont>
      <p:font typeface="Nunito Sans Extra Light" charset="1" panose="00000300000000000000"/>
      <p:regular r:id="rId24"/>
    </p:embeddedFont>
    <p:embeddedFont>
      <p:font typeface="Nunito Sans Extra Light Bold" charset="1" panose="00000400000000000000"/>
      <p:regular r:id="rId25"/>
    </p:embeddedFont>
    <p:embeddedFont>
      <p:font typeface="Nunito Sans Extra Light Italics" charset="1" panose="00000300000000000000"/>
      <p:regular r:id="rId26"/>
    </p:embeddedFont>
    <p:embeddedFont>
      <p:font typeface="Nunito Sans Extra Light Bold Italics" charset="1" panose="0000040000000000000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slides/slide1.xml" Type="http://schemas.openxmlformats.org/officeDocument/2006/relationships/slide"/><Relationship Id="rId29" Target="slides/slide2.xml" Type="http://schemas.openxmlformats.org/officeDocument/2006/relationships/slide"/><Relationship Id="rId3" Target="viewProps.xml" Type="http://schemas.openxmlformats.org/officeDocument/2006/relationships/viewProps"/><Relationship Id="rId30" Target="slides/slide3.xml" Type="http://schemas.openxmlformats.org/officeDocument/2006/relationships/slide"/><Relationship Id="rId31" Target="slides/slide4.xml" Type="http://schemas.openxmlformats.org/officeDocument/2006/relationships/slide"/><Relationship Id="rId32" Target="slides/slide5.xml" Type="http://schemas.openxmlformats.org/officeDocument/2006/relationships/slide"/><Relationship Id="rId33" Target="slides/slide6.xml" Type="http://schemas.openxmlformats.org/officeDocument/2006/relationships/slide"/><Relationship Id="rId34" Target="slides/slide7.xml" Type="http://schemas.openxmlformats.org/officeDocument/2006/relationships/slide"/><Relationship Id="rId35" Target="slides/slide8.xml" Type="http://schemas.openxmlformats.org/officeDocument/2006/relationships/slide"/><Relationship Id="rId36" Target="slides/slide9.xml" Type="http://schemas.openxmlformats.org/officeDocument/2006/relationships/slide"/><Relationship Id="rId37" Target="slides/slide10.xml" Type="http://schemas.openxmlformats.org/officeDocument/2006/relationships/slide"/><Relationship Id="rId38" Target="slides/slide11.xml" Type="http://schemas.openxmlformats.org/officeDocument/2006/relationships/slide"/><Relationship Id="rId39" Target="slides/slide12.xml" Type="http://schemas.openxmlformats.org/officeDocument/2006/relationships/slide"/><Relationship Id="rId4" Target="theme/theme1.xml" Type="http://schemas.openxmlformats.org/officeDocument/2006/relationships/theme"/><Relationship Id="rId40" Target="slides/slide13.xml" Type="http://schemas.openxmlformats.org/officeDocument/2006/relationships/slide"/><Relationship Id="rId41" Target="slides/slide14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5.jpeg" Type="http://schemas.openxmlformats.org/officeDocument/2006/relationships/image"/><Relationship Id="rId7" Target="../media/image6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7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8.png" Type="http://schemas.openxmlformats.org/officeDocument/2006/relationships/image"/><Relationship Id="rId4" Target="../media/image9.jpeg" Type="http://schemas.openxmlformats.org/officeDocument/2006/relationships/image"/><Relationship Id="rId5" Target="../media/image10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jpeg" Type="http://schemas.openxmlformats.org/officeDocument/2006/relationships/image"/><Relationship Id="rId4" Target="../media/image1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6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7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0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E6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1239766">
            <a:off x="11104269" y="2542812"/>
            <a:ext cx="4803408" cy="9761726"/>
            <a:chOff x="0" y="0"/>
            <a:chExt cx="5001260" cy="10163810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r="r" b="b" t="t" l="l"/>
              <a:pathLst>
                <a:path h="10163632" w="5000993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-45" r="-40" t="0" b="1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r="r" b="b" t="t" l="l"/>
              <a:pathLst>
                <a:path h="9398000" w="4330776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3"/>
              <a:stretch>
                <a:fillRect l="-75204" r="-75345" t="2841" b="4693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1239766">
            <a:off x="14773803" y="-7187446"/>
            <a:ext cx="4803408" cy="9761726"/>
            <a:chOff x="0" y="0"/>
            <a:chExt cx="5001260" cy="10163810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r="r" b="b" t="t" l="l"/>
              <a:pathLst>
                <a:path h="10163632" w="5000993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-45" r="-40" t="0" b="1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r="r" b="b" t="t" l="l"/>
              <a:pathLst>
                <a:path h="9398000" w="4330776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4"/>
              <a:stretch>
                <a:fillRect l="-55173" r="-55314" t="2841" b="4693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1239766">
            <a:off x="14848636" y="8093720"/>
            <a:ext cx="4803408" cy="9761726"/>
            <a:chOff x="0" y="0"/>
            <a:chExt cx="5001260" cy="10163810"/>
          </a:xfrm>
        </p:grpSpPr>
        <p:sp>
          <p:nvSpPr>
            <p:cNvPr name="Freeform 9" id="9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r="r" b="b" t="t" l="l"/>
              <a:pathLst>
                <a:path h="10163632" w="5000993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-45" r="-40" t="0" b="1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r="r" b="b" t="t" l="l"/>
              <a:pathLst>
                <a:path h="9398000" w="4330776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5"/>
              <a:stretch>
                <a:fillRect l="-116963" r="-117103" t="2841" b="4693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1239766">
            <a:off x="18518170" y="-1636538"/>
            <a:ext cx="4803408" cy="9761726"/>
            <a:chOff x="0" y="0"/>
            <a:chExt cx="5001260" cy="10163810"/>
          </a:xfrm>
        </p:grpSpPr>
        <p:sp>
          <p:nvSpPr>
            <p:cNvPr name="Freeform 12" id="12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r="r" b="b" t="t" l="l"/>
              <a:pathLst>
                <a:path h="10163632" w="5000993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-45" r="-40" t="0" b="1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r="r" b="b" t="t" l="l"/>
              <a:pathLst>
                <a:path h="9398000" w="4330776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6"/>
              <a:stretch>
                <a:fillRect l="-110196" r="-110336" t="2841" b="4693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1239766">
            <a:off x="8417949" y="-5521940"/>
            <a:ext cx="4803408" cy="9761726"/>
            <a:chOff x="0" y="0"/>
            <a:chExt cx="5001260" cy="10163810"/>
          </a:xfrm>
        </p:grpSpPr>
        <p:sp>
          <p:nvSpPr>
            <p:cNvPr name="Freeform 15" id="15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r="r" b="b" t="t" l="l"/>
              <a:pathLst>
                <a:path h="10163632" w="5000993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-45" r="-40" t="0" b="1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r="r" b="b" t="t" l="l"/>
              <a:pathLst>
                <a:path h="9398000" w="4330776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7"/>
              <a:stretch>
                <a:fillRect l="-90952" r="-91092" t="2841" b="4693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394100" y="5327349"/>
            <a:ext cx="5741152" cy="2232858"/>
            <a:chOff x="0" y="0"/>
            <a:chExt cx="3434667" cy="1335817"/>
          </a:xfrm>
        </p:grpSpPr>
        <p:sp>
          <p:nvSpPr>
            <p:cNvPr name="Freeform 18" id="18"/>
            <p:cNvSpPr/>
            <p:nvPr/>
          </p:nvSpPr>
          <p:spPr>
            <a:xfrm>
              <a:off x="0" y="0"/>
              <a:ext cx="3434667" cy="1335817"/>
            </a:xfrm>
            <a:custGeom>
              <a:avLst/>
              <a:gdLst/>
              <a:ahLst/>
              <a:cxnLst/>
              <a:rect r="r" b="b" t="t" l="l"/>
              <a:pathLst>
                <a:path h="1335817" w="3434667">
                  <a:moveTo>
                    <a:pt x="0" y="0"/>
                  </a:moveTo>
                  <a:lnTo>
                    <a:pt x="3434667" y="0"/>
                  </a:lnTo>
                  <a:lnTo>
                    <a:pt x="3434667" y="1335817"/>
                  </a:lnTo>
                  <a:lnTo>
                    <a:pt x="0" y="1335817"/>
                  </a:lnTo>
                  <a:close/>
                </a:path>
              </a:pathLst>
            </a:custGeom>
            <a:solidFill>
              <a:srgbClr val="521887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394100" y="3732117"/>
            <a:ext cx="7530313" cy="4335230"/>
            <a:chOff x="0" y="0"/>
            <a:chExt cx="10040417" cy="5780306"/>
          </a:xfrm>
        </p:grpSpPr>
        <p:sp>
          <p:nvSpPr>
            <p:cNvPr name="TextBox 20" id="20"/>
            <p:cNvSpPr txBox="true"/>
            <p:nvPr/>
          </p:nvSpPr>
          <p:spPr>
            <a:xfrm rot="0">
              <a:off x="0" y="-228600"/>
              <a:ext cx="10040417" cy="26522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16800"/>
                </a:lnSpc>
                <a:spcBef>
                  <a:spcPct val="0"/>
                </a:spcBef>
              </a:pPr>
              <a:r>
                <a:rPr lang="en-US" sz="12000">
                  <a:solidFill>
                    <a:srgbClr val="521887"/>
                  </a:solidFill>
                  <a:latin typeface="Nunito Sans Extra Light Bold"/>
                </a:rPr>
                <a:t>iPARK</a:t>
              </a:r>
            </a:p>
          </p:txBody>
        </p:sp>
        <p:grpSp>
          <p:nvGrpSpPr>
            <p:cNvPr name="Group 21" id="21"/>
            <p:cNvGrpSpPr/>
            <p:nvPr/>
          </p:nvGrpSpPr>
          <p:grpSpPr>
            <a:xfrm rot="0">
              <a:off x="0" y="3255176"/>
              <a:ext cx="7645605" cy="1372112"/>
              <a:chOff x="0" y="0"/>
              <a:chExt cx="10664471" cy="1913890"/>
            </a:xfrm>
          </p:grpSpPr>
          <p:sp>
            <p:nvSpPr>
              <p:cNvPr name="Freeform 22" id="22"/>
              <p:cNvSpPr/>
              <p:nvPr/>
            </p:nvSpPr>
            <p:spPr>
              <a:xfrm>
                <a:off x="0" y="0"/>
                <a:ext cx="10664471" cy="1913890"/>
              </a:xfrm>
              <a:custGeom>
                <a:avLst/>
                <a:gdLst/>
                <a:ahLst/>
                <a:cxnLst/>
                <a:rect r="r" b="b" t="t" l="l"/>
                <a:pathLst>
                  <a:path h="1913890" w="10664471">
                    <a:moveTo>
                      <a:pt x="10540011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0540011" y="0"/>
                    </a:lnTo>
                    <a:cubicBezTo>
                      <a:pt x="10608590" y="0"/>
                      <a:pt x="10664471" y="55880"/>
                      <a:pt x="10664471" y="124460"/>
                    </a:cubicBezTo>
                    <a:lnTo>
                      <a:pt x="10664471" y="1789430"/>
                    </a:lnTo>
                    <a:cubicBezTo>
                      <a:pt x="10664471" y="1858010"/>
                      <a:pt x="10608590" y="1913890"/>
                      <a:pt x="10540011" y="1913890"/>
                    </a:cubicBezTo>
                    <a:close/>
                  </a:path>
                </a:pathLst>
              </a:custGeom>
              <a:solidFill>
                <a:srgbClr val="521887"/>
              </a:solidFill>
            </p:spPr>
          </p:sp>
        </p:grpSp>
        <p:sp>
          <p:nvSpPr>
            <p:cNvPr name="TextBox 23" id="23"/>
            <p:cNvSpPr txBox="true"/>
            <p:nvPr/>
          </p:nvSpPr>
          <p:spPr>
            <a:xfrm rot="0">
              <a:off x="603805" y="2095808"/>
              <a:ext cx="6437995" cy="36844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spc="96">
                  <a:solidFill>
                    <a:srgbClr val="F8F8F8"/>
                  </a:solidFill>
                  <a:latin typeface="Nunito Sans Regular"/>
                </a:rPr>
                <a:t>park</a:t>
              </a:r>
            </a:p>
            <a:p>
              <a:pPr>
                <a:lnSpc>
                  <a:spcPts val="4480"/>
                </a:lnSpc>
              </a:pPr>
              <a:r>
                <a:rPr lang="en-US" sz="3200" spc="96">
                  <a:solidFill>
                    <a:srgbClr val="F8F8F8"/>
                  </a:solidFill>
                  <a:latin typeface="Nunito Sans Regular"/>
                </a:rPr>
                <a:t>system</a:t>
              </a:r>
            </a:p>
            <a:p>
              <a:pPr>
                <a:lnSpc>
                  <a:spcPts val="4480"/>
                </a:lnSpc>
              </a:pPr>
              <a:r>
                <a:rPr lang="en-US" sz="3200" spc="96">
                  <a:solidFill>
                    <a:srgbClr val="F8F8F8"/>
                  </a:solidFill>
                  <a:latin typeface="Nunito Sans Regular"/>
                </a:rPr>
                <a:t>automatic</a:t>
              </a:r>
            </a:p>
            <a:p>
              <a:pPr>
                <a:lnSpc>
                  <a:spcPts val="4480"/>
                </a:lnSpc>
              </a:pPr>
              <a:r>
                <a:rPr lang="en-US" sz="3200" spc="96">
                  <a:solidFill>
                    <a:srgbClr val="F8F8F8"/>
                  </a:solidFill>
                  <a:latin typeface="Nunito Sans Regular"/>
                </a:rPr>
                <a:t>management </a:t>
              </a:r>
            </a:p>
            <a:p>
              <a:pPr>
                <a:lnSpc>
                  <a:spcPts val="4480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2188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3214437" y="2505530"/>
            <a:ext cx="12671009" cy="7267937"/>
            <a:chOff x="0" y="0"/>
            <a:chExt cx="7981950" cy="4578350"/>
          </a:xfrm>
        </p:grpSpPr>
        <p:sp>
          <p:nvSpPr>
            <p:cNvPr name="Freeform 3" id="3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r="r" b="b" t="t" l="l"/>
              <a:pathLst>
                <a:path h="4326890" w="645160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4" id="4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r="r" b="b" t="t" l="l"/>
              <a:pathLst>
                <a:path h="4542790" w="798195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9E6DF7"/>
            </a:solidFill>
          </p:spPr>
        </p:sp>
        <p:sp>
          <p:nvSpPr>
            <p:cNvPr name="Freeform 5" id="5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r="r" b="b" t="t" l="l"/>
              <a:pathLst>
                <a:path h="96520" w="105918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521887"/>
            </a:solidFill>
          </p:spPr>
        </p:sp>
        <p:sp>
          <p:nvSpPr>
            <p:cNvPr name="Freeform 6" id="6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r="r" b="b" t="t" l="l"/>
              <a:pathLst>
                <a:path h="35560" w="765429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21887"/>
            </a:solidFill>
          </p:spPr>
        </p:sp>
        <p:sp>
          <p:nvSpPr>
            <p:cNvPr name="Freeform 7" id="7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r="r" b="b" t="t" l="l"/>
              <a:pathLst>
                <a:path h="3789680" w="605536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2"/>
              <a:stretch>
                <a:fillRect l="12060" r="12076" t="-72975" b="-25167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794191" y="6250730"/>
            <a:ext cx="6465109" cy="1686608"/>
            <a:chOff x="0" y="0"/>
            <a:chExt cx="8620146" cy="2248811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1726801"/>
              <a:ext cx="8620146" cy="5220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F8F8F8"/>
                  </a:solidFill>
                  <a:latin typeface="Nunito Sans Regular"/>
                </a:rPr>
                <a:t>мама с коляской, семья, молодёжь...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-123825"/>
              <a:ext cx="8620146" cy="14077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960"/>
                </a:lnSpc>
                <a:spcBef>
                  <a:spcPct val="0"/>
                </a:spcBef>
              </a:pPr>
              <a:r>
                <a:rPr lang="en-US" sz="6400">
                  <a:solidFill>
                    <a:srgbClr val="F8F8F8"/>
                  </a:solidFill>
                  <a:latin typeface="Nunito Sans Regular"/>
                </a:rPr>
                <a:t>ПОТРЕБИТЕЛЬ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0794191" y="921811"/>
            <a:ext cx="6465109" cy="2110500"/>
            <a:chOff x="0" y="0"/>
            <a:chExt cx="8620146" cy="2814001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1726801"/>
              <a:ext cx="8620146" cy="1087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F8F8F8"/>
                  </a:solidFill>
                  <a:latin typeface="Nunito Sans Regular"/>
                </a:rPr>
                <a:t>выставки</a:t>
              </a:r>
              <a:r>
                <a:rPr lang="en-US" sz="2400">
                  <a:solidFill>
                    <a:srgbClr val="F8F8F8"/>
                  </a:solidFill>
                  <a:latin typeface="Nunito Sans Regular"/>
                </a:rPr>
                <a:t>, соцсети, журналы, тренинги, семинары, онлайн-школы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-123825"/>
              <a:ext cx="8620146" cy="14077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960"/>
                </a:lnSpc>
                <a:spcBef>
                  <a:spcPct val="0"/>
                </a:spcBef>
              </a:pPr>
              <a:r>
                <a:rPr lang="en-US" sz="6400">
                  <a:solidFill>
                    <a:srgbClr val="F8F8F8"/>
                  </a:solidFill>
                  <a:latin typeface="Nunito Sans Regular"/>
                </a:rPr>
                <a:t>ПРЕДЛОЖЕНИЕ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0895497" y="3631622"/>
            <a:ext cx="6465109" cy="2110500"/>
            <a:chOff x="0" y="0"/>
            <a:chExt cx="8620146" cy="2814001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1726801"/>
              <a:ext cx="8620146" cy="1087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F8F8F8"/>
                  </a:solidFill>
                  <a:latin typeface="Nunito Sans Regular"/>
                </a:rPr>
                <a:t>маркетолог, директор, владелец, мэр, сотрудник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-123825"/>
              <a:ext cx="8620146" cy="14077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960"/>
                </a:lnSpc>
                <a:spcBef>
                  <a:spcPct val="0"/>
                </a:spcBef>
              </a:pPr>
              <a:r>
                <a:rPr lang="en-US" sz="6400">
                  <a:solidFill>
                    <a:srgbClr val="F8F8F8"/>
                  </a:solidFill>
                  <a:latin typeface="Nunito Sans Regular"/>
                </a:rPr>
                <a:t>СПРОС</a:t>
              </a: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521854" y="687998"/>
            <a:ext cx="4328254" cy="1086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960"/>
              </a:lnSpc>
              <a:spcBef>
                <a:spcPct val="0"/>
              </a:spcBef>
            </a:pPr>
            <a:r>
              <a:rPr lang="en-US" sz="6400">
                <a:solidFill>
                  <a:srgbClr val="F8F8F8"/>
                </a:solidFill>
                <a:latin typeface="Nunito Sans Regular"/>
              </a:rPr>
              <a:t>#КАНАЛЫ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>
  <p:cSld>
    <p:bg>
      <p:bgPr>
        <a:solidFill>
          <a:srgbClr val="9E6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8262" y="5143500"/>
            <a:ext cx="18911159" cy="5388807"/>
            <a:chOff x="0" y="0"/>
            <a:chExt cx="40858128" cy="11642679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0858129" cy="11642679"/>
            </a:xfrm>
            <a:custGeom>
              <a:avLst/>
              <a:gdLst/>
              <a:ahLst/>
              <a:cxnLst/>
              <a:rect r="r" b="b" t="t" l="l"/>
              <a:pathLst>
                <a:path h="11642679" w="40858129">
                  <a:moveTo>
                    <a:pt x="40733669" y="11642679"/>
                  </a:moveTo>
                  <a:lnTo>
                    <a:pt x="124460" y="11642679"/>
                  </a:lnTo>
                  <a:cubicBezTo>
                    <a:pt x="55880" y="11642679"/>
                    <a:pt x="0" y="11586799"/>
                    <a:pt x="0" y="1151821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733669" y="0"/>
                  </a:lnTo>
                  <a:cubicBezTo>
                    <a:pt x="40802247" y="0"/>
                    <a:pt x="40858129" y="55880"/>
                    <a:pt x="40858129" y="124460"/>
                  </a:cubicBezTo>
                  <a:lnTo>
                    <a:pt x="40858129" y="11518219"/>
                  </a:lnTo>
                  <a:cubicBezTo>
                    <a:pt x="40858129" y="11586799"/>
                    <a:pt x="40802247" y="11642679"/>
                    <a:pt x="40733669" y="11642679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282726" y="2239015"/>
            <a:ext cx="7255877" cy="7622580"/>
            <a:chOff x="0" y="0"/>
            <a:chExt cx="15676540" cy="16468813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15676541" cy="16468813"/>
            </a:xfrm>
            <a:custGeom>
              <a:avLst/>
              <a:gdLst/>
              <a:ahLst/>
              <a:cxnLst/>
              <a:rect r="r" b="b" t="t" l="l"/>
              <a:pathLst>
                <a:path h="16468813" w="15676541">
                  <a:moveTo>
                    <a:pt x="15552080" y="16468813"/>
                  </a:moveTo>
                  <a:lnTo>
                    <a:pt x="124460" y="16468813"/>
                  </a:lnTo>
                  <a:cubicBezTo>
                    <a:pt x="55880" y="16468813"/>
                    <a:pt x="0" y="16412933"/>
                    <a:pt x="0" y="163443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552080" y="0"/>
                  </a:lnTo>
                  <a:cubicBezTo>
                    <a:pt x="15620660" y="0"/>
                    <a:pt x="15676541" y="55880"/>
                    <a:pt x="15676541" y="124460"/>
                  </a:cubicBezTo>
                  <a:lnTo>
                    <a:pt x="15676541" y="16344353"/>
                  </a:lnTo>
                  <a:cubicBezTo>
                    <a:pt x="15676541" y="16412933"/>
                    <a:pt x="15620660" y="16468813"/>
                    <a:pt x="15552080" y="16468813"/>
                  </a:cubicBezTo>
                  <a:close/>
                </a:path>
              </a:pathLst>
            </a:custGeom>
            <a:solidFill>
              <a:srgbClr val="521887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9749397" y="2239015"/>
            <a:ext cx="7255877" cy="7622580"/>
            <a:chOff x="0" y="0"/>
            <a:chExt cx="15676540" cy="16468813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15676541" cy="16468813"/>
            </a:xfrm>
            <a:custGeom>
              <a:avLst/>
              <a:gdLst/>
              <a:ahLst/>
              <a:cxnLst/>
              <a:rect r="r" b="b" t="t" l="l"/>
              <a:pathLst>
                <a:path h="16468813" w="15676541">
                  <a:moveTo>
                    <a:pt x="15552080" y="16468813"/>
                  </a:moveTo>
                  <a:lnTo>
                    <a:pt x="124460" y="16468813"/>
                  </a:lnTo>
                  <a:cubicBezTo>
                    <a:pt x="55880" y="16468813"/>
                    <a:pt x="0" y="16412933"/>
                    <a:pt x="0" y="163443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552080" y="0"/>
                  </a:lnTo>
                  <a:cubicBezTo>
                    <a:pt x="15620660" y="0"/>
                    <a:pt x="15676541" y="55880"/>
                    <a:pt x="15676541" y="124460"/>
                  </a:cubicBezTo>
                  <a:lnTo>
                    <a:pt x="15676541" y="16344353"/>
                  </a:lnTo>
                  <a:cubicBezTo>
                    <a:pt x="15676541" y="16412933"/>
                    <a:pt x="15620660" y="16468813"/>
                    <a:pt x="15552080" y="16468813"/>
                  </a:cubicBezTo>
                  <a:close/>
                </a:path>
              </a:pathLst>
            </a:custGeom>
            <a:solidFill>
              <a:srgbClr val="521887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1913827" y="2558235"/>
            <a:ext cx="5993675" cy="50371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8F8F8"/>
                </a:solidFill>
                <a:latin typeface="Nunito Sans Regular"/>
              </a:rPr>
              <a:t>B2B</a:t>
            </a:r>
          </a:p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F8F8F8"/>
                </a:solidFill>
                <a:latin typeface="Nunito Sans Regular"/>
              </a:rPr>
              <a:t>подписка</a:t>
            </a:r>
          </a:p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F8F8F8"/>
                </a:solidFill>
                <a:latin typeface="Nunito Sans Regular"/>
              </a:rPr>
              <a:t>от</a:t>
            </a:r>
          </a:p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F8F8F8"/>
                </a:solidFill>
                <a:latin typeface="Nunito Sans Regular"/>
              </a:rPr>
              <a:t>1тр/месяц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380498" y="3301518"/>
            <a:ext cx="5993675" cy="50371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8F8F8"/>
                </a:solidFill>
                <a:latin typeface="Nunito Sans Regular"/>
              </a:rPr>
              <a:t>B2C</a:t>
            </a:r>
          </a:p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8F8F8"/>
                </a:solidFill>
                <a:latin typeface="Nunito Sans Regular"/>
              </a:rPr>
              <a:t>подписка</a:t>
            </a:r>
          </a:p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8F8F8"/>
                </a:solidFill>
                <a:latin typeface="Nunito Sans Regular"/>
              </a:rPr>
              <a:t>на </a:t>
            </a:r>
            <a:r>
              <a:rPr lang="en-US" sz="7200">
                <a:solidFill>
                  <a:srgbClr val="F8F8F8"/>
                </a:solidFill>
                <a:latin typeface="Nunito Sans Regular"/>
              </a:rPr>
              <a:t>сценарии</a:t>
            </a:r>
          </a:p>
          <a:p>
            <a:pPr algn="ctr" marL="0" indent="0" lvl="0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F8F8F8"/>
                </a:solidFill>
                <a:latin typeface="Nunito Sans Regular"/>
              </a:rPr>
              <a:t>100р/месяц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21854" y="687998"/>
            <a:ext cx="4833686" cy="1086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960"/>
              </a:lnSpc>
              <a:spcBef>
                <a:spcPct val="0"/>
              </a:spcBef>
            </a:pPr>
            <a:r>
              <a:rPr lang="en-US" sz="6400">
                <a:solidFill>
                  <a:srgbClr val="F8F8F8"/>
                </a:solidFill>
                <a:latin typeface="Nunito Sans Regular"/>
              </a:rPr>
              <a:t>#ПРОДАЖИ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913827" y="7723603"/>
            <a:ext cx="6314797" cy="1933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61"/>
              </a:lnSpc>
            </a:pPr>
            <a:r>
              <a:rPr lang="en-US" sz="2361">
                <a:solidFill>
                  <a:srgbClr val="FFFFFF"/>
                </a:solidFill>
                <a:latin typeface="Lato Bold"/>
              </a:rPr>
              <a:t>ПАКЕТЫ:</a:t>
            </a:r>
          </a:p>
          <a:p>
            <a:pPr>
              <a:lnSpc>
                <a:spcPts val="4061"/>
              </a:lnSpc>
            </a:pPr>
            <a:r>
              <a:rPr lang="en-US" sz="2361">
                <a:solidFill>
                  <a:srgbClr val="FFFFFF"/>
                </a:solidFill>
                <a:latin typeface="Lato Bold"/>
              </a:rPr>
              <a:t>S   = </a:t>
            </a:r>
            <a:r>
              <a:rPr lang="en-US" sz="2361">
                <a:solidFill>
                  <a:srgbClr val="FFFFFF"/>
                </a:solidFill>
                <a:latin typeface="Lato"/>
              </a:rPr>
              <a:t>информирование</a:t>
            </a:r>
          </a:p>
          <a:p>
            <a:pPr>
              <a:lnSpc>
                <a:spcPts val="4061"/>
              </a:lnSpc>
            </a:pPr>
            <a:r>
              <a:rPr lang="en-US" sz="2361">
                <a:solidFill>
                  <a:srgbClr val="FFFFFF"/>
                </a:solidFill>
                <a:latin typeface="Lato Bold"/>
              </a:rPr>
              <a:t>M = </a:t>
            </a:r>
            <a:r>
              <a:rPr lang="en-US" sz="2361">
                <a:solidFill>
                  <a:srgbClr val="FFFFFF"/>
                </a:solidFill>
                <a:latin typeface="Lato"/>
              </a:rPr>
              <a:t>S+оплата</a:t>
            </a:r>
          </a:p>
          <a:p>
            <a:pPr>
              <a:lnSpc>
                <a:spcPts val="4061"/>
              </a:lnSpc>
              <a:spcBef>
                <a:spcPct val="0"/>
              </a:spcBef>
            </a:pPr>
            <a:r>
              <a:rPr lang="en-US" sz="2361">
                <a:solidFill>
                  <a:srgbClr val="FFFFFF"/>
                </a:solidFill>
                <a:latin typeface="Lato Bold"/>
              </a:rPr>
              <a:t>L   = </a:t>
            </a:r>
            <a:r>
              <a:rPr lang="en-US" sz="2361">
                <a:solidFill>
                  <a:srgbClr val="FFFFFF"/>
                </a:solidFill>
                <a:latin typeface="Lato"/>
              </a:rPr>
              <a:t>M+управление+персонал+сценарии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>
  <p:cSld>
    <p:bg>
      <p:bgPr>
        <a:solidFill>
          <a:srgbClr val="9E6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085885" y="1028700"/>
            <a:ext cx="9173415" cy="2392695"/>
            <a:chOff x="0" y="0"/>
            <a:chExt cx="19819439" cy="5169490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19819440" cy="5169491"/>
            </a:xfrm>
            <a:custGeom>
              <a:avLst/>
              <a:gdLst/>
              <a:ahLst/>
              <a:cxnLst/>
              <a:rect r="r" b="b" t="t" l="l"/>
              <a:pathLst>
                <a:path h="5169491" w="19819440">
                  <a:moveTo>
                    <a:pt x="19694979" y="5169490"/>
                  </a:moveTo>
                  <a:lnTo>
                    <a:pt x="124460" y="5169490"/>
                  </a:lnTo>
                  <a:cubicBezTo>
                    <a:pt x="55880" y="5169490"/>
                    <a:pt x="0" y="5113610"/>
                    <a:pt x="0" y="50450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694979" y="0"/>
                  </a:lnTo>
                  <a:cubicBezTo>
                    <a:pt x="19763560" y="0"/>
                    <a:pt x="19819440" y="55880"/>
                    <a:pt x="19819440" y="124460"/>
                  </a:cubicBezTo>
                  <a:lnTo>
                    <a:pt x="19819440" y="5045030"/>
                  </a:lnTo>
                  <a:cubicBezTo>
                    <a:pt x="19819440" y="5113610"/>
                    <a:pt x="19763560" y="5169491"/>
                    <a:pt x="19694979" y="5169491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8457859" y="1758898"/>
            <a:ext cx="6883440" cy="903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Nunito Sans Regular"/>
              </a:rPr>
              <a:t>*разработка</a:t>
            </a:r>
            <a:r>
              <a:rPr lang="en-US" sz="1800">
                <a:solidFill>
                  <a:srgbClr val="000000"/>
                </a:solidFill>
                <a:latin typeface="Nunito Sans Regular"/>
              </a:rPr>
              <a:t> мобильного приложения парка:</a:t>
            </a:r>
          </a:p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Nunito Sans Regular"/>
              </a:rPr>
              <a:t>оплаты услуг</a:t>
            </a:r>
          </a:p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Nunito Sans Regular"/>
              </a:rPr>
              <a:t>афишей для парка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904875"/>
            <a:ext cx="7206695" cy="2212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960"/>
              </a:lnSpc>
            </a:pPr>
            <a:r>
              <a:rPr lang="en-US" sz="6400">
                <a:solidFill>
                  <a:srgbClr val="F8F8F8"/>
                </a:solidFill>
                <a:latin typeface="Nunito Sans Regular"/>
              </a:rPr>
              <a:t>ЭТАПЫ</a:t>
            </a:r>
          </a:p>
          <a:p>
            <a:pPr>
              <a:lnSpc>
                <a:spcPts val="8960"/>
              </a:lnSpc>
              <a:spcBef>
                <a:spcPct val="0"/>
              </a:spcBef>
            </a:pPr>
            <a:r>
              <a:rPr lang="en-US" sz="6400">
                <a:solidFill>
                  <a:srgbClr val="F8F8F8"/>
                </a:solidFill>
                <a:latin typeface="Nunito Sans Regular"/>
              </a:rPr>
              <a:t>ПУТИ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8085885" y="3947152"/>
            <a:ext cx="9173415" cy="2392695"/>
            <a:chOff x="0" y="0"/>
            <a:chExt cx="19819439" cy="5169490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19819440" cy="5169491"/>
            </a:xfrm>
            <a:custGeom>
              <a:avLst/>
              <a:gdLst/>
              <a:ahLst/>
              <a:cxnLst/>
              <a:rect r="r" b="b" t="t" l="l"/>
              <a:pathLst>
                <a:path h="5169491" w="19819440">
                  <a:moveTo>
                    <a:pt x="19694979" y="5169490"/>
                  </a:moveTo>
                  <a:lnTo>
                    <a:pt x="124460" y="5169490"/>
                  </a:lnTo>
                  <a:cubicBezTo>
                    <a:pt x="55880" y="5169490"/>
                    <a:pt x="0" y="5113610"/>
                    <a:pt x="0" y="50450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694979" y="0"/>
                  </a:lnTo>
                  <a:cubicBezTo>
                    <a:pt x="19763560" y="0"/>
                    <a:pt x="19819440" y="55880"/>
                    <a:pt x="19819440" y="124460"/>
                  </a:cubicBezTo>
                  <a:lnTo>
                    <a:pt x="19819440" y="5045030"/>
                  </a:lnTo>
                  <a:cubicBezTo>
                    <a:pt x="19819440" y="5113610"/>
                    <a:pt x="19763560" y="5169491"/>
                    <a:pt x="19694979" y="5169491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8457859" y="4523872"/>
            <a:ext cx="8444333" cy="1210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Nunito Sans Regular"/>
              </a:rPr>
              <a:t>*запуск интеграционной платформы </a:t>
            </a:r>
            <a:r>
              <a:rPr lang="en-US" sz="1800">
                <a:solidFill>
                  <a:srgbClr val="000000"/>
                </a:solidFill>
                <a:latin typeface="Nunito Sans Regular"/>
              </a:rPr>
              <a:t>"центр коммуникаций" для работы с API-ключами и IT-шаблонами.</a:t>
            </a:r>
          </a:p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Nunito Sans Regular"/>
              </a:rPr>
              <a:t>*запуск системы по формированию базы данных персонализированных моделей поведения посетителей, сотрудников.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8085885" y="6865605"/>
            <a:ext cx="9173415" cy="2392695"/>
            <a:chOff x="0" y="0"/>
            <a:chExt cx="19819439" cy="5169490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19819440" cy="5169491"/>
            </a:xfrm>
            <a:custGeom>
              <a:avLst/>
              <a:gdLst/>
              <a:ahLst/>
              <a:cxnLst/>
              <a:rect r="r" b="b" t="t" l="l"/>
              <a:pathLst>
                <a:path h="5169491" w="19819440">
                  <a:moveTo>
                    <a:pt x="19694979" y="5169490"/>
                  </a:moveTo>
                  <a:lnTo>
                    <a:pt x="124460" y="5169490"/>
                  </a:lnTo>
                  <a:cubicBezTo>
                    <a:pt x="55880" y="5169490"/>
                    <a:pt x="0" y="5113610"/>
                    <a:pt x="0" y="50450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694979" y="0"/>
                  </a:lnTo>
                  <a:cubicBezTo>
                    <a:pt x="19763560" y="0"/>
                    <a:pt x="19819440" y="55880"/>
                    <a:pt x="19819440" y="124460"/>
                  </a:cubicBezTo>
                  <a:lnTo>
                    <a:pt x="19819440" y="5045030"/>
                  </a:lnTo>
                  <a:cubicBezTo>
                    <a:pt x="19819440" y="5113610"/>
                    <a:pt x="19763560" y="5169491"/>
                    <a:pt x="19694979" y="5169491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8338933" y="7288846"/>
            <a:ext cx="8920367" cy="1517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Nunito Sans Regular"/>
              </a:rPr>
              <a:t>*запуск многоуровневой 3D </a:t>
            </a:r>
            <a:r>
              <a:rPr lang="en-US" sz="1800">
                <a:solidFill>
                  <a:srgbClr val="000000"/>
                </a:solidFill>
                <a:latin typeface="Nunito Sans Regular"/>
              </a:rPr>
              <a:t>IT-модели парка с описанием уровней: аттракционы, торговля, услуги, мероприятия.</a:t>
            </a:r>
          </a:p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Nunito Sans Regular"/>
              </a:rPr>
              <a:t>*отработка моделирования поведения целевой аудитории.</a:t>
            </a:r>
          </a:p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Nunito Sans Regular"/>
              </a:rPr>
              <a:t>*разработка аналитического ядра по экспертному сопровождению принятия бизнес-решений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023047" y="1096330"/>
            <a:ext cx="673565" cy="1800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15"/>
              </a:lnSpc>
              <a:spcBef>
                <a:spcPct val="0"/>
              </a:spcBef>
            </a:pPr>
            <a:r>
              <a:rPr lang="en-US" sz="9137">
                <a:solidFill>
                  <a:srgbClr val="FFFFFF"/>
                </a:solidFill>
                <a:latin typeface="Lato"/>
              </a:rPr>
              <a:t>1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023047" y="4014782"/>
            <a:ext cx="673565" cy="1800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15"/>
              </a:lnSpc>
              <a:spcBef>
                <a:spcPct val="0"/>
              </a:spcBef>
            </a:pPr>
            <a:r>
              <a:rPr lang="en-US" sz="9137">
                <a:solidFill>
                  <a:srgbClr val="FFFFFF"/>
                </a:solidFill>
                <a:latin typeface="Lato"/>
              </a:rPr>
              <a:t>2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023047" y="6933235"/>
            <a:ext cx="673565" cy="1800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15"/>
              </a:lnSpc>
              <a:spcBef>
                <a:spcPct val="0"/>
              </a:spcBef>
            </a:pPr>
            <a:r>
              <a:rPr lang="en-US" sz="9137">
                <a:solidFill>
                  <a:srgbClr val="FFFFFF"/>
                </a:solidFill>
                <a:latin typeface="Lato"/>
              </a:rPr>
              <a:t>3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E6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85654" y="6190588"/>
            <a:ext cx="2191379" cy="1872531"/>
            <a:chOff x="0" y="0"/>
            <a:chExt cx="2983096" cy="254905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2983096" cy="2549052"/>
            </a:xfrm>
            <a:custGeom>
              <a:avLst/>
              <a:gdLst/>
              <a:ahLst/>
              <a:cxnLst/>
              <a:rect r="r" b="b" t="t" l="l"/>
              <a:pathLst>
                <a:path h="2549052" w="2983096">
                  <a:moveTo>
                    <a:pt x="2858636" y="59690"/>
                  </a:moveTo>
                  <a:cubicBezTo>
                    <a:pt x="2894196" y="59690"/>
                    <a:pt x="2923406" y="88900"/>
                    <a:pt x="2923406" y="124460"/>
                  </a:cubicBezTo>
                  <a:lnTo>
                    <a:pt x="2923406" y="2424592"/>
                  </a:lnTo>
                  <a:cubicBezTo>
                    <a:pt x="2923406" y="2460152"/>
                    <a:pt x="2894196" y="2489362"/>
                    <a:pt x="2858636" y="2489362"/>
                  </a:cubicBezTo>
                  <a:lnTo>
                    <a:pt x="124460" y="2489362"/>
                  </a:lnTo>
                  <a:cubicBezTo>
                    <a:pt x="88900" y="2489362"/>
                    <a:pt x="59690" y="2460152"/>
                    <a:pt x="59690" y="242459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858636" y="59690"/>
                  </a:lnTo>
                  <a:moveTo>
                    <a:pt x="285863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424592"/>
                  </a:lnTo>
                  <a:cubicBezTo>
                    <a:pt x="0" y="2493172"/>
                    <a:pt x="55880" y="2549052"/>
                    <a:pt x="124460" y="2549052"/>
                  </a:cubicBezTo>
                  <a:lnTo>
                    <a:pt x="2858636" y="2549052"/>
                  </a:lnTo>
                  <a:cubicBezTo>
                    <a:pt x="2927216" y="2549052"/>
                    <a:pt x="2983096" y="2493172"/>
                    <a:pt x="2983096" y="2424592"/>
                  </a:cubicBezTo>
                  <a:lnTo>
                    <a:pt x="2983096" y="124460"/>
                  </a:lnTo>
                  <a:cubicBezTo>
                    <a:pt x="2983096" y="55880"/>
                    <a:pt x="2927216" y="0"/>
                    <a:pt x="2858636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001783" y="6217166"/>
            <a:ext cx="2123477" cy="1872531"/>
            <a:chOff x="0" y="0"/>
            <a:chExt cx="2890661" cy="2549052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2890661" cy="2549052"/>
            </a:xfrm>
            <a:custGeom>
              <a:avLst/>
              <a:gdLst/>
              <a:ahLst/>
              <a:cxnLst/>
              <a:rect r="r" b="b" t="t" l="l"/>
              <a:pathLst>
                <a:path h="2549052" w="2890661">
                  <a:moveTo>
                    <a:pt x="2766201" y="59690"/>
                  </a:moveTo>
                  <a:cubicBezTo>
                    <a:pt x="2801761" y="59690"/>
                    <a:pt x="2830971" y="88900"/>
                    <a:pt x="2830971" y="124460"/>
                  </a:cubicBezTo>
                  <a:lnTo>
                    <a:pt x="2830971" y="2424592"/>
                  </a:lnTo>
                  <a:cubicBezTo>
                    <a:pt x="2830971" y="2460152"/>
                    <a:pt x="2801761" y="2489362"/>
                    <a:pt x="2766201" y="2489362"/>
                  </a:cubicBezTo>
                  <a:lnTo>
                    <a:pt x="124460" y="2489362"/>
                  </a:lnTo>
                  <a:cubicBezTo>
                    <a:pt x="88900" y="2489362"/>
                    <a:pt x="59690" y="2460152"/>
                    <a:pt x="59690" y="242459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766201" y="59690"/>
                  </a:lnTo>
                  <a:moveTo>
                    <a:pt x="276620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424592"/>
                  </a:lnTo>
                  <a:cubicBezTo>
                    <a:pt x="0" y="2493172"/>
                    <a:pt x="55880" y="2549052"/>
                    <a:pt x="124460" y="2549052"/>
                  </a:cubicBezTo>
                  <a:lnTo>
                    <a:pt x="2766201" y="2549052"/>
                  </a:lnTo>
                  <a:cubicBezTo>
                    <a:pt x="2834781" y="2549052"/>
                    <a:pt x="2890661" y="2493172"/>
                    <a:pt x="2890661" y="2424592"/>
                  </a:cubicBezTo>
                  <a:lnTo>
                    <a:pt x="2890661" y="124460"/>
                  </a:lnTo>
                  <a:cubicBezTo>
                    <a:pt x="2890661" y="55880"/>
                    <a:pt x="2834781" y="0"/>
                    <a:pt x="276620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552440" y="4749651"/>
            <a:ext cx="2191379" cy="810214"/>
            <a:chOff x="0" y="0"/>
            <a:chExt cx="2252592" cy="832846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2252592" cy="832846"/>
            </a:xfrm>
            <a:custGeom>
              <a:avLst/>
              <a:gdLst/>
              <a:ahLst/>
              <a:cxnLst/>
              <a:rect r="r" b="b" t="t" l="l"/>
              <a:pathLst>
                <a:path h="832846" w="2252592">
                  <a:moveTo>
                    <a:pt x="2128132" y="832846"/>
                  </a:moveTo>
                  <a:lnTo>
                    <a:pt x="124460" y="832846"/>
                  </a:lnTo>
                  <a:cubicBezTo>
                    <a:pt x="55880" y="832846"/>
                    <a:pt x="0" y="776966"/>
                    <a:pt x="0" y="7083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28132" y="0"/>
                  </a:lnTo>
                  <a:cubicBezTo>
                    <a:pt x="2196712" y="0"/>
                    <a:pt x="2252592" y="55880"/>
                    <a:pt x="2252592" y="124460"/>
                  </a:cubicBezTo>
                  <a:lnTo>
                    <a:pt x="2252592" y="708386"/>
                  </a:lnTo>
                  <a:cubicBezTo>
                    <a:pt x="2252592" y="776966"/>
                    <a:pt x="2196712" y="832846"/>
                    <a:pt x="2128132" y="83284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2900667" y="4737514"/>
            <a:ext cx="2191379" cy="810214"/>
            <a:chOff x="0" y="0"/>
            <a:chExt cx="2252592" cy="832846"/>
          </a:xfrm>
        </p:grpSpPr>
        <p:sp>
          <p:nvSpPr>
            <p:cNvPr name="Freeform 9" id="9"/>
            <p:cNvSpPr/>
            <p:nvPr/>
          </p:nvSpPr>
          <p:spPr>
            <a:xfrm>
              <a:off x="0" y="0"/>
              <a:ext cx="2252592" cy="832846"/>
            </a:xfrm>
            <a:custGeom>
              <a:avLst/>
              <a:gdLst/>
              <a:ahLst/>
              <a:cxnLst/>
              <a:rect r="r" b="b" t="t" l="l"/>
              <a:pathLst>
                <a:path h="832846" w="2252592">
                  <a:moveTo>
                    <a:pt x="2128132" y="832846"/>
                  </a:moveTo>
                  <a:lnTo>
                    <a:pt x="124460" y="832846"/>
                  </a:lnTo>
                  <a:cubicBezTo>
                    <a:pt x="55880" y="832846"/>
                    <a:pt x="0" y="776966"/>
                    <a:pt x="0" y="7083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28132" y="0"/>
                  </a:lnTo>
                  <a:cubicBezTo>
                    <a:pt x="2196712" y="0"/>
                    <a:pt x="2252592" y="55880"/>
                    <a:pt x="2252592" y="124460"/>
                  </a:cubicBezTo>
                  <a:lnTo>
                    <a:pt x="2252592" y="708386"/>
                  </a:lnTo>
                  <a:cubicBezTo>
                    <a:pt x="2252592" y="776966"/>
                    <a:pt x="2196712" y="832846"/>
                    <a:pt x="2128132" y="83284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7814293" y="4737514"/>
            <a:ext cx="2066200" cy="810214"/>
            <a:chOff x="0" y="0"/>
            <a:chExt cx="2123916" cy="832846"/>
          </a:xfrm>
        </p:grpSpPr>
        <p:sp>
          <p:nvSpPr>
            <p:cNvPr name="Freeform 11" id="11"/>
            <p:cNvSpPr/>
            <p:nvPr/>
          </p:nvSpPr>
          <p:spPr>
            <a:xfrm>
              <a:off x="0" y="0"/>
              <a:ext cx="2123916" cy="832846"/>
            </a:xfrm>
            <a:custGeom>
              <a:avLst/>
              <a:gdLst/>
              <a:ahLst/>
              <a:cxnLst/>
              <a:rect r="r" b="b" t="t" l="l"/>
              <a:pathLst>
                <a:path h="832846" w="2123916">
                  <a:moveTo>
                    <a:pt x="1999456" y="832846"/>
                  </a:moveTo>
                  <a:lnTo>
                    <a:pt x="124460" y="832846"/>
                  </a:lnTo>
                  <a:cubicBezTo>
                    <a:pt x="55880" y="832846"/>
                    <a:pt x="0" y="776966"/>
                    <a:pt x="0" y="7083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99456" y="0"/>
                  </a:lnTo>
                  <a:cubicBezTo>
                    <a:pt x="2068036" y="0"/>
                    <a:pt x="2123916" y="55880"/>
                    <a:pt x="2123916" y="124460"/>
                  </a:cubicBezTo>
                  <a:lnTo>
                    <a:pt x="2123916" y="708386"/>
                  </a:lnTo>
                  <a:cubicBezTo>
                    <a:pt x="2123916" y="776966"/>
                    <a:pt x="2068036" y="832846"/>
                    <a:pt x="1999456" y="83284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2645577" y="4731316"/>
            <a:ext cx="2191379" cy="810214"/>
            <a:chOff x="0" y="0"/>
            <a:chExt cx="2252592" cy="832846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2252592" cy="832846"/>
            </a:xfrm>
            <a:custGeom>
              <a:avLst/>
              <a:gdLst/>
              <a:ahLst/>
              <a:cxnLst/>
              <a:rect r="r" b="b" t="t" l="l"/>
              <a:pathLst>
                <a:path h="832846" w="2252592">
                  <a:moveTo>
                    <a:pt x="2128132" y="832846"/>
                  </a:moveTo>
                  <a:lnTo>
                    <a:pt x="124460" y="832846"/>
                  </a:lnTo>
                  <a:cubicBezTo>
                    <a:pt x="55880" y="832846"/>
                    <a:pt x="0" y="776966"/>
                    <a:pt x="0" y="7083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28132" y="0"/>
                  </a:lnTo>
                  <a:cubicBezTo>
                    <a:pt x="2196712" y="0"/>
                    <a:pt x="2252592" y="55880"/>
                    <a:pt x="2252592" y="124460"/>
                  </a:cubicBezTo>
                  <a:lnTo>
                    <a:pt x="2252592" y="708386"/>
                  </a:lnTo>
                  <a:cubicBezTo>
                    <a:pt x="2252592" y="776966"/>
                    <a:pt x="2196712" y="832846"/>
                    <a:pt x="2128132" y="83284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0141345" y="4737514"/>
            <a:ext cx="2191379" cy="810214"/>
            <a:chOff x="0" y="0"/>
            <a:chExt cx="2252592" cy="832846"/>
          </a:xfrm>
        </p:grpSpPr>
        <p:sp>
          <p:nvSpPr>
            <p:cNvPr name="Freeform 15" id="15"/>
            <p:cNvSpPr/>
            <p:nvPr/>
          </p:nvSpPr>
          <p:spPr>
            <a:xfrm>
              <a:off x="0" y="0"/>
              <a:ext cx="2252592" cy="832846"/>
            </a:xfrm>
            <a:custGeom>
              <a:avLst/>
              <a:gdLst/>
              <a:ahLst/>
              <a:cxnLst/>
              <a:rect r="r" b="b" t="t" l="l"/>
              <a:pathLst>
                <a:path h="832846" w="2252592">
                  <a:moveTo>
                    <a:pt x="2128132" y="832846"/>
                  </a:moveTo>
                  <a:lnTo>
                    <a:pt x="124460" y="832846"/>
                  </a:lnTo>
                  <a:cubicBezTo>
                    <a:pt x="55880" y="832846"/>
                    <a:pt x="0" y="776966"/>
                    <a:pt x="0" y="7083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28132" y="0"/>
                  </a:lnTo>
                  <a:cubicBezTo>
                    <a:pt x="2196712" y="0"/>
                    <a:pt x="2252592" y="55880"/>
                    <a:pt x="2252592" y="124460"/>
                  </a:cubicBezTo>
                  <a:lnTo>
                    <a:pt x="2252592" y="708386"/>
                  </a:lnTo>
                  <a:cubicBezTo>
                    <a:pt x="2252592" y="776966"/>
                    <a:pt x="2196712" y="832846"/>
                    <a:pt x="2128132" y="83284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2678791" y="6190588"/>
            <a:ext cx="2191379" cy="2358561"/>
            <a:chOff x="0" y="0"/>
            <a:chExt cx="2983096" cy="3210678"/>
          </a:xfrm>
        </p:grpSpPr>
        <p:sp>
          <p:nvSpPr>
            <p:cNvPr name="Freeform 17" id="17"/>
            <p:cNvSpPr/>
            <p:nvPr/>
          </p:nvSpPr>
          <p:spPr>
            <a:xfrm>
              <a:off x="0" y="0"/>
              <a:ext cx="2983096" cy="3210679"/>
            </a:xfrm>
            <a:custGeom>
              <a:avLst/>
              <a:gdLst/>
              <a:ahLst/>
              <a:cxnLst/>
              <a:rect r="r" b="b" t="t" l="l"/>
              <a:pathLst>
                <a:path h="3210679" w="2983096">
                  <a:moveTo>
                    <a:pt x="2858636" y="59690"/>
                  </a:moveTo>
                  <a:cubicBezTo>
                    <a:pt x="2894196" y="59690"/>
                    <a:pt x="2923406" y="88900"/>
                    <a:pt x="2923406" y="124460"/>
                  </a:cubicBezTo>
                  <a:lnTo>
                    <a:pt x="2923406" y="3086219"/>
                  </a:lnTo>
                  <a:cubicBezTo>
                    <a:pt x="2923406" y="3121779"/>
                    <a:pt x="2894196" y="3150988"/>
                    <a:pt x="2858636" y="3150988"/>
                  </a:cubicBezTo>
                  <a:lnTo>
                    <a:pt x="124460" y="3150988"/>
                  </a:lnTo>
                  <a:cubicBezTo>
                    <a:pt x="88900" y="3150988"/>
                    <a:pt x="59690" y="3121779"/>
                    <a:pt x="59690" y="308621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858636" y="59690"/>
                  </a:lnTo>
                  <a:moveTo>
                    <a:pt x="285863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086219"/>
                  </a:lnTo>
                  <a:cubicBezTo>
                    <a:pt x="0" y="3154799"/>
                    <a:pt x="55880" y="3210679"/>
                    <a:pt x="124460" y="3210679"/>
                  </a:cubicBezTo>
                  <a:lnTo>
                    <a:pt x="2858636" y="3210679"/>
                  </a:lnTo>
                  <a:cubicBezTo>
                    <a:pt x="2927216" y="3210679"/>
                    <a:pt x="2983096" y="3154799"/>
                    <a:pt x="2983096" y="3086219"/>
                  </a:cubicBezTo>
                  <a:lnTo>
                    <a:pt x="2983096" y="124460"/>
                  </a:lnTo>
                  <a:cubicBezTo>
                    <a:pt x="2983096" y="55880"/>
                    <a:pt x="2927216" y="0"/>
                    <a:pt x="2858636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5034706" y="4755232"/>
            <a:ext cx="2191379" cy="810214"/>
            <a:chOff x="0" y="0"/>
            <a:chExt cx="2252592" cy="832846"/>
          </a:xfrm>
        </p:grpSpPr>
        <p:sp>
          <p:nvSpPr>
            <p:cNvPr name="Freeform 19" id="19"/>
            <p:cNvSpPr/>
            <p:nvPr/>
          </p:nvSpPr>
          <p:spPr>
            <a:xfrm>
              <a:off x="0" y="0"/>
              <a:ext cx="2252592" cy="832846"/>
            </a:xfrm>
            <a:custGeom>
              <a:avLst/>
              <a:gdLst/>
              <a:ahLst/>
              <a:cxnLst/>
              <a:rect r="r" b="b" t="t" l="l"/>
              <a:pathLst>
                <a:path h="832846" w="2252592">
                  <a:moveTo>
                    <a:pt x="2128132" y="832846"/>
                  </a:moveTo>
                  <a:lnTo>
                    <a:pt x="124460" y="832846"/>
                  </a:lnTo>
                  <a:cubicBezTo>
                    <a:pt x="55880" y="832846"/>
                    <a:pt x="0" y="776966"/>
                    <a:pt x="0" y="7083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28132" y="0"/>
                  </a:lnTo>
                  <a:cubicBezTo>
                    <a:pt x="2196712" y="0"/>
                    <a:pt x="2252592" y="55880"/>
                    <a:pt x="2252592" y="124460"/>
                  </a:cubicBezTo>
                  <a:lnTo>
                    <a:pt x="2252592" y="708386"/>
                  </a:lnTo>
                  <a:cubicBezTo>
                    <a:pt x="2252592" y="776966"/>
                    <a:pt x="2196712" y="832846"/>
                    <a:pt x="2128132" y="83284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5084233" y="6234883"/>
            <a:ext cx="2175067" cy="1872531"/>
            <a:chOff x="0" y="0"/>
            <a:chExt cx="2960889" cy="2549052"/>
          </a:xfrm>
        </p:grpSpPr>
        <p:sp>
          <p:nvSpPr>
            <p:cNvPr name="Freeform 21" id="21"/>
            <p:cNvSpPr/>
            <p:nvPr/>
          </p:nvSpPr>
          <p:spPr>
            <a:xfrm>
              <a:off x="0" y="0"/>
              <a:ext cx="2960889" cy="2549052"/>
            </a:xfrm>
            <a:custGeom>
              <a:avLst/>
              <a:gdLst/>
              <a:ahLst/>
              <a:cxnLst/>
              <a:rect r="r" b="b" t="t" l="l"/>
              <a:pathLst>
                <a:path h="2549052" w="2960889">
                  <a:moveTo>
                    <a:pt x="2836429" y="59690"/>
                  </a:moveTo>
                  <a:cubicBezTo>
                    <a:pt x="2871989" y="59690"/>
                    <a:pt x="2901199" y="88900"/>
                    <a:pt x="2901199" y="124460"/>
                  </a:cubicBezTo>
                  <a:lnTo>
                    <a:pt x="2901199" y="2424592"/>
                  </a:lnTo>
                  <a:cubicBezTo>
                    <a:pt x="2901199" y="2460152"/>
                    <a:pt x="2871989" y="2489362"/>
                    <a:pt x="2836429" y="2489362"/>
                  </a:cubicBezTo>
                  <a:lnTo>
                    <a:pt x="124460" y="2489362"/>
                  </a:lnTo>
                  <a:cubicBezTo>
                    <a:pt x="88900" y="2489362"/>
                    <a:pt x="59690" y="2460152"/>
                    <a:pt x="59690" y="242459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836429" y="59690"/>
                  </a:lnTo>
                  <a:moveTo>
                    <a:pt x="283642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424592"/>
                  </a:lnTo>
                  <a:cubicBezTo>
                    <a:pt x="0" y="2493172"/>
                    <a:pt x="55880" y="2549052"/>
                    <a:pt x="124460" y="2549052"/>
                  </a:cubicBezTo>
                  <a:lnTo>
                    <a:pt x="2836429" y="2549052"/>
                  </a:lnTo>
                  <a:cubicBezTo>
                    <a:pt x="2905010" y="2549052"/>
                    <a:pt x="2960889" y="2493172"/>
                    <a:pt x="2960889" y="2424592"/>
                  </a:cubicBezTo>
                  <a:lnTo>
                    <a:pt x="2960889" y="124460"/>
                  </a:lnTo>
                  <a:cubicBezTo>
                    <a:pt x="2960889" y="55880"/>
                    <a:pt x="2905010" y="0"/>
                    <a:pt x="2836429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7833077" y="6212085"/>
            <a:ext cx="2080631" cy="3598047"/>
            <a:chOff x="0" y="0"/>
            <a:chExt cx="2832335" cy="4897974"/>
          </a:xfrm>
        </p:grpSpPr>
        <p:sp>
          <p:nvSpPr>
            <p:cNvPr name="Freeform 23" id="23"/>
            <p:cNvSpPr/>
            <p:nvPr/>
          </p:nvSpPr>
          <p:spPr>
            <a:xfrm>
              <a:off x="0" y="0"/>
              <a:ext cx="2832335" cy="4897975"/>
            </a:xfrm>
            <a:custGeom>
              <a:avLst/>
              <a:gdLst/>
              <a:ahLst/>
              <a:cxnLst/>
              <a:rect r="r" b="b" t="t" l="l"/>
              <a:pathLst>
                <a:path h="4897975" w="2832335">
                  <a:moveTo>
                    <a:pt x="2707875" y="59690"/>
                  </a:moveTo>
                  <a:cubicBezTo>
                    <a:pt x="2743435" y="59690"/>
                    <a:pt x="2772645" y="88900"/>
                    <a:pt x="2772645" y="124460"/>
                  </a:cubicBezTo>
                  <a:lnTo>
                    <a:pt x="2772645" y="4773514"/>
                  </a:lnTo>
                  <a:cubicBezTo>
                    <a:pt x="2772645" y="4809075"/>
                    <a:pt x="2743435" y="4838285"/>
                    <a:pt x="2707875" y="4838285"/>
                  </a:cubicBezTo>
                  <a:lnTo>
                    <a:pt x="124460" y="4838285"/>
                  </a:lnTo>
                  <a:cubicBezTo>
                    <a:pt x="88900" y="4838285"/>
                    <a:pt x="59690" y="4809075"/>
                    <a:pt x="59690" y="477351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707876" y="59690"/>
                  </a:lnTo>
                  <a:moveTo>
                    <a:pt x="270787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773514"/>
                  </a:lnTo>
                  <a:cubicBezTo>
                    <a:pt x="0" y="4842094"/>
                    <a:pt x="55880" y="4897975"/>
                    <a:pt x="124460" y="4897975"/>
                  </a:cubicBezTo>
                  <a:lnTo>
                    <a:pt x="2707876" y="4897975"/>
                  </a:lnTo>
                  <a:cubicBezTo>
                    <a:pt x="2776456" y="4897975"/>
                    <a:pt x="2832335" y="4842094"/>
                    <a:pt x="2832335" y="4773514"/>
                  </a:cubicBezTo>
                  <a:lnTo>
                    <a:pt x="2832335" y="124460"/>
                  </a:lnTo>
                  <a:cubicBezTo>
                    <a:pt x="2832335" y="55880"/>
                    <a:pt x="2776456" y="0"/>
                    <a:pt x="2707876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0174560" y="6190588"/>
            <a:ext cx="2191379" cy="1872531"/>
            <a:chOff x="0" y="0"/>
            <a:chExt cx="2983096" cy="2549052"/>
          </a:xfrm>
        </p:grpSpPr>
        <p:sp>
          <p:nvSpPr>
            <p:cNvPr name="Freeform 25" id="25"/>
            <p:cNvSpPr/>
            <p:nvPr/>
          </p:nvSpPr>
          <p:spPr>
            <a:xfrm>
              <a:off x="0" y="0"/>
              <a:ext cx="2983096" cy="2549052"/>
            </a:xfrm>
            <a:custGeom>
              <a:avLst/>
              <a:gdLst/>
              <a:ahLst/>
              <a:cxnLst/>
              <a:rect r="r" b="b" t="t" l="l"/>
              <a:pathLst>
                <a:path h="2549052" w="2983096">
                  <a:moveTo>
                    <a:pt x="2858636" y="59690"/>
                  </a:moveTo>
                  <a:cubicBezTo>
                    <a:pt x="2894196" y="59690"/>
                    <a:pt x="2923406" y="88900"/>
                    <a:pt x="2923406" y="124460"/>
                  </a:cubicBezTo>
                  <a:lnTo>
                    <a:pt x="2923406" y="2424592"/>
                  </a:lnTo>
                  <a:cubicBezTo>
                    <a:pt x="2923406" y="2460152"/>
                    <a:pt x="2894196" y="2489362"/>
                    <a:pt x="2858636" y="2489362"/>
                  </a:cubicBezTo>
                  <a:lnTo>
                    <a:pt x="124460" y="2489362"/>
                  </a:lnTo>
                  <a:cubicBezTo>
                    <a:pt x="88900" y="2489362"/>
                    <a:pt x="59690" y="2460152"/>
                    <a:pt x="59690" y="242459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858636" y="59690"/>
                  </a:lnTo>
                  <a:moveTo>
                    <a:pt x="285863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424592"/>
                  </a:lnTo>
                  <a:cubicBezTo>
                    <a:pt x="0" y="2493172"/>
                    <a:pt x="55880" y="2549052"/>
                    <a:pt x="124460" y="2549052"/>
                  </a:cubicBezTo>
                  <a:lnTo>
                    <a:pt x="2858636" y="2549052"/>
                  </a:lnTo>
                  <a:cubicBezTo>
                    <a:pt x="2927216" y="2549052"/>
                    <a:pt x="2983096" y="2493172"/>
                    <a:pt x="2983096" y="2424592"/>
                  </a:cubicBezTo>
                  <a:lnTo>
                    <a:pt x="2983096" y="124460"/>
                  </a:lnTo>
                  <a:cubicBezTo>
                    <a:pt x="2983096" y="55880"/>
                    <a:pt x="2927216" y="0"/>
                    <a:pt x="2858636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name="Picture 26" id="26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7542551" y="2334668"/>
            <a:ext cx="758790" cy="309710"/>
          </a:xfrm>
          <a:prstGeom prst="rect">
            <a:avLst/>
          </a:prstGeom>
        </p:spPr>
      </p:pic>
      <p:pic>
        <p:nvPicPr>
          <p:cNvPr name="Picture 27" id="27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1529879" y="9056030"/>
            <a:ext cx="802846" cy="551956"/>
          </a:xfrm>
          <a:prstGeom prst="rect">
            <a:avLst/>
          </a:prstGeom>
        </p:spPr>
      </p:pic>
      <p:pic>
        <p:nvPicPr>
          <p:cNvPr name="Picture 28" id="28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552440" y="6326385"/>
            <a:ext cx="615009" cy="430796"/>
          </a:xfrm>
          <a:prstGeom prst="rect">
            <a:avLst/>
          </a:prstGeom>
        </p:spPr>
      </p:pic>
      <p:pic>
        <p:nvPicPr>
          <p:cNvPr name="Picture 29" id="29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847792" y="1864194"/>
            <a:ext cx="526104" cy="694392"/>
          </a:xfrm>
          <a:prstGeom prst="rect">
            <a:avLst/>
          </a:prstGeom>
        </p:spPr>
      </p:pic>
      <p:pic>
        <p:nvPicPr>
          <p:cNvPr name="Picture 30" id="30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4440983" y="2054848"/>
            <a:ext cx="615681" cy="503739"/>
          </a:xfrm>
          <a:prstGeom prst="rect">
            <a:avLst/>
          </a:prstGeom>
        </p:spPr>
      </p:pic>
      <p:grpSp>
        <p:nvGrpSpPr>
          <p:cNvPr name="Group 31" id="31"/>
          <p:cNvGrpSpPr/>
          <p:nvPr/>
        </p:nvGrpSpPr>
        <p:grpSpPr>
          <a:xfrm rot="0">
            <a:off x="5461058" y="6190588"/>
            <a:ext cx="2123477" cy="1872531"/>
            <a:chOff x="0" y="0"/>
            <a:chExt cx="2890661" cy="2549052"/>
          </a:xfrm>
        </p:grpSpPr>
        <p:sp>
          <p:nvSpPr>
            <p:cNvPr name="Freeform 32" id="32"/>
            <p:cNvSpPr/>
            <p:nvPr/>
          </p:nvSpPr>
          <p:spPr>
            <a:xfrm>
              <a:off x="0" y="0"/>
              <a:ext cx="2890661" cy="2549052"/>
            </a:xfrm>
            <a:custGeom>
              <a:avLst/>
              <a:gdLst/>
              <a:ahLst/>
              <a:cxnLst/>
              <a:rect r="r" b="b" t="t" l="l"/>
              <a:pathLst>
                <a:path h="2549052" w="2890661">
                  <a:moveTo>
                    <a:pt x="2766201" y="59690"/>
                  </a:moveTo>
                  <a:cubicBezTo>
                    <a:pt x="2801761" y="59690"/>
                    <a:pt x="2830971" y="88900"/>
                    <a:pt x="2830971" y="124460"/>
                  </a:cubicBezTo>
                  <a:lnTo>
                    <a:pt x="2830971" y="2424592"/>
                  </a:lnTo>
                  <a:cubicBezTo>
                    <a:pt x="2830971" y="2460152"/>
                    <a:pt x="2801761" y="2489362"/>
                    <a:pt x="2766201" y="2489362"/>
                  </a:cubicBezTo>
                  <a:lnTo>
                    <a:pt x="124460" y="2489362"/>
                  </a:lnTo>
                  <a:cubicBezTo>
                    <a:pt x="88900" y="2489362"/>
                    <a:pt x="59690" y="2460152"/>
                    <a:pt x="59690" y="242459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766201" y="59690"/>
                  </a:lnTo>
                  <a:moveTo>
                    <a:pt x="276620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424592"/>
                  </a:lnTo>
                  <a:cubicBezTo>
                    <a:pt x="0" y="2493172"/>
                    <a:pt x="55880" y="2549052"/>
                    <a:pt x="124460" y="2549052"/>
                  </a:cubicBezTo>
                  <a:lnTo>
                    <a:pt x="2766201" y="2549052"/>
                  </a:lnTo>
                  <a:cubicBezTo>
                    <a:pt x="2834781" y="2549052"/>
                    <a:pt x="2890661" y="2493172"/>
                    <a:pt x="2890661" y="2424592"/>
                  </a:cubicBezTo>
                  <a:lnTo>
                    <a:pt x="2890661" y="124460"/>
                  </a:lnTo>
                  <a:cubicBezTo>
                    <a:pt x="2890661" y="55880"/>
                    <a:pt x="2834781" y="0"/>
                    <a:pt x="276620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33" id="33"/>
          <p:cNvGrpSpPr/>
          <p:nvPr/>
        </p:nvGrpSpPr>
        <p:grpSpPr>
          <a:xfrm rot="0">
            <a:off x="5359941" y="4710936"/>
            <a:ext cx="2191379" cy="810214"/>
            <a:chOff x="0" y="0"/>
            <a:chExt cx="2252592" cy="832846"/>
          </a:xfrm>
        </p:grpSpPr>
        <p:sp>
          <p:nvSpPr>
            <p:cNvPr name="Freeform 34" id="34"/>
            <p:cNvSpPr/>
            <p:nvPr/>
          </p:nvSpPr>
          <p:spPr>
            <a:xfrm>
              <a:off x="0" y="0"/>
              <a:ext cx="2252592" cy="832846"/>
            </a:xfrm>
            <a:custGeom>
              <a:avLst/>
              <a:gdLst/>
              <a:ahLst/>
              <a:cxnLst/>
              <a:rect r="r" b="b" t="t" l="l"/>
              <a:pathLst>
                <a:path h="832846" w="2252592">
                  <a:moveTo>
                    <a:pt x="2128132" y="832846"/>
                  </a:moveTo>
                  <a:lnTo>
                    <a:pt x="124460" y="832846"/>
                  </a:lnTo>
                  <a:cubicBezTo>
                    <a:pt x="55880" y="832846"/>
                    <a:pt x="0" y="776966"/>
                    <a:pt x="0" y="7083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28132" y="0"/>
                  </a:lnTo>
                  <a:cubicBezTo>
                    <a:pt x="2196712" y="0"/>
                    <a:pt x="2252592" y="55880"/>
                    <a:pt x="2252592" y="124460"/>
                  </a:cubicBezTo>
                  <a:lnTo>
                    <a:pt x="2252592" y="708386"/>
                  </a:lnTo>
                  <a:cubicBezTo>
                    <a:pt x="2252592" y="776966"/>
                    <a:pt x="2196712" y="832846"/>
                    <a:pt x="2128132" y="83284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35" id="35"/>
          <p:cNvSpPr txBox="true"/>
          <p:nvPr/>
        </p:nvSpPr>
        <p:spPr>
          <a:xfrm rot="0">
            <a:off x="4102107" y="200642"/>
            <a:ext cx="13633453" cy="3149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2214"/>
              </a:lnSpc>
            </a:pPr>
            <a:r>
              <a:rPr lang="en-US" sz="13044" spc="-1226">
                <a:solidFill>
                  <a:srgbClr val="000000"/>
                </a:solidFill>
                <a:latin typeface="Bebas Neue Bold"/>
              </a:rPr>
              <a:t>ДОРОЖНАЯ    КАРТА  </a:t>
            </a:r>
          </a:p>
          <a:p>
            <a:pPr algn="ctr">
              <a:lnSpc>
                <a:spcPts val="12214"/>
              </a:lnSpc>
            </a:pPr>
            <a:r>
              <a:rPr lang="en-US" sz="13044" spc="-1226">
                <a:solidFill>
                  <a:srgbClr val="000000"/>
                </a:solidFill>
                <a:latin typeface="Bebas Neue Bold"/>
              </a:rPr>
              <a:t>    </a:t>
            </a:r>
            <a:r>
              <a:rPr lang="en-US" sz="11523" spc="-1083">
                <a:solidFill>
                  <a:srgbClr val="000000"/>
                </a:solidFill>
                <a:latin typeface="Lato Bold"/>
              </a:rPr>
              <a:t>iPARK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789373" y="4817714"/>
            <a:ext cx="1675162" cy="596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113">
                <a:solidFill>
                  <a:srgbClr val="FFFFFF"/>
                </a:solidFill>
                <a:latin typeface="Bebas Neue"/>
              </a:rPr>
              <a:t>МОБИЛЬНОЕ ПРИЛОЖЕНИЕ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039658" y="6521702"/>
            <a:ext cx="1458091" cy="976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250990" indent="-125495" lvl="1">
              <a:lnSpc>
                <a:spcPts val="2614"/>
              </a:lnSpc>
              <a:buFont typeface="Arial"/>
              <a:buChar char="•"/>
            </a:pPr>
            <a:r>
              <a:rPr lang="en-US" sz="1520">
                <a:solidFill>
                  <a:srgbClr val="222222"/>
                </a:solidFill>
                <a:latin typeface="Lato"/>
              </a:rPr>
              <a:t>оплата</a:t>
            </a:r>
          </a:p>
          <a:p>
            <a:pPr marL="250990" indent="-125495" lvl="1">
              <a:lnSpc>
                <a:spcPts val="2614"/>
              </a:lnSpc>
              <a:buFont typeface="Arial"/>
              <a:buChar char="•"/>
            </a:pPr>
            <a:r>
              <a:rPr lang="en-US" sz="1520">
                <a:solidFill>
                  <a:srgbClr val="222222"/>
                </a:solidFill>
                <a:latin typeface="Lato"/>
              </a:rPr>
              <a:t>афиша</a:t>
            </a:r>
          </a:p>
          <a:p>
            <a:pPr marL="250990" indent="-125495" lvl="1">
              <a:lnSpc>
                <a:spcPts val="2614"/>
              </a:lnSpc>
              <a:buFont typeface="Arial"/>
              <a:buChar char="•"/>
            </a:pPr>
            <a:r>
              <a:rPr lang="en-US" sz="1520">
                <a:solidFill>
                  <a:srgbClr val="222222"/>
                </a:solidFill>
                <a:latin typeface="Lato"/>
              </a:rPr>
              <a:t>сценарий</a:t>
            </a:r>
            <a:r>
              <a:rPr lang="en-US" sz="1520">
                <a:solidFill>
                  <a:srgbClr val="222222"/>
                </a:solidFill>
                <a:latin typeface="Lato"/>
              </a:rPr>
              <a:t> 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5290850" y="5002494"/>
            <a:ext cx="1679091" cy="305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113">
                <a:solidFill>
                  <a:srgbClr val="FFFFFF"/>
                </a:solidFill>
                <a:latin typeface="Bebas Neue"/>
              </a:rPr>
              <a:t>ЦЕНТР УПРАВЛЕНИЯ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5510258" y="6616195"/>
            <a:ext cx="1598989" cy="646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250990" indent="-125495" lvl="1">
              <a:lnSpc>
                <a:spcPts val="2614"/>
              </a:lnSpc>
              <a:buFont typeface="Arial"/>
              <a:buChar char="•"/>
            </a:pPr>
            <a:r>
              <a:rPr lang="en-US" sz="1520">
                <a:solidFill>
                  <a:srgbClr val="222222"/>
                </a:solidFill>
                <a:latin typeface="Lato"/>
              </a:rPr>
              <a:t>операционка</a:t>
            </a:r>
          </a:p>
          <a:p>
            <a:pPr marL="250990" indent="-125495" lvl="1">
              <a:lnSpc>
                <a:spcPts val="2614"/>
              </a:lnSpc>
              <a:buFont typeface="Arial"/>
              <a:buChar char="•"/>
            </a:pPr>
            <a:r>
              <a:rPr lang="en-US" sz="1520">
                <a:solidFill>
                  <a:srgbClr val="222222"/>
                </a:solidFill>
                <a:latin typeface="Lato"/>
              </a:rPr>
              <a:t>стратегия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3171001" y="4983903"/>
            <a:ext cx="1673490" cy="305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113">
                <a:solidFill>
                  <a:srgbClr val="FFFFFF"/>
                </a:solidFill>
                <a:latin typeface="Bebas Neue"/>
              </a:rPr>
              <a:t>СИСТЕМА ОПЛАТЫ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3418693" y="6456903"/>
            <a:ext cx="1459012" cy="1307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250990" indent="-125495" lvl="1">
              <a:lnSpc>
                <a:spcPts val="2614"/>
              </a:lnSpc>
              <a:buFont typeface="Arial"/>
              <a:buChar char="•"/>
            </a:pPr>
            <a:r>
              <a:rPr lang="en-US" sz="1520">
                <a:solidFill>
                  <a:srgbClr val="222222"/>
                </a:solidFill>
                <a:latin typeface="Lato"/>
              </a:rPr>
              <a:t>билеты</a:t>
            </a:r>
          </a:p>
          <a:p>
            <a:pPr marL="250990" indent="-125495" lvl="1">
              <a:lnSpc>
                <a:spcPts val="2614"/>
              </a:lnSpc>
              <a:buFont typeface="Arial"/>
              <a:buChar char="•"/>
            </a:pPr>
            <a:r>
              <a:rPr lang="en-US" sz="1520">
                <a:solidFill>
                  <a:srgbClr val="222222"/>
                </a:solidFill>
                <a:latin typeface="Lato"/>
              </a:rPr>
              <a:t>QR-коды</a:t>
            </a:r>
          </a:p>
          <a:p>
            <a:pPr marL="250990" indent="-125495" lvl="1">
              <a:lnSpc>
                <a:spcPts val="2614"/>
              </a:lnSpc>
              <a:buFont typeface="Arial"/>
              <a:buChar char="•"/>
            </a:pPr>
            <a:r>
              <a:rPr lang="en-US" sz="1520">
                <a:solidFill>
                  <a:srgbClr val="222222"/>
                </a:solidFill>
                <a:latin typeface="Lato"/>
              </a:rPr>
              <a:t>карточки</a:t>
            </a:r>
          </a:p>
          <a:p>
            <a:pPr marL="250990" indent="-125495" lvl="1">
              <a:lnSpc>
                <a:spcPts val="2614"/>
              </a:lnSpc>
              <a:buFont typeface="Arial"/>
              <a:buChar char="•"/>
            </a:pPr>
            <a:r>
              <a:rPr lang="en-US" sz="1520">
                <a:solidFill>
                  <a:srgbClr val="222222"/>
                </a:solidFill>
                <a:latin typeface="Lato"/>
              </a:rPr>
              <a:t>NFC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2903685" y="5009684"/>
            <a:ext cx="1675162" cy="305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113">
                <a:solidFill>
                  <a:srgbClr val="FFFFFF"/>
                </a:solidFill>
                <a:latin typeface="Bebas Neue"/>
              </a:rPr>
              <a:t>IT-МОДЕЛЬ ПАРКА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7932942" y="6442401"/>
            <a:ext cx="1847837" cy="2959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250990" indent="-125495" lvl="1">
              <a:lnSpc>
                <a:spcPts val="2614"/>
              </a:lnSpc>
              <a:buFont typeface="Arial"/>
              <a:buChar char="•"/>
            </a:pPr>
            <a:r>
              <a:rPr lang="en-US" sz="1520">
                <a:solidFill>
                  <a:srgbClr val="222222"/>
                </a:solidFill>
                <a:latin typeface="Lato"/>
              </a:rPr>
              <a:t>стейкхолдеры</a:t>
            </a:r>
          </a:p>
          <a:p>
            <a:pPr marL="250990" indent="-125495" lvl="1">
              <a:lnSpc>
                <a:spcPts val="2614"/>
              </a:lnSpc>
              <a:buFont typeface="Arial"/>
              <a:buChar char="•"/>
            </a:pPr>
            <a:r>
              <a:rPr lang="en-US" sz="1520">
                <a:solidFill>
                  <a:srgbClr val="222222"/>
                </a:solidFill>
                <a:latin typeface="Lato"/>
              </a:rPr>
              <a:t>эвент</a:t>
            </a:r>
          </a:p>
          <a:p>
            <a:pPr marL="250990" indent="-125495" lvl="1">
              <a:lnSpc>
                <a:spcPts val="2614"/>
              </a:lnSpc>
              <a:buFont typeface="Arial"/>
              <a:buChar char="•"/>
            </a:pPr>
            <a:r>
              <a:rPr lang="en-US" sz="1520">
                <a:solidFill>
                  <a:srgbClr val="222222"/>
                </a:solidFill>
                <a:latin typeface="Lato"/>
              </a:rPr>
              <a:t>маркетинг</a:t>
            </a:r>
          </a:p>
          <a:p>
            <a:pPr marL="250990" indent="-125495" lvl="1">
              <a:lnSpc>
                <a:spcPts val="2614"/>
              </a:lnSpc>
              <a:buFont typeface="Arial"/>
              <a:buChar char="•"/>
            </a:pPr>
            <a:r>
              <a:rPr lang="en-US" sz="1520">
                <a:solidFill>
                  <a:srgbClr val="222222"/>
                </a:solidFill>
                <a:latin typeface="Lato"/>
              </a:rPr>
              <a:t>торговля</a:t>
            </a:r>
          </a:p>
          <a:p>
            <a:pPr marL="250990" indent="-125495" lvl="1">
              <a:lnSpc>
                <a:spcPts val="2614"/>
              </a:lnSpc>
              <a:buFont typeface="Arial"/>
              <a:buChar char="•"/>
            </a:pPr>
            <a:r>
              <a:rPr lang="en-US" sz="1520">
                <a:solidFill>
                  <a:srgbClr val="222222"/>
                </a:solidFill>
                <a:latin typeface="Lato"/>
              </a:rPr>
              <a:t>финансы</a:t>
            </a:r>
          </a:p>
          <a:p>
            <a:pPr marL="250990" indent="-125495" lvl="1">
              <a:lnSpc>
                <a:spcPts val="2614"/>
              </a:lnSpc>
              <a:buFont typeface="Arial"/>
              <a:buChar char="•"/>
            </a:pPr>
            <a:r>
              <a:rPr lang="en-US" sz="1520">
                <a:solidFill>
                  <a:srgbClr val="222222"/>
                </a:solidFill>
                <a:latin typeface="Lato"/>
              </a:rPr>
              <a:t>инженерия</a:t>
            </a:r>
          </a:p>
          <a:p>
            <a:pPr marL="250990" indent="-125495" lvl="1">
              <a:lnSpc>
                <a:spcPts val="2614"/>
              </a:lnSpc>
              <a:buFont typeface="Arial"/>
              <a:buChar char="•"/>
            </a:pPr>
            <a:r>
              <a:rPr lang="en-US" sz="1520">
                <a:solidFill>
                  <a:srgbClr val="222222"/>
                </a:solidFill>
                <a:latin typeface="Lato"/>
              </a:rPr>
              <a:t>персонал</a:t>
            </a:r>
          </a:p>
          <a:p>
            <a:pPr marL="250990" indent="-125495" lvl="1">
              <a:lnSpc>
                <a:spcPts val="2614"/>
              </a:lnSpc>
              <a:buFont typeface="Arial"/>
              <a:buChar char="•"/>
            </a:pPr>
            <a:r>
              <a:rPr lang="en-US" sz="1520">
                <a:solidFill>
                  <a:srgbClr val="222222"/>
                </a:solidFill>
                <a:latin typeface="Lato"/>
              </a:rPr>
              <a:t>охрана</a:t>
            </a:r>
          </a:p>
          <a:p>
            <a:pPr marL="250990" indent="-125495" lvl="1">
              <a:lnSpc>
                <a:spcPts val="2614"/>
              </a:lnSpc>
              <a:buFont typeface="Arial"/>
              <a:buChar char="•"/>
            </a:pPr>
            <a:r>
              <a:rPr lang="en-US" sz="1520">
                <a:solidFill>
                  <a:srgbClr val="222222"/>
                </a:solidFill>
                <a:latin typeface="Lato"/>
              </a:rPr>
              <a:t>благоустройство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7945258" y="5015882"/>
            <a:ext cx="1679091" cy="305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113">
                <a:solidFill>
                  <a:srgbClr val="FFFFFF"/>
                </a:solidFill>
                <a:latin typeface="Bebas Neue"/>
              </a:rPr>
              <a:t>АНТОЛОГИЯ ЗНАНИЙ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2977619" y="6551248"/>
            <a:ext cx="1598068" cy="976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250990" indent="-125495" lvl="1">
              <a:lnSpc>
                <a:spcPts val="2614"/>
              </a:lnSpc>
              <a:buFont typeface="Arial"/>
              <a:buChar char="•"/>
            </a:pPr>
            <a:r>
              <a:rPr lang="en-US" sz="1520">
                <a:solidFill>
                  <a:srgbClr val="222222"/>
                </a:solidFill>
                <a:latin typeface="Lato"/>
              </a:rPr>
              <a:t>аттракционы</a:t>
            </a:r>
          </a:p>
          <a:p>
            <a:pPr marL="250990" indent="-125495" lvl="1">
              <a:lnSpc>
                <a:spcPts val="2614"/>
              </a:lnSpc>
              <a:buFont typeface="Arial"/>
              <a:buChar char="•"/>
            </a:pPr>
            <a:r>
              <a:rPr lang="en-US" sz="1520">
                <a:solidFill>
                  <a:srgbClr val="222222"/>
                </a:solidFill>
                <a:latin typeface="Lato"/>
              </a:rPr>
              <a:t>торговля, F&amp;B</a:t>
            </a:r>
          </a:p>
          <a:p>
            <a:pPr marL="250990" indent="-125495" lvl="1">
              <a:lnSpc>
                <a:spcPts val="2614"/>
              </a:lnSpc>
              <a:buFont typeface="Arial"/>
              <a:buChar char="•"/>
            </a:pPr>
            <a:r>
              <a:rPr lang="en-US" sz="1520">
                <a:solidFill>
                  <a:srgbClr val="222222"/>
                </a:solidFill>
                <a:latin typeface="Lato"/>
              </a:rPr>
              <a:t>эвент, услуги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0389523" y="4870073"/>
            <a:ext cx="1675162" cy="596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113">
                <a:solidFill>
                  <a:srgbClr val="FFFFFF"/>
                </a:solidFill>
                <a:latin typeface="Bebas Neue"/>
              </a:rPr>
              <a:t>ЦЕНТР КОМУНИКАЦИЙ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0568733" y="6686952"/>
            <a:ext cx="1459012" cy="646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250990" indent="-125495" lvl="1">
              <a:lnSpc>
                <a:spcPts val="2614"/>
              </a:lnSpc>
              <a:buFont typeface="Arial"/>
              <a:buChar char="•"/>
            </a:pPr>
            <a:r>
              <a:rPr lang="en-US" sz="1520">
                <a:solidFill>
                  <a:srgbClr val="222222"/>
                </a:solidFill>
                <a:latin typeface="Lato"/>
              </a:rPr>
              <a:t>API</a:t>
            </a:r>
          </a:p>
          <a:p>
            <a:pPr marL="250990" indent="-125495" lvl="1">
              <a:lnSpc>
                <a:spcPts val="2614"/>
              </a:lnSpc>
              <a:buFont typeface="Arial"/>
              <a:buChar char="•"/>
            </a:pPr>
            <a:r>
              <a:rPr lang="en-US" sz="1520">
                <a:solidFill>
                  <a:srgbClr val="222222"/>
                </a:solidFill>
                <a:latin typeface="Lato"/>
              </a:rPr>
              <a:t>шаблоны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2595688" y="3225854"/>
            <a:ext cx="11946785" cy="320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96"/>
              </a:lnSpc>
            </a:pPr>
            <a:r>
              <a:rPr lang="en-US" sz="1341">
                <a:solidFill>
                  <a:srgbClr val="222222"/>
                </a:solidFill>
                <a:latin typeface="Lato"/>
              </a:rPr>
              <a:t>создание                                  автоматизированной                                              системы                                                       управления                                           парком 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5618886" y="4990979"/>
            <a:ext cx="1673490" cy="305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113">
                <a:solidFill>
                  <a:srgbClr val="FFFFFF"/>
                </a:solidFill>
                <a:latin typeface="Bebas Neue"/>
              </a:rPr>
              <a:t>онлайн-школа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5877968" y="6430325"/>
            <a:ext cx="1459012" cy="976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250990" indent="-125495" lvl="1">
              <a:lnSpc>
                <a:spcPts val="2614"/>
              </a:lnSpc>
              <a:buFont typeface="Arial"/>
              <a:buChar char="•"/>
            </a:pPr>
            <a:r>
              <a:rPr lang="en-US" sz="1520">
                <a:solidFill>
                  <a:srgbClr val="222222"/>
                </a:solidFill>
                <a:latin typeface="Lato"/>
              </a:rPr>
              <a:t>обучение</a:t>
            </a:r>
          </a:p>
          <a:p>
            <a:pPr marL="250990" indent="-125495" lvl="1">
              <a:lnSpc>
                <a:spcPts val="2614"/>
              </a:lnSpc>
              <a:buFont typeface="Arial"/>
              <a:buChar char="•"/>
            </a:pPr>
            <a:r>
              <a:rPr lang="en-US" sz="1520">
                <a:solidFill>
                  <a:srgbClr val="222222"/>
                </a:solidFill>
                <a:latin typeface="Lato"/>
              </a:rPr>
              <a:t>тесты</a:t>
            </a:r>
          </a:p>
          <a:p>
            <a:pPr marL="250990" indent="-125495" lvl="1">
              <a:lnSpc>
                <a:spcPts val="2614"/>
              </a:lnSpc>
              <a:buFont typeface="Arial"/>
              <a:buChar char="•"/>
            </a:pPr>
            <a:r>
              <a:rPr lang="en-US" sz="1520">
                <a:solidFill>
                  <a:srgbClr val="222222"/>
                </a:solidFill>
                <a:latin typeface="Lato"/>
              </a:rPr>
              <a:t>чек-листы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2188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67860" y="3410876"/>
            <a:ext cx="6837546" cy="4803157"/>
            <a:chOff x="0" y="0"/>
            <a:chExt cx="9116729" cy="6404209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4766254"/>
              <a:ext cx="9116729" cy="1637955"/>
              <a:chOff x="0" y="0"/>
              <a:chExt cx="14772725" cy="2654138"/>
            </a:xfrm>
          </p:grpSpPr>
          <p:sp>
            <p:nvSpPr>
              <p:cNvPr name="Freeform 4" id="4"/>
              <p:cNvSpPr/>
              <p:nvPr/>
            </p:nvSpPr>
            <p:spPr>
              <a:xfrm>
                <a:off x="0" y="0"/>
                <a:ext cx="14772725" cy="2654138"/>
              </a:xfrm>
              <a:custGeom>
                <a:avLst/>
                <a:gdLst/>
                <a:ahLst/>
                <a:cxnLst/>
                <a:rect r="r" b="b" t="t" l="l"/>
                <a:pathLst>
                  <a:path h="2654138" w="14772725">
                    <a:moveTo>
                      <a:pt x="14648264" y="2654138"/>
                    </a:moveTo>
                    <a:lnTo>
                      <a:pt x="124460" y="2654138"/>
                    </a:lnTo>
                    <a:cubicBezTo>
                      <a:pt x="55880" y="2654138"/>
                      <a:pt x="0" y="2598258"/>
                      <a:pt x="0" y="252967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648264" y="0"/>
                    </a:lnTo>
                    <a:cubicBezTo>
                      <a:pt x="14716844" y="0"/>
                      <a:pt x="14772725" y="55880"/>
                      <a:pt x="14772725" y="124460"/>
                    </a:cubicBezTo>
                    <a:lnTo>
                      <a:pt x="14772725" y="2529678"/>
                    </a:lnTo>
                    <a:cubicBezTo>
                      <a:pt x="14772725" y="2598258"/>
                      <a:pt x="14716844" y="2654138"/>
                      <a:pt x="14648264" y="2654138"/>
                    </a:cubicBezTo>
                    <a:close/>
                  </a:path>
                </a:pathLst>
              </a:custGeom>
              <a:solidFill>
                <a:srgbClr val="9E6DF7"/>
              </a:solidFill>
            </p:spPr>
          </p:sp>
        </p:grpSp>
        <p:sp>
          <p:nvSpPr>
            <p:cNvPr name="TextBox 5" id="5"/>
            <p:cNvSpPr txBox="true"/>
            <p:nvPr/>
          </p:nvSpPr>
          <p:spPr>
            <a:xfrm rot="0">
              <a:off x="606713" y="4768586"/>
              <a:ext cx="7903303" cy="16047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520"/>
                </a:lnSpc>
              </a:pPr>
              <a:r>
                <a:rPr lang="en-US" sz="1800">
                  <a:solidFill>
                    <a:srgbClr val="F8F8F8"/>
                  </a:solidFill>
                  <a:latin typeface="Nunito Sans Regular"/>
                </a:rPr>
                <a:t>#АСИ</a:t>
              </a:r>
            </a:p>
            <a:p>
              <a:pPr algn="r">
                <a:lnSpc>
                  <a:spcPts val="2520"/>
                </a:lnSpc>
              </a:pPr>
              <a:r>
                <a:rPr lang="en-US" sz="1800">
                  <a:solidFill>
                    <a:srgbClr val="F8F8F8"/>
                  </a:solidFill>
                  <a:latin typeface="Nunito Sans Regular"/>
                </a:rPr>
                <a:t> #ЦентрГородскихКомпетенций</a:t>
              </a:r>
            </a:p>
            <a:p>
              <a:pPr algn="r">
                <a:lnSpc>
                  <a:spcPts val="2520"/>
                </a:lnSpc>
              </a:pPr>
              <a:r>
                <a:rPr lang="en-US" sz="1800">
                  <a:solidFill>
                    <a:srgbClr val="F8F8F8"/>
                  </a:solidFill>
                  <a:latin typeface="Nunito Sans Regular"/>
                </a:rPr>
                <a:t> #100ГородскихЛидеров</a:t>
              </a:r>
            </a:p>
            <a:p>
              <a:pPr algn="r">
                <a:lnSpc>
                  <a:spcPts val="252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F8F8F8"/>
                  </a:solidFill>
                  <a:latin typeface="Nunito Sans Regular"/>
                </a:rPr>
                <a:t> #ВключиСвойГород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-123825"/>
              <a:ext cx="9116729" cy="44091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8960"/>
                </a:lnSpc>
              </a:pPr>
              <a:r>
                <a:rPr lang="en-US" sz="6400">
                  <a:solidFill>
                    <a:srgbClr val="F8F8F8"/>
                  </a:solidFill>
                  <a:latin typeface="Nunito Sans Regular"/>
                </a:rPr>
                <a:t>БЛАГОДАРИМ</a:t>
              </a:r>
            </a:p>
            <a:p>
              <a:pPr>
                <a:lnSpc>
                  <a:spcPts val="8960"/>
                </a:lnSpc>
              </a:pPr>
              <a:r>
                <a:rPr lang="en-US" sz="6400">
                  <a:solidFill>
                    <a:srgbClr val="F8F8F8"/>
                  </a:solidFill>
                  <a:latin typeface="Nunito Sans Regular"/>
                </a:rPr>
                <a:t>ЗА</a:t>
              </a:r>
            </a:p>
            <a:p>
              <a:pPr>
                <a:lnSpc>
                  <a:spcPts val="8960"/>
                </a:lnSpc>
                <a:spcBef>
                  <a:spcPct val="0"/>
                </a:spcBef>
              </a:pPr>
              <a:r>
                <a:rPr lang="en-US" sz="6400">
                  <a:solidFill>
                    <a:srgbClr val="F8F8F8"/>
                  </a:solidFill>
                  <a:latin typeface="Nunito Sans Regular"/>
                </a:rPr>
                <a:t>ВНИМАНИЕ</a:t>
              </a:r>
            </a:p>
          </p:txBody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1775750" y="1156235"/>
            <a:ext cx="4159154" cy="8452439"/>
            <a:chOff x="0" y="0"/>
            <a:chExt cx="5001260" cy="10163810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r="r" b="b" t="t" l="l"/>
              <a:pathLst>
                <a:path h="10163632" w="5000993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-45" r="-40" t="0" b="1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r="r" b="b" t="t" l="l"/>
              <a:pathLst>
                <a:path h="9398000" w="4330776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3"/>
              <a:stretch>
                <a:fillRect l="-87847" r="-87987" t="2841" b="4693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1462" t="734" r="0" b="48807"/>
          <a:stretch>
            <a:fillRect/>
          </a:stretch>
        </p:blipFill>
        <p:spPr>
          <a:xfrm flipH="false" flipV="false" rot="0">
            <a:off x="13807597" y="3200287"/>
            <a:ext cx="4076061" cy="3452084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3807597" y="7015304"/>
            <a:ext cx="4076061" cy="1784215"/>
            <a:chOff x="0" y="0"/>
            <a:chExt cx="8806451" cy="3854849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8806452" cy="3854849"/>
            </a:xfrm>
            <a:custGeom>
              <a:avLst/>
              <a:gdLst/>
              <a:ahLst/>
              <a:cxnLst/>
              <a:rect r="r" b="b" t="t" l="l"/>
              <a:pathLst>
                <a:path h="3854849" w="8806452">
                  <a:moveTo>
                    <a:pt x="8681991" y="3854849"/>
                  </a:moveTo>
                  <a:lnTo>
                    <a:pt x="124460" y="3854849"/>
                  </a:lnTo>
                  <a:cubicBezTo>
                    <a:pt x="55880" y="3854849"/>
                    <a:pt x="0" y="3798969"/>
                    <a:pt x="0" y="373038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81992" y="0"/>
                  </a:lnTo>
                  <a:cubicBezTo>
                    <a:pt x="8750571" y="0"/>
                    <a:pt x="8806452" y="55880"/>
                    <a:pt x="8806452" y="124460"/>
                  </a:cubicBezTo>
                  <a:lnTo>
                    <a:pt x="8806452" y="3730389"/>
                  </a:lnTo>
                  <a:cubicBezTo>
                    <a:pt x="8806452" y="3798969"/>
                    <a:pt x="8750571" y="3854849"/>
                    <a:pt x="8681992" y="3854849"/>
                  </a:cubicBezTo>
                  <a:close/>
                </a:path>
              </a:pathLst>
            </a:custGeom>
            <a:solidFill>
              <a:srgbClr val="9E6DF7"/>
            </a:solidFill>
          </p:spPr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5096" t="0" r="43835" b="0"/>
          <a:stretch>
            <a:fillRect/>
          </a:stretch>
        </p:blipFill>
        <p:spPr>
          <a:xfrm flipH="false" flipV="false" rot="0">
            <a:off x="871287" y="3200287"/>
            <a:ext cx="4076061" cy="3452084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871287" y="7015304"/>
            <a:ext cx="4076061" cy="1784215"/>
            <a:chOff x="0" y="0"/>
            <a:chExt cx="8806451" cy="3854849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8806452" cy="3854849"/>
            </a:xfrm>
            <a:custGeom>
              <a:avLst/>
              <a:gdLst/>
              <a:ahLst/>
              <a:cxnLst/>
              <a:rect r="r" b="b" t="t" l="l"/>
              <a:pathLst>
                <a:path h="3854849" w="8806452">
                  <a:moveTo>
                    <a:pt x="8681991" y="3854849"/>
                  </a:moveTo>
                  <a:lnTo>
                    <a:pt x="124460" y="3854849"/>
                  </a:lnTo>
                  <a:cubicBezTo>
                    <a:pt x="55880" y="3854849"/>
                    <a:pt x="0" y="3798969"/>
                    <a:pt x="0" y="373038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81992" y="0"/>
                  </a:lnTo>
                  <a:cubicBezTo>
                    <a:pt x="8750571" y="0"/>
                    <a:pt x="8806452" y="55880"/>
                    <a:pt x="8806452" y="124460"/>
                  </a:cubicBezTo>
                  <a:lnTo>
                    <a:pt x="8806452" y="3730389"/>
                  </a:lnTo>
                  <a:cubicBezTo>
                    <a:pt x="8806452" y="3798969"/>
                    <a:pt x="8750571" y="3854849"/>
                    <a:pt x="8681992" y="3854849"/>
                  </a:cubicBezTo>
                  <a:close/>
                </a:path>
              </a:pathLst>
            </a:custGeom>
            <a:solidFill>
              <a:srgbClr val="9E6DF7"/>
            </a:solidFill>
          </p:spPr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4"/>
          <a:srcRect l="0" t="10901" r="0" b="32743"/>
          <a:stretch>
            <a:fillRect/>
          </a:stretch>
        </p:blipFill>
        <p:spPr>
          <a:xfrm flipH="false" flipV="false" rot="0">
            <a:off x="5194438" y="3200287"/>
            <a:ext cx="4076061" cy="3452084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 rot="0">
            <a:off x="5194438" y="7015304"/>
            <a:ext cx="4076061" cy="1784215"/>
            <a:chOff x="0" y="0"/>
            <a:chExt cx="8806451" cy="3854849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8806452" cy="3854849"/>
            </a:xfrm>
            <a:custGeom>
              <a:avLst/>
              <a:gdLst/>
              <a:ahLst/>
              <a:cxnLst/>
              <a:rect r="r" b="b" t="t" l="l"/>
              <a:pathLst>
                <a:path h="3854849" w="8806452">
                  <a:moveTo>
                    <a:pt x="8681991" y="3854849"/>
                  </a:moveTo>
                  <a:lnTo>
                    <a:pt x="124460" y="3854849"/>
                  </a:lnTo>
                  <a:cubicBezTo>
                    <a:pt x="55880" y="3854849"/>
                    <a:pt x="0" y="3798969"/>
                    <a:pt x="0" y="373038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81992" y="0"/>
                  </a:lnTo>
                  <a:cubicBezTo>
                    <a:pt x="8750571" y="0"/>
                    <a:pt x="8806452" y="55880"/>
                    <a:pt x="8806452" y="124460"/>
                  </a:cubicBezTo>
                  <a:lnTo>
                    <a:pt x="8806452" y="3730389"/>
                  </a:lnTo>
                  <a:cubicBezTo>
                    <a:pt x="8806452" y="3798969"/>
                    <a:pt x="8750571" y="3854849"/>
                    <a:pt x="8681992" y="3854849"/>
                  </a:cubicBezTo>
                  <a:close/>
                </a:path>
              </a:pathLst>
            </a:custGeom>
            <a:solidFill>
              <a:srgbClr val="9E6DF7"/>
            </a:solidFill>
          </p:spPr>
        </p:sp>
      </p:grpSp>
      <p:pic>
        <p:nvPicPr>
          <p:cNvPr name="Picture 11" id="11"/>
          <p:cNvPicPr>
            <a:picLocks noChangeAspect="true"/>
          </p:cNvPicPr>
          <p:nvPr/>
        </p:nvPicPr>
        <p:blipFill>
          <a:blip r:embed="rId5"/>
          <a:srcRect l="0" t="2849" r="0" b="29608"/>
          <a:stretch>
            <a:fillRect/>
          </a:stretch>
        </p:blipFill>
        <p:spPr>
          <a:xfrm flipH="false" flipV="false" rot="0">
            <a:off x="9505476" y="3200287"/>
            <a:ext cx="4076061" cy="3452084"/>
          </a:xfrm>
          <a:prstGeom prst="rect">
            <a:avLst/>
          </a:prstGeom>
        </p:spPr>
      </p:pic>
      <p:grpSp>
        <p:nvGrpSpPr>
          <p:cNvPr name="Group 12" id="12"/>
          <p:cNvGrpSpPr/>
          <p:nvPr/>
        </p:nvGrpSpPr>
        <p:grpSpPr>
          <a:xfrm rot="0">
            <a:off x="9505476" y="7015304"/>
            <a:ext cx="4076061" cy="1784215"/>
            <a:chOff x="0" y="0"/>
            <a:chExt cx="8806451" cy="3854849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8806452" cy="3854849"/>
            </a:xfrm>
            <a:custGeom>
              <a:avLst/>
              <a:gdLst/>
              <a:ahLst/>
              <a:cxnLst/>
              <a:rect r="r" b="b" t="t" l="l"/>
              <a:pathLst>
                <a:path h="3854849" w="8806452">
                  <a:moveTo>
                    <a:pt x="8681991" y="3854849"/>
                  </a:moveTo>
                  <a:lnTo>
                    <a:pt x="124460" y="3854849"/>
                  </a:lnTo>
                  <a:cubicBezTo>
                    <a:pt x="55880" y="3854849"/>
                    <a:pt x="0" y="3798969"/>
                    <a:pt x="0" y="373038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81992" y="0"/>
                  </a:lnTo>
                  <a:cubicBezTo>
                    <a:pt x="8750571" y="0"/>
                    <a:pt x="8806452" y="55880"/>
                    <a:pt x="8806452" y="124460"/>
                  </a:cubicBezTo>
                  <a:lnTo>
                    <a:pt x="8806452" y="3730389"/>
                  </a:lnTo>
                  <a:cubicBezTo>
                    <a:pt x="8806452" y="3798969"/>
                    <a:pt x="8750571" y="3854849"/>
                    <a:pt x="8681992" y="3854849"/>
                  </a:cubicBezTo>
                  <a:close/>
                </a:path>
              </a:pathLst>
            </a:custGeom>
            <a:solidFill>
              <a:srgbClr val="9E6DF7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3056576" y="741013"/>
            <a:ext cx="13215444" cy="1086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6400">
                <a:solidFill>
                  <a:srgbClr val="521887"/>
                </a:solidFill>
                <a:latin typeface="Nunito Sans Regular Bold"/>
              </a:rPr>
              <a:t>#PARKOV</a:t>
            </a:r>
            <a:r>
              <a:rPr lang="en-US" sz="6400">
                <a:solidFill>
                  <a:srgbClr val="521887"/>
                </a:solidFill>
                <a:latin typeface="Nunito Sans Regular Bold"/>
              </a:rPr>
              <a:t>ED  TEAM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267380" y="7263952"/>
            <a:ext cx="3156495" cy="1248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F8F8F8"/>
                </a:solidFill>
                <a:latin typeface="Nunito Sans Regular"/>
              </a:rPr>
              <a:t>АЛЕКСАНДР</a:t>
            </a:r>
            <a:r>
              <a:rPr lang="en-US" sz="2400">
                <a:solidFill>
                  <a:srgbClr val="F8F8F8"/>
                </a:solidFill>
                <a:latin typeface="Nunito Sans Regular"/>
              </a:rPr>
              <a:t> ЧАСТУХИН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F8F8F8"/>
                </a:solidFill>
                <a:latin typeface="Nunito Sans Regular"/>
              </a:rPr>
              <a:t>IT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31070" y="7475899"/>
            <a:ext cx="3156495" cy="824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F8F8F8"/>
                </a:solidFill>
                <a:latin typeface="Nunito Sans Regular"/>
              </a:rPr>
              <a:t>АЛЕКСЕЙ</a:t>
            </a:r>
            <a:r>
              <a:rPr lang="en-US" sz="2400">
                <a:solidFill>
                  <a:srgbClr val="F8F8F8"/>
                </a:solidFill>
                <a:latin typeface="Nunito Sans Regular"/>
              </a:rPr>
              <a:t> ТАРАСОВ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F8F8F8"/>
                </a:solidFill>
                <a:latin typeface="Nunito Sans Regular"/>
              </a:rPr>
              <a:t>лидер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654221" y="7263952"/>
            <a:ext cx="3156495" cy="1248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F8F8F8"/>
                </a:solidFill>
                <a:latin typeface="Nunito Sans Regular"/>
              </a:rPr>
              <a:t>ЕКАТЕРИНА</a:t>
            </a:r>
            <a:r>
              <a:rPr lang="en-US" sz="2400">
                <a:solidFill>
                  <a:srgbClr val="F8F8F8"/>
                </a:solidFill>
                <a:latin typeface="Nunito Sans Regular"/>
              </a:rPr>
              <a:t> БЕЛОКОПЫТОВА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F8F8F8"/>
                </a:solidFill>
                <a:latin typeface="Nunito Sans Regular"/>
              </a:rPr>
              <a:t>координатор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965259" y="7475899"/>
            <a:ext cx="3156495" cy="824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F8F8F8"/>
                </a:solidFill>
                <a:latin typeface="Nunito Sans Regular"/>
              </a:rPr>
              <a:t>АЛЕКСАНДР</a:t>
            </a:r>
            <a:r>
              <a:rPr lang="en-US" sz="2400">
                <a:solidFill>
                  <a:srgbClr val="F8F8F8"/>
                </a:solidFill>
                <a:latin typeface="Nunito Sans Regular"/>
              </a:rPr>
              <a:t> КЛОКОВ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F8F8F8"/>
                </a:solidFill>
                <a:latin typeface="Nunito Sans Regular"/>
              </a:rPr>
              <a:t>IT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2188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498524" y="3697052"/>
            <a:ext cx="5760776" cy="2119883"/>
            <a:chOff x="0" y="0"/>
            <a:chExt cx="12446330" cy="4580070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12446330" cy="4580070"/>
            </a:xfrm>
            <a:custGeom>
              <a:avLst/>
              <a:gdLst/>
              <a:ahLst/>
              <a:cxnLst/>
              <a:rect r="r" b="b" t="t" l="l"/>
              <a:pathLst>
                <a:path h="4580070" w="12446330">
                  <a:moveTo>
                    <a:pt x="12321870" y="4580070"/>
                  </a:moveTo>
                  <a:lnTo>
                    <a:pt x="124460" y="4580070"/>
                  </a:lnTo>
                  <a:cubicBezTo>
                    <a:pt x="55880" y="4580070"/>
                    <a:pt x="0" y="4524190"/>
                    <a:pt x="0" y="445561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321870" y="0"/>
                  </a:lnTo>
                  <a:cubicBezTo>
                    <a:pt x="12390451" y="0"/>
                    <a:pt x="12446330" y="55880"/>
                    <a:pt x="12446330" y="124460"/>
                  </a:cubicBezTo>
                  <a:lnTo>
                    <a:pt x="12446330" y="4455610"/>
                  </a:lnTo>
                  <a:cubicBezTo>
                    <a:pt x="12446330" y="4524190"/>
                    <a:pt x="12390451" y="4580070"/>
                    <a:pt x="12321870" y="4580070"/>
                  </a:cubicBezTo>
                  <a:close/>
                </a:path>
              </a:pathLst>
            </a:custGeom>
            <a:solidFill>
              <a:srgbClr val="9E6DF7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790850" y="872946"/>
            <a:ext cx="8524031" cy="8541107"/>
            <a:chOff x="0" y="0"/>
            <a:chExt cx="10143490" cy="10163810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10143351" cy="10163632"/>
            </a:xfrm>
            <a:custGeom>
              <a:avLst/>
              <a:gdLst/>
              <a:ahLst/>
              <a:cxnLst/>
              <a:rect r="r" b="b" t="t" l="l"/>
              <a:pathLst>
                <a:path h="10163632" w="10143351">
                  <a:moveTo>
                    <a:pt x="0" y="0"/>
                  </a:moveTo>
                  <a:lnTo>
                    <a:pt x="10143351" y="0"/>
                  </a:lnTo>
                  <a:lnTo>
                    <a:pt x="10143351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0" r="1" t="-25" b="-23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>
              <a:off x="3149600" y="2368550"/>
              <a:ext cx="51562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5156200">
                  <a:moveTo>
                    <a:pt x="0" y="0"/>
                  </a:moveTo>
                  <a:lnTo>
                    <a:pt x="5156200" y="0"/>
                  </a:lnTo>
                  <a:lnTo>
                    <a:pt x="5156200" y="6858000"/>
                  </a:lnTo>
                  <a:lnTo>
                    <a:pt x="0" y="6858000"/>
                  </a:lnTo>
                  <a:close/>
                </a:path>
              </a:pathLst>
            </a:custGeom>
            <a:blipFill>
              <a:blip r:embed="rId3"/>
              <a:stretch>
                <a:fillRect l="11393" r="-1540" t="23303" b="9221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>
              <a:off x="374650" y="673100"/>
              <a:ext cx="6318250" cy="8427288"/>
            </a:xfrm>
            <a:custGeom>
              <a:avLst/>
              <a:gdLst/>
              <a:ahLst/>
              <a:cxnLst/>
              <a:rect r="r" b="b" t="t" l="l"/>
              <a:pathLst>
                <a:path h="8427288" w="6318250">
                  <a:moveTo>
                    <a:pt x="2560460" y="1417091"/>
                  </a:moveTo>
                  <a:lnTo>
                    <a:pt x="2559050" y="8427288"/>
                  </a:lnTo>
                  <a:lnTo>
                    <a:pt x="0" y="8427288"/>
                  </a:lnTo>
                  <a:lnTo>
                    <a:pt x="0" y="0"/>
                  </a:lnTo>
                  <a:lnTo>
                    <a:pt x="6318250" y="0"/>
                  </a:lnTo>
                  <a:lnTo>
                    <a:pt x="6318250" y="1098550"/>
                  </a:lnTo>
                  <a:lnTo>
                    <a:pt x="2878087" y="1099439"/>
                  </a:lnTo>
                  <a:cubicBezTo>
                    <a:pt x="2702674" y="1099490"/>
                    <a:pt x="2560498" y="1241679"/>
                    <a:pt x="2560460" y="1417091"/>
                  </a:cubicBezTo>
                  <a:close/>
                </a:path>
              </a:pathLst>
            </a:custGeom>
            <a:blipFill>
              <a:blip r:embed="rId4"/>
              <a:stretch>
                <a:fillRect l="-89627" r="-59303" t="6622" b="10462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1498524" y="904875"/>
            <a:ext cx="5760776" cy="1086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960"/>
              </a:lnSpc>
              <a:spcBef>
                <a:spcPct val="0"/>
              </a:spcBef>
            </a:pPr>
            <a:r>
              <a:rPr lang="en-US" sz="6400">
                <a:solidFill>
                  <a:srgbClr val="F8F8F8"/>
                </a:solidFill>
                <a:latin typeface="Nunito Sans Regular"/>
              </a:rPr>
              <a:t>IPARK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078093" y="4113535"/>
            <a:ext cx="4601637" cy="1248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60"/>
              </a:lnSpc>
            </a:pPr>
            <a:r>
              <a:rPr lang="en-US" sz="2400">
                <a:solidFill>
                  <a:srgbClr val="F8F8F8"/>
                </a:solidFill>
                <a:latin typeface="Nunito Sans Regular"/>
              </a:rPr>
              <a:t>цифровизация </a:t>
            </a:r>
          </a:p>
          <a:p>
            <a:pPr algn="r">
              <a:lnSpc>
                <a:spcPts val="3360"/>
              </a:lnSpc>
            </a:pPr>
            <a:r>
              <a:rPr lang="en-US" sz="2400">
                <a:solidFill>
                  <a:srgbClr val="F8F8F8"/>
                </a:solidFill>
                <a:latin typeface="Nunito Sans Regular"/>
              </a:rPr>
              <a:t>парковой </a:t>
            </a:r>
          </a:p>
          <a:p>
            <a:pPr algn="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F8F8F8"/>
                </a:solidFill>
                <a:latin typeface="Nunito Sans Regular"/>
              </a:rPr>
              <a:t>индустрии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2188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209675" y="4538201"/>
            <a:ext cx="4328254" cy="1086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960"/>
              </a:lnSpc>
              <a:spcBef>
                <a:spcPct val="0"/>
              </a:spcBef>
            </a:pPr>
            <a:r>
              <a:rPr lang="en-US" sz="6400">
                <a:solidFill>
                  <a:srgbClr val="F8F8F8"/>
                </a:solidFill>
                <a:latin typeface="Nunito Sans Regular"/>
              </a:rPr>
              <a:t>#БОЛЬ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1942657" y="2610147"/>
            <a:ext cx="5316643" cy="5508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800">
                <a:solidFill>
                  <a:srgbClr val="F8F8F8"/>
                </a:solidFill>
                <a:latin typeface="Nunito Sans Regular"/>
              </a:rPr>
              <a:t>*</a:t>
            </a:r>
            <a:r>
              <a:rPr lang="en-US" sz="1800">
                <a:solidFill>
                  <a:srgbClr val="F8F8F8"/>
                </a:solidFill>
                <a:latin typeface="Nunito Sans Regular"/>
              </a:rPr>
              <a:t>парки находятся под управлением различных ведомств от культуры до благоустройства</a:t>
            </a:r>
          </a:p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800">
                <a:solidFill>
                  <a:srgbClr val="F8F8F8"/>
                </a:solidFill>
                <a:latin typeface="Nunito Sans Regular"/>
              </a:rPr>
              <a:t>*отсутствие системы подготовки кадров</a:t>
            </a:r>
          </a:p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800">
                <a:solidFill>
                  <a:srgbClr val="F8F8F8"/>
                </a:solidFill>
                <a:latin typeface="Nunito Sans Regular"/>
              </a:rPr>
              <a:t>*отсутствие единой политики государства к самому массовому месту пребывания населения</a:t>
            </a:r>
          </a:p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800">
                <a:solidFill>
                  <a:srgbClr val="F8F8F8"/>
                </a:solidFill>
                <a:latin typeface="Nunito Sans Regular"/>
              </a:rPr>
              <a:t>*отсутствие производства российских аттракционов</a:t>
            </a:r>
          </a:p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800">
                <a:solidFill>
                  <a:srgbClr val="F8F8F8"/>
                </a:solidFill>
                <a:latin typeface="Nunito Sans Regular"/>
              </a:rPr>
              <a:t>*устаревшие пассивные модели поведения ЦА</a:t>
            </a:r>
          </a:p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800">
                <a:solidFill>
                  <a:srgbClr val="F8F8F8"/>
                </a:solidFill>
                <a:latin typeface="Nunito Sans Regular"/>
              </a:rPr>
              <a:t>*сильное влияние стейкхолдеров</a:t>
            </a:r>
          </a:p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800">
                <a:solidFill>
                  <a:srgbClr val="F8F8F8"/>
                </a:solidFill>
                <a:latin typeface="Nunito Sans Regular"/>
              </a:rPr>
              <a:t>*низкая экономическая эффективность</a:t>
            </a:r>
          </a:p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800">
                <a:solidFill>
                  <a:srgbClr val="F8F8F8"/>
                </a:solidFill>
                <a:latin typeface="Nunito Sans Regular"/>
              </a:rPr>
              <a:t>*хаотичный маркетинг</a:t>
            </a:r>
          </a:p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800">
                <a:solidFill>
                  <a:srgbClr val="F8F8F8"/>
                </a:solidFill>
                <a:latin typeface="Nunito Sans Regular"/>
              </a:rPr>
              <a:t>*потребительский экстремизм</a:t>
            </a:r>
          </a:p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800">
                <a:solidFill>
                  <a:srgbClr val="F8F8F8"/>
                </a:solidFill>
                <a:latin typeface="Nunito Sans Regular"/>
              </a:rPr>
              <a:t>*контроль безопасной эксплуатации министерством сельского хозяйства</a:t>
            </a:r>
          </a:p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F8F8F8"/>
                </a:solidFill>
                <a:latin typeface="Nunito Sans Regular"/>
              </a:rPr>
              <a:t>*отсутствие систематизированной антологии стандартов</a:t>
            </a:r>
          </a:p>
        </p:txBody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6725840" y="917280"/>
            <a:ext cx="4159154" cy="8452439"/>
            <a:chOff x="0" y="0"/>
            <a:chExt cx="5001260" cy="10163810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r="r" b="b" t="t" l="l"/>
              <a:pathLst>
                <a:path h="10163632" w="5000993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-45" r="-40" t="0" b="1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r="r" b="b" t="t" l="l"/>
              <a:pathLst>
                <a:path h="9398000" w="4330776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3"/>
              <a:stretch>
                <a:fillRect l="-88807" r="-93237" t="2841" b="4693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10223" r="0" b="1022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6462700" y="3071337"/>
            <a:ext cx="5357630" cy="7215663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2872961" y="2573807"/>
            <a:ext cx="3584547" cy="2172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65"/>
              </a:lnSpc>
            </a:pPr>
            <a:r>
              <a:rPr lang="en-US" sz="1761">
                <a:solidFill>
                  <a:srgbClr val="000000"/>
                </a:solidFill>
                <a:latin typeface="Open Sans Light"/>
              </a:rPr>
              <a:t>безконкурентный канал общения,</a:t>
            </a:r>
          </a:p>
          <a:p>
            <a:pPr algn="ctr">
              <a:lnSpc>
                <a:spcPts val="2465"/>
              </a:lnSpc>
            </a:pPr>
            <a:r>
              <a:rPr lang="en-US" sz="1761">
                <a:solidFill>
                  <a:srgbClr val="000000"/>
                </a:solidFill>
                <a:latin typeface="Open Sans Light"/>
              </a:rPr>
              <a:t>формирование импульсов у ЦА</a:t>
            </a:r>
          </a:p>
          <a:p>
            <a:pPr algn="ctr">
              <a:lnSpc>
                <a:spcPts val="2465"/>
              </a:lnSpc>
            </a:pPr>
            <a:r>
              <a:rPr lang="en-US" sz="1761">
                <a:solidFill>
                  <a:srgbClr val="000000"/>
                </a:solidFill>
                <a:latin typeface="Open Sans Light"/>
              </a:rPr>
              <a:t>специализированный</a:t>
            </a:r>
          </a:p>
          <a:p>
            <a:pPr algn="ctr">
              <a:lnSpc>
                <a:spcPts val="2465"/>
              </a:lnSpc>
            </a:pPr>
            <a:r>
              <a:rPr lang="en-US" sz="1761">
                <a:solidFill>
                  <a:srgbClr val="000000"/>
                </a:solidFill>
                <a:latin typeface="Open Sans Light"/>
              </a:rPr>
              <a:t>аналогов нет. </a:t>
            </a:r>
          </a:p>
          <a:p>
            <a:pPr algn="ctr">
              <a:lnSpc>
                <a:spcPts val="2465"/>
              </a:lnSpc>
              <a:spcBef>
                <a:spcPct val="0"/>
              </a:spcBef>
            </a:pPr>
            <a:r>
              <a:rPr lang="en-US" sz="1761">
                <a:solidFill>
                  <a:srgbClr val="000000"/>
                </a:solidFill>
                <a:latin typeface="Open Sans Light"/>
              </a:rPr>
              <a:t>повысить статус парка, повзрослеть, гордость, доходность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43282" y="2596175"/>
            <a:ext cx="5333518" cy="9217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65"/>
              </a:lnSpc>
            </a:pPr>
            <a:r>
              <a:rPr lang="en-US" sz="1761">
                <a:solidFill>
                  <a:srgbClr val="000000"/>
                </a:solidFill>
                <a:latin typeface="Open Sans Light"/>
              </a:rPr>
              <a:t>реклама мероприятий,</a:t>
            </a:r>
          </a:p>
          <a:p>
            <a:pPr algn="ctr">
              <a:lnSpc>
                <a:spcPts val="2465"/>
              </a:lnSpc>
            </a:pPr>
            <a:r>
              <a:rPr lang="en-US" sz="1761">
                <a:solidFill>
                  <a:srgbClr val="000000"/>
                </a:solidFill>
                <a:latin typeface="Open Sans Light"/>
              </a:rPr>
              <a:t>придание солидности, </a:t>
            </a:r>
          </a:p>
          <a:p>
            <a:pPr algn="ctr">
              <a:lnSpc>
                <a:spcPts val="2465"/>
              </a:lnSpc>
              <a:spcBef>
                <a:spcPct val="0"/>
              </a:spcBef>
            </a:pPr>
            <a:r>
              <a:rPr lang="en-US" sz="1761">
                <a:solidFill>
                  <a:srgbClr val="000000"/>
                </a:solidFill>
                <a:latin typeface="Open Sans Light"/>
              </a:rPr>
              <a:t>дополнительной доходности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253015" y="7410254"/>
            <a:ext cx="4006285" cy="18596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65"/>
              </a:lnSpc>
            </a:pPr>
            <a:r>
              <a:rPr lang="en-US" sz="1761">
                <a:solidFill>
                  <a:srgbClr val="000000"/>
                </a:solidFill>
                <a:latin typeface="Open Sans Light"/>
              </a:rPr>
              <a:t>их нет,</a:t>
            </a:r>
          </a:p>
          <a:p>
            <a:pPr algn="ctr">
              <a:lnSpc>
                <a:spcPts val="2465"/>
              </a:lnSpc>
            </a:pPr>
            <a:r>
              <a:rPr lang="en-US" sz="1761">
                <a:solidFill>
                  <a:srgbClr val="000000"/>
                </a:solidFill>
                <a:latin typeface="Open Sans Light"/>
              </a:rPr>
              <a:t>однотипные, лагают, простые</a:t>
            </a:r>
          </a:p>
          <a:p>
            <a:pPr algn="ctr">
              <a:lnSpc>
                <a:spcPts val="2465"/>
              </a:lnSpc>
            </a:pPr>
            <a:r>
              <a:rPr lang="en-US" sz="1761">
                <a:solidFill>
                  <a:srgbClr val="000000"/>
                </a:solidFill>
                <a:latin typeface="Open Sans Light"/>
              </a:rPr>
              <a:t>приходилось самостоятельно в ручном режиме собирать данные и анализировать</a:t>
            </a:r>
          </a:p>
          <a:p>
            <a:pPr algn="ctr">
              <a:lnSpc>
                <a:spcPts val="2465"/>
              </a:lnSpc>
              <a:spcBef>
                <a:spcPct val="0"/>
              </a:spcBef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8536235" y="224141"/>
            <a:ext cx="2907575" cy="2964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65"/>
              </a:lnSpc>
              <a:spcBef>
                <a:spcPct val="0"/>
              </a:spcBef>
            </a:pPr>
            <a:r>
              <a:rPr lang="en-US" sz="1761">
                <a:solidFill>
                  <a:srgbClr val="000000"/>
                </a:solidFill>
                <a:latin typeface="Open Sans Light"/>
              </a:rPr>
              <a:t>Генадий Иванович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880660" y="1258130"/>
            <a:ext cx="2563151" cy="387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1"/>
              </a:lnSpc>
              <a:spcBef>
                <a:spcPct val="0"/>
              </a:spcBef>
            </a:pPr>
            <a:r>
              <a:rPr lang="en-US" sz="1122">
                <a:solidFill>
                  <a:srgbClr val="000000"/>
                </a:solidFill>
                <a:latin typeface="Open Sans Light"/>
              </a:rPr>
              <a:t>40 лет, мужик, местный, женат , 4 детей, пьёт, высшее, директор парка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43282" y="7920246"/>
            <a:ext cx="5333518" cy="18596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65"/>
              </a:lnSpc>
            </a:pPr>
            <a:r>
              <a:rPr lang="en-US" sz="1761">
                <a:solidFill>
                  <a:srgbClr val="000000"/>
                </a:solidFill>
                <a:latin typeface="Open Sans Light"/>
              </a:rPr>
              <a:t>на выставке, по звонку от продавца узнаёт.</a:t>
            </a:r>
          </a:p>
          <a:p>
            <a:pPr algn="ctr">
              <a:lnSpc>
                <a:spcPts val="2465"/>
              </a:lnSpc>
            </a:pPr>
            <a:r>
              <a:rPr lang="en-US" sz="1761">
                <a:solidFill>
                  <a:srgbClr val="000000"/>
                </a:solidFill>
                <a:latin typeface="Open Sans Light"/>
              </a:rPr>
              <a:t>даёт разрешение. оператор сам всё делает.</a:t>
            </a:r>
          </a:p>
          <a:p>
            <a:pPr algn="ctr">
              <a:lnSpc>
                <a:spcPts val="2465"/>
              </a:lnSpc>
            </a:pPr>
            <a:r>
              <a:rPr lang="en-US" sz="1761">
                <a:solidFill>
                  <a:srgbClr val="000000"/>
                </a:solidFill>
                <a:latin typeface="Open Sans Light"/>
              </a:rPr>
              <a:t>QR коды, макеты. создание</a:t>
            </a:r>
          </a:p>
          <a:p>
            <a:pPr algn="ctr">
              <a:lnSpc>
                <a:spcPts val="2465"/>
              </a:lnSpc>
            </a:pPr>
            <a:r>
              <a:rPr lang="en-US" sz="1761">
                <a:solidFill>
                  <a:srgbClr val="000000"/>
                </a:solidFill>
                <a:latin typeface="Open Sans Light"/>
              </a:rPr>
              <a:t>директор через маркетинг и эвент рекламирует и распространяет посетителям.</a:t>
            </a:r>
          </a:p>
          <a:p>
            <a:pPr algn="ctr">
              <a:lnSpc>
                <a:spcPts val="2465"/>
              </a:lnSpc>
              <a:spcBef>
                <a:spcPct val="0"/>
              </a:spcBef>
            </a:pPr>
            <a:r>
              <a:rPr lang="en-US" sz="1761">
                <a:solidFill>
                  <a:srgbClr val="000000"/>
                </a:solidFill>
                <a:latin typeface="Open Sans Light"/>
              </a:rPr>
              <a:t>худ рук наполняет и рассылает.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10223" r="0" b="1022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6349158" y="3128546"/>
            <a:ext cx="5206637" cy="778468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352475" y="7764680"/>
            <a:ext cx="3897514" cy="2214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4"/>
              </a:lnSpc>
            </a:pPr>
            <a:r>
              <a:rPr lang="en-US" sz="1795">
                <a:solidFill>
                  <a:srgbClr val="000000"/>
                </a:solidFill>
                <a:latin typeface="Open Sans Light"/>
              </a:rPr>
              <a:t>бесплатное скачивание.</a:t>
            </a:r>
          </a:p>
          <a:p>
            <a:pPr algn="ctr">
              <a:lnSpc>
                <a:spcPts val="2514"/>
              </a:lnSpc>
            </a:pPr>
            <a:r>
              <a:rPr lang="en-US" sz="1795">
                <a:solidFill>
                  <a:srgbClr val="000000"/>
                </a:solidFill>
                <a:latin typeface="Open Sans Light"/>
              </a:rPr>
              <a:t>пуш-уведомления</a:t>
            </a:r>
          </a:p>
          <a:p>
            <a:pPr algn="ctr">
              <a:lnSpc>
                <a:spcPts val="2514"/>
              </a:lnSpc>
            </a:pPr>
            <a:r>
              <a:rPr lang="en-US" sz="1795">
                <a:solidFill>
                  <a:srgbClr val="000000"/>
                </a:solidFill>
                <a:latin typeface="Open Sans Light"/>
              </a:rPr>
              <a:t>с друзьями ждут новость, обсуждают и используют возможность.</a:t>
            </a:r>
          </a:p>
          <a:p>
            <a:pPr algn="ctr">
              <a:lnSpc>
                <a:spcPts val="2514"/>
              </a:lnSpc>
            </a:pPr>
            <a:r>
              <a:rPr lang="en-US" sz="1795">
                <a:solidFill>
                  <a:srgbClr val="000000"/>
                </a:solidFill>
                <a:latin typeface="Open Sans Light"/>
              </a:rPr>
              <a:t>бонусы, понты,</a:t>
            </a:r>
          </a:p>
          <a:p>
            <a:pPr algn="ctr">
              <a:lnSpc>
                <a:spcPts val="2514"/>
              </a:lnSpc>
              <a:spcBef>
                <a:spcPct val="0"/>
              </a:spcBef>
            </a:pPr>
            <a:r>
              <a:rPr lang="en-US" sz="1795">
                <a:solidFill>
                  <a:srgbClr val="000000"/>
                </a:solidFill>
                <a:latin typeface="Open Sans Light"/>
              </a:rPr>
              <a:t>социальные сети, купонаторы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898243" y="2803973"/>
            <a:ext cx="3291060" cy="620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4"/>
              </a:lnSpc>
              <a:spcBef>
                <a:spcPct val="0"/>
              </a:spcBef>
            </a:pPr>
            <a:r>
              <a:rPr lang="en-US" sz="1795">
                <a:solidFill>
                  <a:srgbClr val="000000"/>
                </a:solidFill>
                <a:latin typeface="Open Sans Light"/>
              </a:rPr>
              <a:t>не надо думать, клиповое мышления, экономия, халява,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72408" y="2803973"/>
            <a:ext cx="4457649" cy="939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4"/>
              </a:lnSpc>
              <a:spcBef>
                <a:spcPct val="0"/>
              </a:spcBef>
            </a:pPr>
            <a:r>
              <a:rPr lang="en-US" sz="1795">
                <a:solidFill>
                  <a:srgbClr val="000000"/>
                </a:solidFill>
                <a:latin typeface="Open Sans Light"/>
              </a:rPr>
              <a:t>поступление информации, не надо гуглить, формирование импульсов, выбор места отдыха, экономия средств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082672" y="7463298"/>
            <a:ext cx="3534182" cy="939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4"/>
              </a:lnSpc>
            </a:pPr>
            <a:r>
              <a:rPr lang="en-US" sz="1795">
                <a:solidFill>
                  <a:srgbClr val="000000"/>
                </a:solidFill>
                <a:latin typeface="Open Sans Light"/>
              </a:rPr>
              <a:t>сложные, </a:t>
            </a:r>
          </a:p>
          <a:p>
            <a:pPr algn="ctr">
              <a:lnSpc>
                <a:spcPts val="2514"/>
              </a:lnSpc>
              <a:spcBef>
                <a:spcPct val="0"/>
              </a:spcBef>
            </a:pPr>
            <a:r>
              <a:rPr lang="en-US" sz="1795">
                <a:solidFill>
                  <a:srgbClr val="000000"/>
                </a:solidFill>
                <a:latin typeface="Open Sans Light"/>
              </a:rPr>
              <a:t>перегруженные, много инфы, надо думать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653281" y="209275"/>
            <a:ext cx="1669073" cy="301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4"/>
              </a:lnSpc>
              <a:spcBef>
                <a:spcPct val="0"/>
              </a:spcBef>
            </a:pPr>
            <a:r>
              <a:rPr lang="en-US" sz="1795">
                <a:solidFill>
                  <a:srgbClr val="000000"/>
                </a:solidFill>
                <a:latin typeface="Open Sans Light"/>
              </a:rPr>
              <a:t>СЕМЁН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942057" y="1262016"/>
            <a:ext cx="2613738" cy="3943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02"/>
              </a:lnSpc>
              <a:spcBef>
                <a:spcPct val="0"/>
              </a:spcBef>
            </a:pPr>
            <a:r>
              <a:rPr lang="en-US" sz="1144">
                <a:solidFill>
                  <a:srgbClr val="000000"/>
                </a:solidFill>
                <a:latin typeface="Open Sans Light"/>
              </a:rPr>
              <a:t>15 лет, местный, живёт с родителями, школьник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E6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164210" y="3610979"/>
            <a:ext cx="6687926" cy="4665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716"/>
              </a:lnSpc>
              <a:spcBef>
                <a:spcPct val="0"/>
              </a:spcBef>
            </a:pPr>
            <a:r>
              <a:rPr lang="en-US" sz="3600">
                <a:solidFill>
                  <a:srgbClr val="F8F8F8"/>
                </a:solidFill>
                <a:latin typeface="Nunito Sans Regular"/>
              </a:rPr>
              <a:t>*</a:t>
            </a:r>
            <a:r>
              <a:rPr lang="en-US" sz="3600">
                <a:solidFill>
                  <a:srgbClr val="F8F8F8"/>
                </a:solidFill>
                <a:latin typeface="Nunito Sans Regular"/>
              </a:rPr>
              <a:t>оперативное</a:t>
            </a:r>
            <a:r>
              <a:rPr lang="en-US" sz="3600" u="none">
                <a:solidFill>
                  <a:srgbClr val="F8F8F8"/>
                </a:solidFill>
                <a:latin typeface="Nunito Sans Regular"/>
              </a:rPr>
              <a:t> принятие управленческих решений с экспертной поддержкой</a:t>
            </a:r>
          </a:p>
          <a:p>
            <a:pPr marL="0" indent="0" lvl="0">
              <a:lnSpc>
                <a:spcPts val="4716"/>
              </a:lnSpc>
              <a:spcBef>
                <a:spcPct val="0"/>
              </a:spcBef>
            </a:pPr>
            <a:r>
              <a:rPr lang="en-US" sz="3600" u="none">
                <a:solidFill>
                  <a:srgbClr val="F8F8F8"/>
                </a:solidFill>
                <a:latin typeface="Nunito Sans Regular"/>
              </a:rPr>
              <a:t>*антология знаний</a:t>
            </a:r>
          </a:p>
          <a:p>
            <a:pPr marL="0" indent="0" lvl="0">
              <a:lnSpc>
                <a:spcPts val="4716"/>
              </a:lnSpc>
              <a:spcBef>
                <a:spcPct val="0"/>
              </a:spcBef>
            </a:pPr>
            <a:r>
              <a:rPr lang="en-US" sz="3600" u="none">
                <a:solidFill>
                  <a:srgbClr val="F8F8F8"/>
                </a:solidFill>
                <a:latin typeface="Nunito Sans Regular"/>
              </a:rPr>
              <a:t>*бережливое производство</a:t>
            </a:r>
          </a:p>
          <a:p>
            <a:pPr marL="0" indent="0" lvl="0">
              <a:lnSpc>
                <a:spcPts val="4716"/>
              </a:lnSpc>
              <a:spcBef>
                <a:spcPct val="0"/>
              </a:spcBef>
            </a:pPr>
            <a:r>
              <a:rPr lang="en-US" sz="3600" u="none">
                <a:solidFill>
                  <a:srgbClr val="F8F8F8"/>
                </a:solidFill>
                <a:latin typeface="Nunito Sans Regular"/>
              </a:rPr>
              <a:t>*распределение нагрузок</a:t>
            </a:r>
          </a:p>
          <a:p>
            <a:pPr marL="0" indent="0" lvl="0">
              <a:lnSpc>
                <a:spcPts val="4716"/>
              </a:lnSpc>
              <a:spcBef>
                <a:spcPct val="0"/>
              </a:spcBef>
            </a:pPr>
            <a:r>
              <a:rPr lang="en-US" sz="3600" u="none">
                <a:solidFill>
                  <a:srgbClr val="F8F8F8"/>
                </a:solidFill>
                <a:latin typeface="Nunito Sans Regular"/>
              </a:rPr>
              <a:t>*персонализированные услуги посетителям</a:t>
            </a:r>
          </a:p>
        </p:txBody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6866" t="0" r="21032" b="0"/>
          <a:stretch>
            <a:fillRect/>
          </a:stretch>
        </p:blipFill>
        <p:spPr>
          <a:xfrm flipH="false" flipV="false" rot="0">
            <a:off x="0" y="0"/>
            <a:ext cx="10221296" cy="1028700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2344046" y="524476"/>
            <a:ext cx="4328254" cy="1086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960"/>
              </a:lnSpc>
              <a:spcBef>
                <a:spcPct val="0"/>
              </a:spcBef>
            </a:pPr>
            <a:r>
              <a:rPr lang="en-US" sz="6400">
                <a:solidFill>
                  <a:srgbClr val="F8F8F8"/>
                </a:solidFill>
                <a:latin typeface="Nunito Sans Regular"/>
              </a:rPr>
              <a:t>#МЕЧТА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2196" r="0" b="1059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E6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87577" y="7049230"/>
            <a:ext cx="19273375" cy="3770191"/>
            <a:chOff x="0" y="0"/>
            <a:chExt cx="41640705" cy="8145610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1640705" cy="8145611"/>
            </a:xfrm>
            <a:custGeom>
              <a:avLst/>
              <a:gdLst/>
              <a:ahLst/>
              <a:cxnLst/>
              <a:rect r="r" b="b" t="t" l="l"/>
              <a:pathLst>
                <a:path h="8145611" w="41640705">
                  <a:moveTo>
                    <a:pt x="41516244" y="8145611"/>
                  </a:moveTo>
                  <a:lnTo>
                    <a:pt x="124460" y="8145611"/>
                  </a:lnTo>
                  <a:cubicBezTo>
                    <a:pt x="55880" y="8145611"/>
                    <a:pt x="0" y="8089730"/>
                    <a:pt x="0" y="80211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516244" y="0"/>
                  </a:lnTo>
                  <a:cubicBezTo>
                    <a:pt x="41584826" y="0"/>
                    <a:pt x="41640705" y="55880"/>
                    <a:pt x="41640705" y="124460"/>
                  </a:cubicBezTo>
                  <a:lnTo>
                    <a:pt x="41640705" y="8021151"/>
                  </a:lnTo>
                  <a:cubicBezTo>
                    <a:pt x="41640705" y="8089730"/>
                    <a:pt x="41584826" y="8145611"/>
                    <a:pt x="41516244" y="8145611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28700" y="7540715"/>
            <a:ext cx="8765928" cy="2197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480"/>
              </a:lnSpc>
            </a:pPr>
            <a:r>
              <a:rPr lang="en-US" sz="3200">
                <a:solidFill>
                  <a:srgbClr val="521887"/>
                </a:solidFill>
                <a:latin typeface="Nunito Sans Regular Bold"/>
              </a:rPr>
              <a:t>информирование </a:t>
            </a:r>
            <a:r>
              <a:rPr lang="en-US" sz="3200">
                <a:solidFill>
                  <a:srgbClr val="521887"/>
                </a:solidFill>
                <a:latin typeface="Nunito Sans Regular"/>
              </a:rPr>
              <a:t>(I этап</a:t>
            </a:r>
            <a:r>
              <a:rPr lang="en-US" sz="3200">
                <a:solidFill>
                  <a:srgbClr val="521887"/>
                </a:solidFill>
                <a:latin typeface="Nunito Sans Regular Bold"/>
              </a:rPr>
              <a:t>)</a:t>
            </a:r>
          </a:p>
          <a:p>
            <a:pPr algn="r">
              <a:lnSpc>
                <a:spcPts val="4480"/>
              </a:lnSpc>
            </a:pPr>
            <a:r>
              <a:rPr lang="en-US" sz="3200">
                <a:solidFill>
                  <a:srgbClr val="521887"/>
                </a:solidFill>
                <a:latin typeface="Nunito Sans Regular"/>
              </a:rPr>
              <a:t>оплата</a:t>
            </a:r>
          </a:p>
          <a:p>
            <a:pPr algn="r">
              <a:lnSpc>
                <a:spcPts val="4480"/>
              </a:lnSpc>
            </a:pPr>
            <a:r>
              <a:rPr lang="en-US" sz="3200">
                <a:solidFill>
                  <a:srgbClr val="521887"/>
                </a:solidFill>
                <a:latin typeface="Nunito Sans Regular"/>
              </a:rPr>
              <a:t>аналитика</a:t>
            </a:r>
          </a:p>
          <a:p>
            <a:pPr algn="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521887"/>
                </a:solidFill>
                <a:latin typeface="Nunito Sans Regular"/>
              </a:rPr>
              <a:t>сценарии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895350"/>
            <a:ext cx="6893474" cy="3765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080"/>
              </a:lnSpc>
            </a:pPr>
            <a:r>
              <a:rPr lang="en-US" sz="7200">
                <a:solidFill>
                  <a:srgbClr val="F8F8F8"/>
                </a:solidFill>
                <a:latin typeface="Nunito Sans Regular"/>
              </a:rPr>
              <a:t>МОБИЛЬНОЕ ПРИЛОЖЕНИЕ</a:t>
            </a:r>
          </a:p>
          <a:p>
            <a:pPr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521887"/>
                </a:solidFill>
                <a:latin typeface="Nunito Sans Regular Bold"/>
              </a:rPr>
              <a:t>IPARK</a:t>
            </a:r>
          </a:p>
        </p:txBody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1775750" y="1156235"/>
            <a:ext cx="4159154" cy="8452439"/>
            <a:chOff x="0" y="0"/>
            <a:chExt cx="5001260" cy="10163810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r="r" b="b" t="t" l="l"/>
              <a:pathLst>
                <a:path h="10163632" w="5000993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-45" r="-40" t="0" b="1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r="r" b="b" t="t" l="l"/>
              <a:pathLst>
                <a:path h="9398000" w="4330776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3"/>
              <a:stretch>
                <a:fillRect l="-17427" r="-17567" t="2841" b="4693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DAD5ccxzo9w</dc:identifier>
  <dcterms:modified xsi:type="dcterms:W3CDTF">2011-08-01T06:04:30Z</dcterms:modified>
  <cp:revision>1</cp:revision>
  <dc:title>iPARK15</dc:title>
</cp:coreProperties>
</file>