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57" r:id="rId4"/>
    <p:sldId id="258" r:id="rId5"/>
    <p:sldId id="260" r:id="rId6"/>
    <p:sldId id="259" r:id="rId7"/>
    <p:sldId id="266" r:id="rId8"/>
    <p:sldId id="267" r:id="rId9"/>
    <p:sldId id="261" r:id="rId10"/>
    <p:sldId id="265" r:id="rId11"/>
    <p:sldId id="262" r:id="rId12"/>
    <p:sldId id="264" r:id="rId13"/>
    <p:sldId id="263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76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13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8B1D-2DCE-4ACE-8E87-3C6B106445BD}" type="datetimeFigureOut">
              <a:rPr lang="ru-RU" smtClean="0"/>
              <a:t>20.07.2020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E2A0-7D10-47BA-9F50-88FDED9C84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361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8B1D-2DCE-4ACE-8E87-3C6B106445BD}" type="datetimeFigureOut">
              <a:rPr lang="ru-RU" smtClean="0"/>
              <a:t>20.07.2020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E2A0-7D10-47BA-9F50-88FDED9C84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531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8B1D-2DCE-4ACE-8E87-3C6B106445BD}" type="datetimeFigureOut">
              <a:rPr lang="ru-RU" smtClean="0"/>
              <a:t>20.07.2020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E2A0-7D10-47BA-9F50-88FDED9C84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1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8B1D-2DCE-4ACE-8E87-3C6B106445BD}" type="datetimeFigureOut">
              <a:rPr lang="ru-RU" smtClean="0"/>
              <a:t>20.07.2020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E2A0-7D10-47BA-9F50-88FDED9C84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829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8B1D-2DCE-4ACE-8E87-3C6B106445BD}" type="datetimeFigureOut">
              <a:rPr lang="ru-RU" smtClean="0"/>
              <a:t>20.07.2020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E2A0-7D10-47BA-9F50-88FDED9C84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681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8B1D-2DCE-4ACE-8E87-3C6B106445BD}" type="datetimeFigureOut">
              <a:rPr lang="ru-RU" smtClean="0"/>
              <a:t>20.07.2020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E2A0-7D10-47BA-9F50-88FDED9C84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434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8B1D-2DCE-4ACE-8E87-3C6B106445BD}" type="datetimeFigureOut">
              <a:rPr lang="ru-RU" smtClean="0"/>
              <a:t>20.07.2020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E2A0-7D10-47BA-9F50-88FDED9C84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203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8B1D-2DCE-4ACE-8E87-3C6B106445BD}" type="datetimeFigureOut">
              <a:rPr lang="ru-RU" smtClean="0"/>
              <a:t>20.07.2020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E2A0-7D10-47BA-9F50-88FDED9C84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98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8B1D-2DCE-4ACE-8E87-3C6B106445BD}" type="datetimeFigureOut">
              <a:rPr lang="ru-RU" smtClean="0"/>
              <a:t>20.07.2020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E2A0-7D10-47BA-9F50-88FDED9C84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118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8B1D-2DCE-4ACE-8E87-3C6B106445BD}" type="datetimeFigureOut">
              <a:rPr lang="ru-RU" smtClean="0"/>
              <a:t>20.07.2020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E2A0-7D10-47BA-9F50-88FDED9C84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677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8B1D-2DCE-4ACE-8E87-3C6B106445BD}" type="datetimeFigureOut">
              <a:rPr lang="ru-RU" smtClean="0"/>
              <a:t>20.07.2020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E2A0-7D10-47BA-9F50-88FDED9C84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050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B8B1D-2DCE-4ACE-8E87-3C6B106445BD}" type="datetimeFigureOut">
              <a:rPr lang="ru-RU" smtClean="0"/>
              <a:t>20.07.2020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E2A0-7D10-47BA-9F50-88FDED9C84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60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0653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3895494"/>
            <a:ext cx="9144000" cy="304233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9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4973069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СОСТАВЕ ПАССАЖИРСКОЙ КАНАТНОЙ ДОРОГИ, </a:t>
            </a:r>
          </a:p>
          <a:p>
            <a:pPr marL="285750" indent="-28575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БЕЗОПОРНОЙ БУКСИРОВОЧНОЙ КАНАТНОЙ ДОРОГИ, </a:t>
            </a:r>
          </a:p>
          <a:p>
            <a:pPr marL="285750" indent="-28575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ТЕРМИНАЛОВ ЗАКРЫТОГО ТИПА НИЖНЕЙ И ВЕРХНЕЙ СТАНЦИИ, </a:t>
            </a:r>
          </a:p>
          <a:p>
            <a:pPr marL="285750" indent="-28575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ГОРНОЛЫЖНОЙ ТРАССЫ, </a:t>
            </a:r>
          </a:p>
          <a:p>
            <a:pPr marL="285750" indent="-28575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КОМПЛЕКСА АДМИНИСТРАТИВНЫХ ЗДАНИЙ</a:t>
            </a:r>
          </a:p>
          <a:p>
            <a:pPr marL="285750" indent="-285750"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 ОБЕСПЕЧИВАЮЩЕЙ ИНФРАСТРУКТУРЫ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8411" y="780719"/>
            <a:ext cx="7422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ТУРИСТИЧЕСКИЙ КОМПЛЕКС «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СОПКА МИШЕННАЯ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31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4444584"/>
            <a:ext cx="9144000" cy="2413417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9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691202" y="6297203"/>
            <a:ext cx="4268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ТУРИСТИЧЕСКИЙ КОМПЛЕКС «</a:t>
            </a:r>
            <a:r>
              <a:rPr lang="ru-RU" sz="1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СОПКА МИШЕННАЯ</a:t>
            </a: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28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880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5093208"/>
            <a:ext cx="9144000" cy="176479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9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691202" y="6297203"/>
            <a:ext cx="4268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ТУРИСТИЧЕСКИЙ КОМПЛЕКС «</a:t>
            </a:r>
            <a:r>
              <a:rPr lang="ru-RU" sz="1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СОПКА МИШЕННАЯ</a:t>
            </a: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31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4498848"/>
            <a:ext cx="9144000" cy="235915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9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691202" y="6297203"/>
            <a:ext cx="4268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ТУРИСТИЧЕСКИЙ КОМПЛЕКС «</a:t>
            </a:r>
            <a:r>
              <a:rPr lang="ru-RU" sz="1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СОПКА МИШЕННАЯ</a:t>
            </a: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305706"/>
              </p:ext>
            </p:extLst>
          </p:nvPr>
        </p:nvGraphicFramePr>
        <p:xfrm>
          <a:off x="0" y="834350"/>
          <a:ext cx="9144000" cy="52406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7018">
                  <a:extLst>
                    <a:ext uri="{9D8B030D-6E8A-4147-A177-3AD203B41FA5}">
                      <a16:colId xmlns:a16="http://schemas.microsoft.com/office/drawing/2014/main" val="1884875942"/>
                    </a:ext>
                  </a:extLst>
                </a:gridCol>
                <a:gridCol w="1094674">
                  <a:extLst>
                    <a:ext uri="{9D8B030D-6E8A-4147-A177-3AD203B41FA5}">
                      <a16:colId xmlns:a16="http://schemas.microsoft.com/office/drawing/2014/main" val="1241412520"/>
                    </a:ext>
                  </a:extLst>
                </a:gridCol>
                <a:gridCol w="619011">
                  <a:extLst>
                    <a:ext uri="{9D8B030D-6E8A-4147-A177-3AD203B41FA5}">
                      <a16:colId xmlns:a16="http://schemas.microsoft.com/office/drawing/2014/main" val="1637452169"/>
                    </a:ext>
                  </a:extLst>
                </a:gridCol>
                <a:gridCol w="2945194">
                  <a:extLst>
                    <a:ext uri="{9D8B030D-6E8A-4147-A177-3AD203B41FA5}">
                      <a16:colId xmlns:a16="http://schemas.microsoft.com/office/drawing/2014/main" val="3021254568"/>
                    </a:ext>
                  </a:extLst>
                </a:gridCol>
                <a:gridCol w="2886551">
                  <a:extLst>
                    <a:ext uri="{9D8B030D-6E8A-4147-A177-3AD203B41FA5}">
                      <a16:colId xmlns:a16="http://schemas.microsoft.com/office/drawing/2014/main" val="1240103578"/>
                    </a:ext>
                  </a:extLst>
                </a:gridCol>
                <a:gridCol w="1181552">
                  <a:extLst>
                    <a:ext uri="{9D8B030D-6E8A-4147-A177-3AD203B41FA5}">
                      <a16:colId xmlns:a16="http://schemas.microsoft.com/office/drawing/2014/main" val="3672938039"/>
                    </a:ext>
                  </a:extLst>
                </a:gridCol>
              </a:tblGrid>
              <a:tr h="3381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Кадастровый номер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Площадь, кв. м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Правообладатель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 использования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Обозначение, площадь обременения, кв. м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extLst>
                  <a:ext uri="{0D108BD9-81ED-4DB2-BD59-A6C34878D82A}">
                    <a16:rowId xmlns:a16="http://schemas.microsoft.com/office/drawing/2014/main" val="2457776365"/>
                  </a:ext>
                </a:extLst>
              </a:tr>
              <a:tr h="1127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41:01:0010122:3722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Сведения о зарегистрированных правах отсутствуют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marL="92075" indent="0" algn="l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Земельные участки многоквартирных жилых домов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3722/чзу1, 688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extLst>
                  <a:ext uri="{0D108BD9-81ED-4DB2-BD59-A6C34878D82A}">
                    <a16:rowId xmlns:a16="http://schemas.microsoft.com/office/drawing/2014/main" val="1776190002"/>
                  </a:ext>
                </a:extLst>
              </a:tr>
              <a:tr h="1127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41:01:0010122:409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11414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Сведения о зарегистрированных правах отсутствуют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marL="92075" indent="0" algn="l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Земли запаса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409/чзу1,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extLst>
                  <a:ext uri="{0D108BD9-81ED-4DB2-BD59-A6C34878D82A}">
                    <a16:rowId xmlns:a16="http://schemas.microsoft.com/office/drawing/2014/main" val="1924293464"/>
                  </a:ext>
                </a:extLst>
              </a:tr>
              <a:tr h="1127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41:01:0010117:1078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11843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Сведения о зарегистрированных правах отсутствуют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marL="92075" indent="0" algn="l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Земли запаса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1078/чзу1, 189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extLst>
                  <a:ext uri="{0D108BD9-81ED-4DB2-BD59-A6C34878D82A}">
                    <a16:rowId xmlns:a16="http://schemas.microsoft.com/office/drawing/2014/main" val="1848462626"/>
                  </a:ext>
                </a:extLst>
              </a:tr>
              <a:tr h="1127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41:01:0010117:1145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Сведения о зарегистрированных правах отсутствуют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marL="92075" indent="0" algn="l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Индивидуальная жилая застройка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1145/чзу1, 285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extLst>
                  <a:ext uri="{0D108BD9-81ED-4DB2-BD59-A6C34878D82A}">
                    <a16:rowId xmlns:a16="http://schemas.microsoft.com/office/drawing/2014/main" val="6759064"/>
                  </a:ext>
                </a:extLst>
              </a:tr>
              <a:tr h="12400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41:01:0010117:11094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Краевое государственное унитарное предприятие "Камчатский</a:t>
                      </a:r>
                      <a:b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водоканал", аренда до 21.07.2021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marL="92075" indent="0" algn="l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Земельные участки объектов инженерной инфраструктуры (электростанции, подстанции,</a:t>
                      </a:r>
                      <a:b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распределительные пункты, трансформаторы, центральные тепловые узлы, водопроводные</a:t>
                      </a:r>
                      <a:b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канализационные насосные станции, водозаборы , артезианские скважины, водонапорные</a:t>
                      </a:r>
                      <a:b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сооружения, колодцы, локальные сооружения инженерного обеспечения, антенно-мачтовые</a:t>
                      </a:r>
                      <a:b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сооружения, сооружения связи, телевидения, инженерные коммуникации и подобные</a:t>
                      </a:r>
                      <a:b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объекты)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11094/чзу1, 86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extLst>
                  <a:ext uri="{0D108BD9-81ED-4DB2-BD59-A6C34878D82A}">
                    <a16:rowId xmlns:a16="http://schemas.microsoft.com/office/drawing/2014/main" val="1147798776"/>
                  </a:ext>
                </a:extLst>
              </a:tr>
              <a:tr h="1127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41:01:0010117:8484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Кочнев Сергей Евгеньевич, собственность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marL="92075" indent="0" algn="l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объектов жилой застройки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8484/чзу1, 210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extLst>
                  <a:ext uri="{0D108BD9-81ED-4DB2-BD59-A6C34878D82A}">
                    <a16:rowId xmlns:a16="http://schemas.microsoft.com/office/drawing/2014/main" val="1836363027"/>
                  </a:ext>
                </a:extLst>
              </a:tr>
              <a:tr h="1127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41:01:0010117:1235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Папкова Светлана Сергеевна, собственность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marL="92075" indent="0" algn="l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Земли запаса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1235/чзу1, 184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extLst>
                  <a:ext uri="{0D108BD9-81ED-4DB2-BD59-A6C34878D82A}">
                    <a16:rowId xmlns:a16="http://schemas.microsoft.com/office/drawing/2014/main" val="3978069420"/>
                  </a:ext>
                </a:extLst>
              </a:tr>
              <a:tr h="4554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41:01:0010117:1448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9823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Муниципальное учреждение "Управление благоустройства города</a:t>
                      </a:r>
                      <a:b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Петропавловска-Камчатского", постоянное (бессрочное) пользование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marL="92075" indent="0" algn="l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земельные участки, предназначенные для размещения гаражей и автостоянок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1448/чзу1, 5087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extLst>
                  <a:ext uri="{0D108BD9-81ED-4DB2-BD59-A6C34878D82A}">
                    <a16:rowId xmlns:a16="http://schemas.microsoft.com/office/drawing/2014/main" val="1374575473"/>
                  </a:ext>
                </a:extLst>
              </a:tr>
              <a:tr h="117238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b"/>
                </a:tc>
                <a:extLst>
                  <a:ext uri="{0D108BD9-81ED-4DB2-BD59-A6C34878D82A}">
                    <a16:rowId xmlns:a16="http://schemas.microsoft.com/office/drawing/2014/main" val="3337345116"/>
                  </a:ext>
                </a:extLst>
              </a:tr>
              <a:tr h="27956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СВЕДЕНИЯ О ЗЕМЕЛЬНЫХ УЧАСТКАХ, НА КОТОРЫХ ПЛАНИРУЕТСЯ СТРОИТЕЛЬСТВО ЗДАНИЙ ТЕРМИНАЛОВ СТАНЦИЙ КАНАТНОЙ ДОРОГИ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502624"/>
                  </a:ext>
                </a:extLst>
              </a:tr>
              <a:tr h="3381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Условный номер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Площадь, кв. м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Правообладатель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 использования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Обозначение территориальной зоны ПЗЗ ПК ГО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extLst>
                  <a:ext uri="{0D108BD9-81ED-4DB2-BD59-A6C34878D82A}">
                    <a16:rowId xmlns:a16="http://schemas.microsoft.com/office/drawing/2014/main" val="2601153822"/>
                  </a:ext>
                </a:extLst>
              </a:tr>
              <a:tr h="2254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41:01:0010122:ЗУ1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Администрация Петропавловск-Камчатского городского округа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 rowSpan="2">
                  <a:txBody>
                    <a:bodyPr/>
                    <a:lstStyle/>
                    <a:p>
                      <a:pPr marL="92075" indent="0" algn="l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Земельные участки объектов спортивно-досугового и учебно-тренировочного назначения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extLst>
                  <a:ext uri="{0D108BD9-81ED-4DB2-BD59-A6C34878D82A}">
                    <a16:rowId xmlns:a16="http://schemas.microsoft.com/office/drawing/2014/main" val="1889402719"/>
                  </a:ext>
                </a:extLst>
              </a:tr>
              <a:tr h="1127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41:01:0010122:ЗУ2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012142"/>
                  </a:ext>
                </a:extLst>
              </a:tr>
              <a:tr h="2254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41:01:0010117:ЗУ3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0" algn="l" fontAlgn="ctr">
                        <a:tabLst>
                          <a:tab pos="92075" algn="l"/>
                        </a:tabLst>
                      </a:pPr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Земельные участки объектов спортивно-досугового и учебно-тренировочного назначения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extLst>
                  <a:ext uri="{0D108BD9-81ED-4DB2-BD59-A6C34878D82A}">
                    <a16:rowId xmlns:a16="http://schemas.microsoft.com/office/drawing/2014/main" val="3921475176"/>
                  </a:ext>
                </a:extLst>
              </a:tr>
              <a:tr h="1127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41:01:0010117:ЗУ4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13598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92075" indent="0" algn="l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Земельные участки спортивно-досуговых объектов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extLst>
                  <a:ext uri="{0D108BD9-81ED-4DB2-BD59-A6C34878D82A}">
                    <a16:rowId xmlns:a16="http://schemas.microsoft.com/office/drawing/2014/main" val="2010738912"/>
                  </a:ext>
                </a:extLst>
              </a:tr>
              <a:tr h="1127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41:01:0010117:ЗУ5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38016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638741"/>
                  </a:ext>
                </a:extLst>
              </a:tr>
              <a:tr h="1172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41:01:0010117:ЗУ6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extLst>
                  <a:ext uri="{0D108BD9-81ED-4DB2-BD59-A6C34878D82A}">
                    <a16:rowId xmlns:a16="http://schemas.microsoft.com/office/drawing/2014/main" val="171795816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46493" y="603518"/>
            <a:ext cx="78510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СВЕДЕНИЯ О ЗЕМЕЛЬНЫХ УЧАСТКАХ, НА КОТОРЫЕ ПЛАНИРУЕТСЯ УСТАНОВИТЬ ОБРЕМЕНЕНИЕ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97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4701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4498848"/>
            <a:ext cx="9144000" cy="235915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9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691202" y="6297203"/>
            <a:ext cx="4268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ТУРИСТИЧЕСКИЙ КОМПЛЕКС «</a:t>
            </a:r>
            <a:r>
              <a:rPr lang="ru-RU" sz="1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СОПКА МИШЕННАЯ</a:t>
            </a: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36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807" y="89344"/>
            <a:ext cx="4268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ТУРИСТИЧЕСКИЙ КОМПЛЕКС «</a:t>
            </a:r>
            <a:r>
              <a:rPr lang="ru-RU" sz="1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СОПКА МИШЕННАЯ</a:t>
            </a: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25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0073" y="0"/>
            <a:ext cx="12192000" cy="6857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807" y="89344"/>
            <a:ext cx="4268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ТУРИСТИЧЕСКИЙ КОМПЛЕКС «</a:t>
            </a:r>
            <a:r>
              <a:rPr lang="ru-RU" sz="1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СОПКА МИШЕННАЯ</a:t>
            </a: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16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282" y="0"/>
            <a:ext cx="10348332" cy="60749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5107260"/>
            <a:ext cx="9144000" cy="175074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9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691202" y="6297203"/>
            <a:ext cx="4268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ТУРИСТИЧЕСКИЙ КОМПЛЕКС «</a:t>
            </a:r>
            <a:r>
              <a:rPr lang="ru-RU" sz="1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СОПКА МИШЕННАЯ</a:t>
            </a: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17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282" y="0"/>
            <a:ext cx="10348332" cy="58844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5516138"/>
            <a:ext cx="9144000" cy="134186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9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691202" y="6297203"/>
            <a:ext cx="4268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ТУРИСТИЧЕСКИЙ КОМПЛЕКС «</a:t>
            </a:r>
            <a:r>
              <a:rPr lang="ru-RU" sz="1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СОПКА МИШЕННАЯ</a:t>
            </a: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30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282" y="0"/>
            <a:ext cx="10348332" cy="59479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5516138"/>
            <a:ext cx="9144000" cy="134186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9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691202" y="6297203"/>
            <a:ext cx="4268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ТУРИСТИЧЕСКИЙ КОМПЛЕКС «</a:t>
            </a:r>
            <a:r>
              <a:rPr lang="ru-RU" sz="1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СОПКА МИШЕННАЯ</a:t>
            </a: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2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4422098"/>
            <a:ext cx="9144000" cy="243590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9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691202" y="6297203"/>
            <a:ext cx="4268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ТУРИСТИЧЕСКИЙ КОМПЛЕКС «</a:t>
            </a:r>
            <a:r>
              <a:rPr lang="ru-RU" sz="1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СОПКА МИШЕННАЯ</a:t>
            </a: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12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4422098"/>
            <a:ext cx="9144000" cy="243590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9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691202" y="6297203"/>
            <a:ext cx="4268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ТУРИСТИЧЕСКИЙ КОМПЛЕКС «</a:t>
            </a:r>
            <a:r>
              <a:rPr lang="ru-RU" sz="1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СОПКА МИШЕННАЯ</a:t>
            </a: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25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258" y="0"/>
            <a:ext cx="10348332" cy="585268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5330283"/>
            <a:ext cx="9144000" cy="1527717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9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691202" y="6297203"/>
            <a:ext cx="4268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ТУРИСТИЧЕСКИЙ КОМПЛЕКС «</a:t>
            </a:r>
            <a:r>
              <a:rPr lang="ru-RU" sz="1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СОПКА МИШЕННАЯ</a:t>
            </a: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70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230</TotalTime>
  <Words>340</Words>
  <Application>Microsoft Office PowerPoint</Application>
  <PresentationFormat>Экран (4:3)</PresentationFormat>
  <Paragraphs>108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Fomin</dc:creator>
  <cp:lastModifiedBy>Fomin</cp:lastModifiedBy>
  <cp:revision>15</cp:revision>
  <dcterms:created xsi:type="dcterms:W3CDTF">2020-07-13T23:48:31Z</dcterms:created>
  <dcterms:modified xsi:type="dcterms:W3CDTF">2020-07-19T22:53:19Z</dcterms:modified>
</cp:coreProperties>
</file>