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428868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Креативные</a:t>
            </a:r>
            <a:r>
              <a:rPr lang="ru-RU" dirty="0" smtClean="0"/>
              <a:t> кластеры и промышленные </a:t>
            </a:r>
            <a:r>
              <a:rPr lang="ru-RU" dirty="0" smtClean="0"/>
              <a:t>территории</a:t>
            </a:r>
            <a:br>
              <a:rPr lang="ru-RU" dirty="0" smtClean="0"/>
            </a:br>
            <a:r>
              <a:rPr lang="ru-RU" sz="3100" dirty="0" smtClean="0"/>
              <a:t>на примере проекта реставрации памятника историко-культурного наследия, расположенного по адресу г. Тюмень, ул. Челюскинцев, д.8</a:t>
            </a: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2066" y="4786322"/>
            <a:ext cx="3643338" cy="1752600"/>
          </a:xfrm>
        </p:spPr>
        <p:txBody>
          <a:bodyPr/>
          <a:lstStyle/>
          <a:p>
            <a:r>
              <a:rPr lang="ru-RU" dirty="0" smtClean="0"/>
              <a:t>Маковская Мария, ТИУ (СТРб-20-22, 1 курс)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21433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Историческая справка</a:t>
            </a:r>
            <a:endParaRPr lang="ru-RU" sz="4000" dirty="0"/>
          </a:p>
        </p:txBody>
      </p:sp>
      <p:pic>
        <p:nvPicPr>
          <p:cNvPr id="7" name="Содержимое 6" descr="дом ядрышников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500174"/>
            <a:ext cx="4686300" cy="3126349"/>
          </a:xfrm>
        </p:spPr>
      </p:pic>
      <p:sp>
        <p:nvSpPr>
          <p:cNvPr id="13" name="Прямоугольник 12"/>
          <p:cNvSpPr/>
          <p:nvPr/>
        </p:nvSpPr>
        <p:spPr>
          <a:xfrm>
            <a:off x="5143504" y="928670"/>
            <a:ext cx="371477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Дом расположен по адресу: город Тюмень, улица Челюскинцев, 8. Данный объект является образцом </a:t>
            </a:r>
            <a:r>
              <a:rPr lang="ru-RU" dirty="0" smtClean="0"/>
              <a:t>исторической каменной застройки «дворцового» типа конца XIX века.</a:t>
            </a:r>
            <a:endParaRPr lang="ru-RU" dirty="0" smtClean="0"/>
          </a:p>
          <a:p>
            <a:r>
              <a:rPr lang="ru-RU" dirty="0" smtClean="0"/>
              <a:t>Двухэтажный дом принадлежал купцу второй </a:t>
            </a:r>
            <a:r>
              <a:rPr lang="ru-RU" dirty="0" smtClean="0"/>
              <a:t>гильдии </a:t>
            </a:r>
            <a:r>
              <a:rPr lang="ru-RU" dirty="0" smtClean="0"/>
              <a:t>Петру Григорьевичу </a:t>
            </a:r>
            <a:r>
              <a:rPr lang="ru-RU" dirty="0" err="1" smtClean="0"/>
              <a:t>Ядрышникову</a:t>
            </a:r>
            <a:r>
              <a:rPr lang="ru-RU" dirty="0" smtClean="0"/>
              <a:t>. </a:t>
            </a:r>
            <a:r>
              <a:rPr lang="ru-RU" dirty="0" smtClean="0"/>
              <a:t>Его семья занималась пивоварением и производством газированных напитков. </a:t>
            </a:r>
            <a:r>
              <a:rPr lang="ru-RU" dirty="0" smtClean="0"/>
              <a:t>В </a:t>
            </a:r>
            <a:r>
              <a:rPr lang="ru-RU" dirty="0" smtClean="0"/>
              <a:t>1906 году здесь размещалась типография и контора газеты «Сибирский листок».</a:t>
            </a:r>
          </a:p>
          <a:p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28596" y="5357826"/>
            <a:ext cx="8143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</a:t>
            </a:r>
            <a:r>
              <a:rPr lang="ru-RU" dirty="0" smtClean="0"/>
              <a:t>советские годы здесь работал врач Юрий Семовских, именно он заведовал департаментом здравоохранения области. Позже в этом здании так и продолжил работать департамент</a:t>
            </a:r>
            <a:r>
              <a:rPr lang="ru-RU" dirty="0" smtClean="0"/>
              <a:t>. Сейчас </a:t>
            </a:r>
            <a:r>
              <a:rPr lang="ru-RU" dirty="0" smtClean="0"/>
              <a:t> </a:t>
            </a:r>
            <a:r>
              <a:rPr lang="ru-RU" dirty="0" smtClean="0"/>
              <a:t>дом-памятник пустует.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Архитектурно-планировочные и конструктивные решения</a:t>
            </a:r>
            <a:endParaRPr lang="ru-RU" sz="36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300" dirty="0" smtClean="0"/>
              <a:t>Локальный градостроительный акцент исторической улицы при въезде в город со стороны реки Туры, уникальный образец исторической каменной застройки «дворцового» типа конца XIX века.</a:t>
            </a:r>
          </a:p>
          <a:p>
            <a:r>
              <a:rPr lang="ru-RU" sz="3300" dirty="0" smtClean="0"/>
              <a:t>Образец архитектурной эклектики, каменный двухэтажный с подвалом дом своим размером и представительной внешностью, несомненно, выделяется среди городских построек своего времени. Здание имеет развитой план, усложнённый с бокового фасада объёмом парадного крыльца и двумя открылками с тыльной стороны. В XX веке при оборудовании дома под различные учреждения он был обстроен со двора новыми объёмами.</a:t>
            </a:r>
          </a:p>
          <a:p>
            <a:r>
              <a:rPr lang="ru-RU" sz="3300" dirty="0" smtClean="0"/>
              <a:t>В архитектурной обработке памятника использованы классицистические мотивы периода ампира. Главный уличный фасад имеет симметричное членение пилястрами и плоскую центральную </a:t>
            </a:r>
            <a:r>
              <a:rPr lang="ru-RU" sz="3300" dirty="0" err="1" smtClean="0"/>
              <a:t>креповку</a:t>
            </a:r>
            <a:r>
              <a:rPr lang="ru-RU" sz="3300" dirty="0" smtClean="0"/>
              <a:t> в три оконные оси. Стройные арочные окна – обычные и ложные – соединены аркадой из профилированных архивольтов. Под окнами первого этажа помещены объёмные балясины. Пластику стен разнообразят филёнки, широкий </a:t>
            </a:r>
            <a:r>
              <a:rPr lang="ru-RU" sz="3300" dirty="0" err="1" smtClean="0"/>
              <a:t>подкарнизный</a:t>
            </a:r>
            <a:r>
              <a:rPr lang="ru-RU" sz="3300" dirty="0" smtClean="0"/>
              <a:t> фриз с лепными розетками, невысокий кирпичный парапет с аттиком. В настоящее время фасады памятника носят следы грубых изменений. Планировка существенно изменена позднейшими ремонтами.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Концептуальные решения проекта реставрации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150019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	После проведенных работ по реставрации я предлагаю организовать в данном помещении интерактивный музей «История прошлого в технологиях будущего».</a:t>
            </a:r>
            <a:endParaRPr lang="ru-RU" dirty="0"/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714346" y="3143248"/>
          <a:ext cx="7643868" cy="2928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967"/>
                <a:gridCol w="1910967"/>
                <a:gridCol w="1910967"/>
                <a:gridCol w="1910967"/>
              </a:tblGrid>
              <a:tr h="1025135"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Интерактивный музей «История прошлого в технологиях будущего»</a:t>
                      </a:r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903823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Расширение аудитории музея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Использование современных технологий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Решение</a:t>
                      </a:r>
                      <a:r>
                        <a:rPr lang="ru-RU" baseline="0" dirty="0" smtClean="0"/>
                        <a:t> проблемы ограниченности пространства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Сохранение историко-культурного наследия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35719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Предлагаемое техническое оснащение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857233"/>
          <a:ext cx="8186766" cy="5892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8922"/>
                <a:gridCol w="2728922"/>
                <a:gridCol w="2728922"/>
              </a:tblGrid>
              <a:tr h="40577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Оборудование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Описание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Фото</a:t>
                      </a:r>
                      <a:endParaRPr lang="ru-RU" dirty="0"/>
                    </a:p>
                  </a:txBody>
                  <a:tcPr/>
                </a:tc>
              </a:tr>
              <a:tr h="61941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Интерактивная</a:t>
                      </a:r>
                      <a:r>
                        <a:rPr lang="ru-RU" sz="1800" baseline="0" dirty="0" smtClean="0"/>
                        <a:t> сенсорная книга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Просмотр и изучение истории дома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8487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Интерактивные дисплеи и столы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Просмотр и прослушивание событий</a:t>
                      </a:r>
                      <a:r>
                        <a:rPr lang="ru-RU" sz="1800" baseline="0" dirty="0" smtClean="0"/>
                        <a:t> того времени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41580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Цифровые гиды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aseline="0" dirty="0" smtClean="0"/>
                        <a:t>Контроль посещения, возможность посетителю изучать экспозицию индивидуально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941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Интерактивный макет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Показ дома внутри и снаружи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8487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Геймификация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Применение игровых</a:t>
                      </a:r>
                      <a:r>
                        <a:rPr lang="ru-RU" sz="1800" baseline="0" dirty="0" smtClean="0"/>
                        <a:t> элементов для изучения музейных экспонатов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8487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Виртуальные экскурсии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Создание платформ для просмотра музейных экспонатов онлайн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Содержимое 3" descr="книг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22" y="1285861"/>
            <a:ext cx="2571768" cy="571504"/>
          </a:xfrm>
          <a:prstGeom prst="rect">
            <a:avLst/>
          </a:prstGeom>
        </p:spPr>
      </p:pic>
      <p:pic>
        <p:nvPicPr>
          <p:cNvPr id="9" name="Содержимое 3" descr="интерактивные столы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29322" y="1928802"/>
            <a:ext cx="2571768" cy="857256"/>
          </a:xfrm>
          <a:prstGeom prst="rect">
            <a:avLst/>
          </a:prstGeom>
        </p:spPr>
      </p:pic>
      <p:pic>
        <p:nvPicPr>
          <p:cNvPr id="4098" name="Picture 2" descr="https://ais.badische-zeitung.de/piece/01/b2/ec/ea/2850327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2857496"/>
            <a:ext cx="2643206" cy="1357322"/>
          </a:xfrm>
          <a:prstGeom prst="rect">
            <a:avLst/>
          </a:prstGeom>
          <a:noFill/>
        </p:spPr>
      </p:pic>
      <p:pic>
        <p:nvPicPr>
          <p:cNvPr id="4100" name="Picture 4" descr="https://muzprosvet.su/pictures/product/big/193515_bi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4286257"/>
            <a:ext cx="2357454" cy="642941"/>
          </a:xfrm>
          <a:prstGeom prst="rect">
            <a:avLst/>
          </a:prstGeom>
          <a:noFill/>
        </p:spPr>
      </p:pic>
      <p:pic>
        <p:nvPicPr>
          <p:cNvPr id="4102" name="Picture 6" descr="https://events-vl.ru/files/events/big/14/1324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15074" y="5000636"/>
            <a:ext cx="2214578" cy="785818"/>
          </a:xfrm>
          <a:prstGeom prst="rect">
            <a:avLst/>
          </a:prstGeom>
          <a:noFill/>
        </p:spPr>
      </p:pic>
      <p:pic>
        <p:nvPicPr>
          <p:cNvPr id="4104" name="Picture 8" descr="https://static.tildacdn.com/tild3233-3866-4732-a530-393438313362/UI_3rd_Industrial_Front_002b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57950" y="5854932"/>
            <a:ext cx="1928826" cy="8446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Доходная часть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3714776" cy="928694"/>
          </a:xfrm>
        </p:spPr>
        <p:txBody>
          <a:bodyPr/>
          <a:lstStyle/>
          <a:p>
            <a:r>
              <a:rPr lang="ru-RU" dirty="0" smtClean="0"/>
              <a:t>Планируемые доходы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071678"/>
            <a:ext cx="192882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Экскурсии и лекции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71604" y="3143248"/>
            <a:ext cx="200023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Продажа сувениров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786050" y="2071678"/>
            <a:ext cx="171451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Свободные посещения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rot="16200000" flipH="1">
            <a:off x="1821637" y="2464587"/>
            <a:ext cx="114300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3536149" y="1821645"/>
            <a:ext cx="21431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 flipV="1">
            <a:off x="928662" y="1857364"/>
            <a:ext cx="21431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одержимое 2"/>
          <p:cNvSpPr txBox="1">
            <a:spLocks/>
          </p:cNvSpPr>
          <p:nvPr/>
        </p:nvSpPr>
        <p:spPr>
          <a:xfrm>
            <a:off x="428596" y="4214818"/>
            <a:ext cx="3929090" cy="642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Варианты экспозиций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4282" y="4929198"/>
            <a:ext cx="2786082" cy="1643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«История одного дома» (представляются дома-памятники историко-культурного наследия г. Тюмени)</a:t>
            </a:r>
            <a:endParaRPr lang="ru-RU" dirty="0"/>
          </a:p>
        </p:txBody>
      </p:sp>
      <p:cxnSp>
        <p:nvCxnSpPr>
          <p:cNvPr id="22" name="Прямая со стрелкой 21"/>
          <p:cNvCxnSpPr/>
          <p:nvPr/>
        </p:nvCxnSpPr>
        <p:spPr>
          <a:xfrm rot="5400000">
            <a:off x="1428728" y="4714884"/>
            <a:ext cx="21431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3357554" y="5143512"/>
            <a:ext cx="185738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«Пешая прогулка по старой Тюмени»</a:t>
            </a:r>
            <a:endParaRPr lang="ru-RU" dirty="0"/>
          </a:p>
        </p:txBody>
      </p:sp>
      <p:cxnSp>
        <p:nvCxnSpPr>
          <p:cNvPr id="26" name="Прямая со стрелкой 25"/>
          <p:cNvCxnSpPr/>
          <p:nvPr/>
        </p:nvCxnSpPr>
        <p:spPr>
          <a:xfrm rot="16200000" flipH="1">
            <a:off x="3714744" y="4714884"/>
            <a:ext cx="42862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Таблица 28"/>
          <p:cNvGraphicFramePr>
            <a:graphicFrameLocks noGrp="1"/>
          </p:cNvGraphicFramePr>
          <p:nvPr/>
        </p:nvGraphicFramePr>
        <p:xfrm>
          <a:off x="5357818" y="1357298"/>
          <a:ext cx="3429024" cy="507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714512"/>
              </a:tblGrid>
              <a:tr h="1223670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Аудитория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Разновозрастная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41273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Посещение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Ежедневно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4719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Частота смены экспозиции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раз в месяц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5996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Организация специальных лекций для разных возрастных категорий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 раза в неделю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81838"/>
          </a:xfrm>
        </p:spPr>
        <p:txBody>
          <a:bodyPr/>
          <a:lstStyle/>
          <a:p>
            <a:pPr algn="ctr"/>
            <a:r>
              <a:rPr lang="ru-RU" dirty="0" smtClean="0"/>
              <a:t>Расходная часть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993454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Инвестиционные затраты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214554"/>
            <a:ext cx="2857520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Затраты на реставрацию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429256" y="2285992"/>
            <a:ext cx="2857520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Затраты на создание интерактивного музея</a:t>
            </a:r>
            <a:endParaRPr lang="ru-RU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642910" y="3429000"/>
            <a:ext cx="8229600" cy="9934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Затраты на эксплуатацию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3929066"/>
            <a:ext cx="2214578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Затраты на содержание объекта (текущий ремонт)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714612" y="4214818"/>
            <a:ext cx="185738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Затраты на оплату труда персоналу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72066" y="4286256"/>
            <a:ext cx="150019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Затраты на рекламу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rot="5400000">
            <a:off x="2821769" y="1893083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6000760" y="1928802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285720" y="5429264"/>
            <a:ext cx="2714644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Коммунальные затраты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786578" y="3786190"/>
            <a:ext cx="214314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Затраты на охрану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643306" y="5429264"/>
            <a:ext cx="264323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Затраты на техническое оснащение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7072330" y="5214950"/>
            <a:ext cx="185738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Прочие затраты</a:t>
            </a:r>
            <a:endParaRPr lang="ru-RU" dirty="0"/>
          </a:p>
        </p:txBody>
      </p:sp>
      <p:cxnSp>
        <p:nvCxnSpPr>
          <p:cNvPr id="40" name="Прямая со стрелкой 39"/>
          <p:cNvCxnSpPr/>
          <p:nvPr/>
        </p:nvCxnSpPr>
        <p:spPr>
          <a:xfrm rot="10800000" flipV="1">
            <a:off x="2357422" y="3786190"/>
            <a:ext cx="50006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6643702" y="3643314"/>
            <a:ext cx="50006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endCxn id="8" idx="0"/>
          </p:cNvCxnSpPr>
          <p:nvPr/>
        </p:nvCxnSpPr>
        <p:spPr>
          <a:xfrm rot="5400000">
            <a:off x="3464711" y="3964785"/>
            <a:ext cx="42862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16200000" flipH="1">
            <a:off x="5500694" y="4000504"/>
            <a:ext cx="35719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5400000">
            <a:off x="4143372" y="4500570"/>
            <a:ext cx="135732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rot="5400000">
            <a:off x="1964513" y="4321975"/>
            <a:ext cx="142876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rot="16200000" flipH="1">
            <a:off x="6036479" y="4250537"/>
            <a:ext cx="128588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Эффективность проекта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229600" cy="523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Сильные стороны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Слабые стороны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Сохранение культурного наследия города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Высокий уровень инвестиционных затрат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Организация инновационно- технологического пространства в городе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Неразвитый</a:t>
                      </a:r>
                      <a:r>
                        <a:rPr lang="ru-RU" baseline="0" dirty="0" smtClean="0"/>
                        <a:t> маркетинг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Социальная значимость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Недостаток практических  навыков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Выгодное месторасположение (транспортная  доступность)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Отсутствие конкурентной среды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Широкий охват аудитории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Предоставление доступа к музейной коллекции людей с ограниченными возможностями здоровья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Повышение туристических потоков в город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536</TotalTime>
  <Words>518</Words>
  <PresentationFormat>Экран (4:3)</PresentationFormat>
  <Paragraphs>76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Креативные кластеры и промышленные территории на примере проекта реставрации памятника историко-культурного наследия, расположенного по адресу г. Тюмень, ул. Челюскинцев, д.8</vt:lpstr>
      <vt:lpstr>Историческая справка</vt:lpstr>
      <vt:lpstr>Архитектурно-планировочные и конструктивные решения</vt:lpstr>
      <vt:lpstr>Концептуальные решения проекта реставрации</vt:lpstr>
      <vt:lpstr>Предлагаемое техническое оснащение</vt:lpstr>
      <vt:lpstr>Доходная часть проекта</vt:lpstr>
      <vt:lpstr>Расходная часть проекта</vt:lpstr>
      <vt:lpstr>Эффективность проекта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Креативные кластеры и промышленные территории</dc:title>
  <dc:creator>МАША</dc:creator>
  <cp:lastModifiedBy>МАША</cp:lastModifiedBy>
  <cp:revision>67</cp:revision>
  <dcterms:created xsi:type="dcterms:W3CDTF">2020-09-06T10:40:15Z</dcterms:created>
  <dcterms:modified xsi:type="dcterms:W3CDTF">2020-09-06T19:41:25Z</dcterms:modified>
</cp:coreProperties>
</file>