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6"/>
  </p:notesMasterIdLst>
  <p:sldIdLst>
    <p:sldId id="256" r:id="rId2"/>
    <p:sldId id="277" r:id="rId3"/>
    <p:sldId id="282" r:id="rId4"/>
    <p:sldId id="283" r:id="rId5"/>
    <p:sldId id="284" r:id="rId6"/>
    <p:sldId id="285" r:id="rId7"/>
    <p:sldId id="286" r:id="rId8"/>
    <p:sldId id="288" r:id="rId9"/>
    <p:sldId id="289" r:id="rId10"/>
    <p:sldId id="290" r:id="rId11"/>
    <p:sldId id="291" r:id="rId12"/>
    <p:sldId id="287" r:id="rId13"/>
    <p:sldId id="292" r:id="rId14"/>
    <p:sldId id="276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864" y="-5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EE372A-CA83-4F8B-99A1-094AA4A1C26A}" type="doc">
      <dgm:prSet loTypeId="urn:microsoft.com/office/officeart/2009/3/layout/IncreasingArrowsProcess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B486380-C2AF-498E-9B2F-DF772163F7EC}">
      <dgm:prSet phldrT="[Текст]"/>
      <dgm:spPr/>
      <dgm:t>
        <a:bodyPr/>
        <a:lstStyle/>
        <a:p>
          <a:r>
            <a:rPr lang="ru-RU" dirty="0" smtClean="0"/>
            <a:t>ШАГ 1</a:t>
          </a:r>
          <a:endParaRPr lang="ru-RU" dirty="0"/>
        </a:p>
      </dgm:t>
    </dgm:pt>
    <dgm:pt modelId="{AE0DE301-489A-4132-A174-26ECE9B837F8}" type="parTrans" cxnId="{C4F2D3E5-58AE-47F5-816C-BA989BFAAFAF}">
      <dgm:prSet/>
      <dgm:spPr/>
      <dgm:t>
        <a:bodyPr/>
        <a:lstStyle/>
        <a:p>
          <a:endParaRPr lang="ru-RU"/>
        </a:p>
      </dgm:t>
    </dgm:pt>
    <dgm:pt modelId="{15D4444D-107D-420A-BEAD-F0E53719307A}" type="sibTrans" cxnId="{C4F2D3E5-58AE-47F5-816C-BA989BFAAFAF}">
      <dgm:prSet/>
      <dgm:spPr/>
      <dgm:t>
        <a:bodyPr/>
        <a:lstStyle/>
        <a:p>
          <a:endParaRPr lang="ru-RU"/>
        </a:p>
      </dgm:t>
    </dgm:pt>
    <dgm:pt modelId="{6F06A06F-8A49-48F5-9F93-4156C0103DD4}">
      <dgm:prSet phldrT="[Текст]"/>
      <dgm:spPr/>
      <dgm:t>
        <a:bodyPr/>
        <a:lstStyle/>
        <a:p>
          <a:r>
            <a:rPr lang="ru-RU" dirty="0" smtClean="0"/>
            <a:t>Найти живых</a:t>
          </a:r>
          <a:endParaRPr lang="ru-RU" dirty="0"/>
        </a:p>
      </dgm:t>
    </dgm:pt>
    <dgm:pt modelId="{90AB65F4-012C-4805-836E-8DEC5B8BE4EB}" type="parTrans" cxnId="{449174FD-FA9B-44BF-97D4-87F55E67E408}">
      <dgm:prSet/>
      <dgm:spPr/>
      <dgm:t>
        <a:bodyPr/>
        <a:lstStyle/>
        <a:p>
          <a:endParaRPr lang="ru-RU"/>
        </a:p>
      </dgm:t>
    </dgm:pt>
    <dgm:pt modelId="{F57D69A6-3E36-4B43-85D8-FA2EEE5F2B01}" type="sibTrans" cxnId="{449174FD-FA9B-44BF-97D4-87F55E67E408}">
      <dgm:prSet/>
      <dgm:spPr/>
      <dgm:t>
        <a:bodyPr/>
        <a:lstStyle/>
        <a:p>
          <a:endParaRPr lang="ru-RU"/>
        </a:p>
      </dgm:t>
    </dgm:pt>
    <dgm:pt modelId="{6E6ACC89-5AA2-4364-B15E-14280072E3EE}">
      <dgm:prSet phldrT="[Текст]"/>
      <dgm:spPr/>
      <dgm:t>
        <a:bodyPr/>
        <a:lstStyle/>
        <a:p>
          <a:r>
            <a:rPr lang="ru-RU" dirty="0" smtClean="0"/>
            <a:t>ШАГ 2</a:t>
          </a:r>
          <a:endParaRPr lang="ru-RU" dirty="0"/>
        </a:p>
      </dgm:t>
    </dgm:pt>
    <dgm:pt modelId="{D11512E9-E6A4-48FC-89DF-C4E887E898F7}" type="parTrans" cxnId="{1553C620-85A2-4A4C-AEC9-DB8E9D56A6E4}">
      <dgm:prSet/>
      <dgm:spPr/>
      <dgm:t>
        <a:bodyPr/>
        <a:lstStyle/>
        <a:p>
          <a:endParaRPr lang="ru-RU"/>
        </a:p>
      </dgm:t>
    </dgm:pt>
    <dgm:pt modelId="{22F6789B-2838-44F3-B365-2EA8BE7E092F}" type="sibTrans" cxnId="{1553C620-85A2-4A4C-AEC9-DB8E9D56A6E4}">
      <dgm:prSet/>
      <dgm:spPr/>
      <dgm:t>
        <a:bodyPr/>
        <a:lstStyle/>
        <a:p>
          <a:endParaRPr lang="ru-RU"/>
        </a:p>
      </dgm:t>
    </dgm:pt>
    <dgm:pt modelId="{BEBFCBB0-F5F4-43AE-8A94-5A27ABCC809B}">
      <dgm:prSet phldrT="[Текст]"/>
      <dgm:spPr/>
      <dgm:t>
        <a:bodyPr/>
        <a:lstStyle/>
        <a:p>
          <a:r>
            <a:rPr lang="ru-RU" dirty="0" smtClean="0"/>
            <a:t>Увидеть общую цель</a:t>
          </a:r>
          <a:endParaRPr lang="ru-RU" dirty="0"/>
        </a:p>
      </dgm:t>
    </dgm:pt>
    <dgm:pt modelId="{8BBDA86D-7CCD-4840-90FB-C86BE15EFE89}" type="parTrans" cxnId="{E081064C-E562-4AE8-9063-0F98E10EFC21}">
      <dgm:prSet/>
      <dgm:spPr/>
      <dgm:t>
        <a:bodyPr/>
        <a:lstStyle/>
        <a:p>
          <a:endParaRPr lang="ru-RU"/>
        </a:p>
      </dgm:t>
    </dgm:pt>
    <dgm:pt modelId="{BE49E350-3292-40AB-9DB8-ED4798704059}" type="sibTrans" cxnId="{E081064C-E562-4AE8-9063-0F98E10EFC21}">
      <dgm:prSet/>
      <dgm:spPr/>
      <dgm:t>
        <a:bodyPr/>
        <a:lstStyle/>
        <a:p>
          <a:endParaRPr lang="ru-RU"/>
        </a:p>
      </dgm:t>
    </dgm:pt>
    <dgm:pt modelId="{2C966784-5CCD-4B36-B147-84B9E341C2BC}">
      <dgm:prSet phldrT="[Текст]"/>
      <dgm:spPr/>
      <dgm:t>
        <a:bodyPr/>
        <a:lstStyle/>
        <a:p>
          <a:r>
            <a:rPr lang="ru-RU" dirty="0" smtClean="0"/>
            <a:t>ШАГ 3</a:t>
          </a:r>
          <a:endParaRPr lang="ru-RU" dirty="0"/>
        </a:p>
      </dgm:t>
    </dgm:pt>
    <dgm:pt modelId="{36C6B636-DA86-4113-9B81-26050219FF95}" type="sibTrans" cxnId="{70D2B6FE-7E7A-4FA3-8ED3-073BE16A7220}">
      <dgm:prSet/>
      <dgm:spPr/>
      <dgm:t>
        <a:bodyPr/>
        <a:lstStyle/>
        <a:p>
          <a:endParaRPr lang="ru-RU"/>
        </a:p>
      </dgm:t>
    </dgm:pt>
    <dgm:pt modelId="{B1E9B712-D389-46B1-BA02-B78DE584514B}" type="parTrans" cxnId="{70D2B6FE-7E7A-4FA3-8ED3-073BE16A7220}">
      <dgm:prSet/>
      <dgm:spPr/>
      <dgm:t>
        <a:bodyPr/>
        <a:lstStyle/>
        <a:p>
          <a:endParaRPr lang="ru-RU"/>
        </a:p>
      </dgm:t>
    </dgm:pt>
    <dgm:pt modelId="{458B72CD-8F3E-4822-82F0-C24C04146C77}">
      <dgm:prSet phldrT="[Текст]"/>
      <dgm:spPr/>
      <dgm:t>
        <a:bodyPr/>
        <a:lstStyle/>
        <a:p>
          <a:r>
            <a:rPr lang="ru-RU" dirty="0" smtClean="0"/>
            <a:t>Стать заказчиком развития</a:t>
          </a:r>
          <a:endParaRPr lang="ru-RU" dirty="0"/>
        </a:p>
      </dgm:t>
    </dgm:pt>
    <dgm:pt modelId="{60CE42ED-5683-4214-8572-DDD1809B031B}" type="sibTrans" cxnId="{7D4FEC65-377F-4D00-8F39-70B743421545}">
      <dgm:prSet/>
      <dgm:spPr/>
      <dgm:t>
        <a:bodyPr/>
        <a:lstStyle/>
        <a:p>
          <a:endParaRPr lang="ru-RU"/>
        </a:p>
      </dgm:t>
    </dgm:pt>
    <dgm:pt modelId="{A56F6D1E-7FDF-430E-8384-916A0576FAD9}" type="parTrans" cxnId="{7D4FEC65-377F-4D00-8F39-70B743421545}">
      <dgm:prSet/>
      <dgm:spPr/>
      <dgm:t>
        <a:bodyPr/>
        <a:lstStyle/>
        <a:p>
          <a:endParaRPr lang="ru-RU"/>
        </a:p>
      </dgm:t>
    </dgm:pt>
    <dgm:pt modelId="{37C9819C-C1DD-4A66-B5CE-1F9AAB479336}">
      <dgm:prSet phldrT="[Текст]"/>
      <dgm:spPr/>
      <dgm:t>
        <a:bodyPr/>
        <a:lstStyle/>
        <a:p>
          <a:r>
            <a:rPr lang="ru-RU" dirty="0" smtClean="0"/>
            <a:t>Говорить о городе</a:t>
          </a:r>
          <a:endParaRPr lang="ru-RU" dirty="0"/>
        </a:p>
      </dgm:t>
    </dgm:pt>
    <dgm:pt modelId="{C20EEA73-07A1-44D4-8723-CC2295D92C5D}" type="parTrans" cxnId="{D02EBD60-4761-44A6-A7F4-C38235C8F4E1}">
      <dgm:prSet/>
      <dgm:spPr/>
      <dgm:t>
        <a:bodyPr/>
        <a:lstStyle/>
        <a:p>
          <a:endParaRPr lang="ru-RU"/>
        </a:p>
      </dgm:t>
    </dgm:pt>
    <dgm:pt modelId="{A16EF1BC-C95B-4AE3-B9DD-00BF7CB83992}" type="sibTrans" cxnId="{D02EBD60-4761-44A6-A7F4-C38235C8F4E1}">
      <dgm:prSet/>
      <dgm:spPr/>
      <dgm:t>
        <a:bodyPr/>
        <a:lstStyle/>
        <a:p>
          <a:endParaRPr lang="ru-RU"/>
        </a:p>
      </dgm:t>
    </dgm:pt>
    <dgm:pt modelId="{6810D796-9C14-49D3-ABEB-138A829571DD}">
      <dgm:prSet phldrT="[Текст]"/>
      <dgm:spPr/>
      <dgm:t>
        <a:bodyPr/>
        <a:lstStyle/>
        <a:p>
          <a:r>
            <a:rPr lang="ru-RU" dirty="0" smtClean="0"/>
            <a:t>ШАГ 4</a:t>
          </a:r>
          <a:endParaRPr lang="ru-RU" dirty="0"/>
        </a:p>
      </dgm:t>
    </dgm:pt>
    <dgm:pt modelId="{529E024E-38D4-4957-B641-F9D541050102}" type="parTrans" cxnId="{A0A53FDD-C42A-4CDB-A0C1-FBEF22D16D55}">
      <dgm:prSet/>
      <dgm:spPr/>
      <dgm:t>
        <a:bodyPr/>
        <a:lstStyle/>
        <a:p>
          <a:endParaRPr lang="ru-RU"/>
        </a:p>
      </dgm:t>
    </dgm:pt>
    <dgm:pt modelId="{3A4AA584-ADDA-495E-A4A3-AEAFCC42053C}" type="sibTrans" cxnId="{A0A53FDD-C42A-4CDB-A0C1-FBEF22D16D55}">
      <dgm:prSet/>
      <dgm:spPr/>
      <dgm:t>
        <a:bodyPr/>
        <a:lstStyle/>
        <a:p>
          <a:endParaRPr lang="ru-RU"/>
        </a:p>
      </dgm:t>
    </dgm:pt>
    <dgm:pt modelId="{036E05F9-6FE2-4E56-8896-1B9520864A98}">
      <dgm:prSet phldrT="[Текст]"/>
      <dgm:spPr/>
      <dgm:t>
        <a:bodyPr/>
        <a:lstStyle/>
        <a:p>
          <a:r>
            <a:rPr lang="ru-RU" dirty="0" smtClean="0"/>
            <a:t>Делать вместе </a:t>
          </a:r>
          <a:endParaRPr lang="ru-RU" dirty="0"/>
        </a:p>
      </dgm:t>
    </dgm:pt>
    <dgm:pt modelId="{4DCFED0B-B55B-42DA-A5DA-FA79CDF3A4A5}" type="parTrans" cxnId="{FEA0B65A-69C5-4FFD-B631-071DD65E51BC}">
      <dgm:prSet/>
      <dgm:spPr/>
      <dgm:t>
        <a:bodyPr/>
        <a:lstStyle/>
        <a:p>
          <a:endParaRPr lang="ru-RU"/>
        </a:p>
      </dgm:t>
    </dgm:pt>
    <dgm:pt modelId="{321AA919-8995-4756-8C39-D293EC3DC81E}" type="sibTrans" cxnId="{FEA0B65A-69C5-4FFD-B631-071DD65E51BC}">
      <dgm:prSet/>
      <dgm:spPr/>
      <dgm:t>
        <a:bodyPr/>
        <a:lstStyle/>
        <a:p>
          <a:endParaRPr lang="ru-RU"/>
        </a:p>
      </dgm:t>
    </dgm:pt>
    <dgm:pt modelId="{4466316A-7F54-4BE9-8BB5-1400EEDAF832}">
      <dgm:prSet phldrT="[Текст]"/>
      <dgm:spPr/>
      <dgm:t>
        <a:bodyPr/>
        <a:lstStyle/>
        <a:p>
          <a:r>
            <a:rPr lang="ru-RU" dirty="0" smtClean="0"/>
            <a:t>ШАГ 5</a:t>
          </a:r>
          <a:endParaRPr lang="ru-RU" dirty="0"/>
        </a:p>
      </dgm:t>
    </dgm:pt>
    <dgm:pt modelId="{570F3D29-16B6-469A-8290-5DA7EB89C041}" type="parTrans" cxnId="{0619553A-CB07-446D-BB62-8DDE3CACE11F}">
      <dgm:prSet/>
      <dgm:spPr/>
      <dgm:t>
        <a:bodyPr/>
        <a:lstStyle/>
        <a:p>
          <a:endParaRPr lang="ru-RU"/>
        </a:p>
      </dgm:t>
    </dgm:pt>
    <dgm:pt modelId="{B8869E51-F0F1-48BA-85E9-32A8422C963B}" type="sibTrans" cxnId="{0619553A-CB07-446D-BB62-8DDE3CACE11F}">
      <dgm:prSet/>
      <dgm:spPr/>
      <dgm:t>
        <a:bodyPr/>
        <a:lstStyle/>
        <a:p>
          <a:endParaRPr lang="ru-RU"/>
        </a:p>
      </dgm:t>
    </dgm:pt>
    <dgm:pt modelId="{A5BDDF73-F717-46EF-BA3F-2C6FC8775480}" type="pres">
      <dgm:prSet presAssocID="{98EE372A-CA83-4F8B-99A1-094AA4A1C26A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3BB489F-DC67-478D-A013-46170B3CF67F}" type="pres">
      <dgm:prSet presAssocID="{3B486380-C2AF-498E-9B2F-DF772163F7EC}" presName="parentText1" presStyleLbl="node1" presStyleIdx="0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C1DAF6-4BC7-496B-B8CD-7884BD1A6B14}" type="pres">
      <dgm:prSet presAssocID="{3B486380-C2AF-498E-9B2F-DF772163F7EC}" presName="childText1" presStyleLbl="solidAlignAcc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9D593E-D723-4E71-9965-CB3357738519}" type="pres">
      <dgm:prSet presAssocID="{6E6ACC89-5AA2-4364-B15E-14280072E3EE}" presName="parentText2" presStyleLbl="node1" presStyleIdx="1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B1FB4E-6A25-4EA6-85FA-D09A4D8B2D22}" type="pres">
      <dgm:prSet presAssocID="{6E6ACC89-5AA2-4364-B15E-14280072E3EE}" presName="childText2" presStyleLbl="solidAlignAcc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0ECFB2-6820-43E4-984D-3A5D739B6C57}" type="pres">
      <dgm:prSet presAssocID="{2C966784-5CCD-4B36-B147-84B9E341C2BC}" presName="parentText3" presStyleLbl="node1" presStyleIdx="2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D140BF-B1D6-4862-B2B2-31CB6AB2C941}" type="pres">
      <dgm:prSet presAssocID="{2C966784-5CCD-4B36-B147-84B9E341C2BC}" presName="childText3" presStyleLbl="solidAlignAcc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5FD67F-95A3-43D8-A085-AE398915DCB9}" type="pres">
      <dgm:prSet presAssocID="{6810D796-9C14-49D3-ABEB-138A829571DD}" presName="parentText4" presStyleLbl="node1" presStyleIdx="3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0653A7-C8C1-4AAB-9842-69FEB79EE7D6}" type="pres">
      <dgm:prSet presAssocID="{6810D796-9C14-49D3-ABEB-138A829571DD}" presName="childText4" presStyleLbl="solidAlignAcc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603C99-E391-4BBD-A138-A20991E90C97}" type="pres">
      <dgm:prSet presAssocID="{4466316A-7F54-4BE9-8BB5-1400EEDAF832}" presName="parentText5" presStyleLbl="node1" presStyleIdx="4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3D8BD1-0A7C-4F58-8235-1487B8B031FC}" type="pres">
      <dgm:prSet presAssocID="{4466316A-7F54-4BE9-8BB5-1400EEDAF832}" presName="childText5" presStyleLbl="solidAlignAcc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EBD60-4761-44A6-A7F4-C38235C8F4E1}" srcId="{2C966784-5CCD-4B36-B147-84B9E341C2BC}" destId="{37C9819C-C1DD-4A66-B5CE-1F9AAB479336}" srcOrd="0" destOrd="0" parTransId="{C20EEA73-07A1-44D4-8723-CC2295D92C5D}" sibTransId="{A16EF1BC-C95B-4AE3-B9DD-00BF7CB83992}"/>
    <dgm:cxn modelId="{67407C58-3D4F-475D-A902-B980870F6AC3}" type="presOf" srcId="{6810D796-9C14-49D3-ABEB-138A829571DD}" destId="{D45FD67F-95A3-43D8-A085-AE398915DCB9}" srcOrd="0" destOrd="0" presId="urn:microsoft.com/office/officeart/2009/3/layout/IncreasingArrowsProcess"/>
    <dgm:cxn modelId="{70D2B6FE-7E7A-4FA3-8ED3-073BE16A7220}" srcId="{98EE372A-CA83-4F8B-99A1-094AA4A1C26A}" destId="{2C966784-5CCD-4B36-B147-84B9E341C2BC}" srcOrd="2" destOrd="0" parTransId="{B1E9B712-D389-46B1-BA02-B78DE584514B}" sibTransId="{36C6B636-DA86-4113-9B81-26050219FF95}"/>
    <dgm:cxn modelId="{2741FF35-637E-4E3F-AAEB-501FECC3BA49}" type="presOf" srcId="{6F06A06F-8A49-48F5-9F93-4156C0103DD4}" destId="{D5C1DAF6-4BC7-496B-B8CD-7884BD1A6B14}" srcOrd="0" destOrd="0" presId="urn:microsoft.com/office/officeart/2009/3/layout/IncreasingArrowsProcess"/>
    <dgm:cxn modelId="{FEA0B65A-69C5-4FFD-B631-071DD65E51BC}" srcId="{6810D796-9C14-49D3-ABEB-138A829571DD}" destId="{036E05F9-6FE2-4E56-8896-1B9520864A98}" srcOrd="0" destOrd="0" parTransId="{4DCFED0B-B55B-42DA-A5DA-FA79CDF3A4A5}" sibTransId="{321AA919-8995-4756-8C39-D293EC3DC81E}"/>
    <dgm:cxn modelId="{3B2DD122-08C1-4CAB-9E83-F1D0C1BE4621}" type="presOf" srcId="{98EE372A-CA83-4F8B-99A1-094AA4A1C26A}" destId="{A5BDDF73-F717-46EF-BA3F-2C6FC8775480}" srcOrd="0" destOrd="0" presId="urn:microsoft.com/office/officeart/2009/3/layout/IncreasingArrowsProcess"/>
    <dgm:cxn modelId="{EFBC5FF4-44DC-43FF-B1C0-BB33B34C45BF}" type="presOf" srcId="{2C966784-5CCD-4B36-B147-84B9E341C2BC}" destId="{320ECFB2-6820-43E4-984D-3A5D739B6C57}" srcOrd="0" destOrd="0" presId="urn:microsoft.com/office/officeart/2009/3/layout/IncreasingArrowsProcess"/>
    <dgm:cxn modelId="{449174FD-FA9B-44BF-97D4-87F55E67E408}" srcId="{3B486380-C2AF-498E-9B2F-DF772163F7EC}" destId="{6F06A06F-8A49-48F5-9F93-4156C0103DD4}" srcOrd="0" destOrd="0" parTransId="{90AB65F4-012C-4805-836E-8DEC5B8BE4EB}" sibTransId="{F57D69A6-3E36-4B43-85D8-FA2EEE5F2B01}"/>
    <dgm:cxn modelId="{1553C620-85A2-4A4C-AEC9-DB8E9D56A6E4}" srcId="{98EE372A-CA83-4F8B-99A1-094AA4A1C26A}" destId="{6E6ACC89-5AA2-4364-B15E-14280072E3EE}" srcOrd="1" destOrd="0" parTransId="{D11512E9-E6A4-48FC-89DF-C4E887E898F7}" sibTransId="{22F6789B-2838-44F3-B365-2EA8BE7E092F}"/>
    <dgm:cxn modelId="{6902D8F8-74F5-4D92-B934-156255A54A86}" type="presOf" srcId="{6E6ACC89-5AA2-4364-B15E-14280072E3EE}" destId="{EB9D593E-D723-4E71-9965-CB3357738519}" srcOrd="0" destOrd="0" presId="urn:microsoft.com/office/officeart/2009/3/layout/IncreasingArrowsProcess"/>
    <dgm:cxn modelId="{7D4FEC65-377F-4D00-8F39-70B743421545}" srcId="{4466316A-7F54-4BE9-8BB5-1400EEDAF832}" destId="{458B72CD-8F3E-4822-82F0-C24C04146C77}" srcOrd="0" destOrd="0" parTransId="{A56F6D1E-7FDF-430E-8384-916A0576FAD9}" sibTransId="{60CE42ED-5683-4214-8572-DDD1809B031B}"/>
    <dgm:cxn modelId="{60C301E1-D723-4AF9-A1AF-0421F3DAC041}" type="presOf" srcId="{BEBFCBB0-F5F4-43AE-8A94-5A27ABCC809B}" destId="{44B1FB4E-6A25-4EA6-85FA-D09A4D8B2D22}" srcOrd="0" destOrd="0" presId="urn:microsoft.com/office/officeart/2009/3/layout/IncreasingArrowsProcess"/>
    <dgm:cxn modelId="{F232B40B-B543-47F9-BABD-308C6FB4B8D3}" type="presOf" srcId="{37C9819C-C1DD-4A66-B5CE-1F9AAB479336}" destId="{7BD140BF-B1D6-4862-B2B2-31CB6AB2C941}" srcOrd="0" destOrd="0" presId="urn:microsoft.com/office/officeart/2009/3/layout/IncreasingArrowsProcess"/>
    <dgm:cxn modelId="{C4F2D3E5-58AE-47F5-816C-BA989BFAAFAF}" srcId="{98EE372A-CA83-4F8B-99A1-094AA4A1C26A}" destId="{3B486380-C2AF-498E-9B2F-DF772163F7EC}" srcOrd="0" destOrd="0" parTransId="{AE0DE301-489A-4132-A174-26ECE9B837F8}" sibTransId="{15D4444D-107D-420A-BEAD-F0E53719307A}"/>
    <dgm:cxn modelId="{0619553A-CB07-446D-BB62-8DDE3CACE11F}" srcId="{98EE372A-CA83-4F8B-99A1-094AA4A1C26A}" destId="{4466316A-7F54-4BE9-8BB5-1400EEDAF832}" srcOrd="4" destOrd="0" parTransId="{570F3D29-16B6-469A-8290-5DA7EB89C041}" sibTransId="{B8869E51-F0F1-48BA-85E9-32A8422C963B}"/>
    <dgm:cxn modelId="{2115B081-62DA-4B23-8C89-487E035AD91F}" type="presOf" srcId="{036E05F9-6FE2-4E56-8896-1B9520864A98}" destId="{660653A7-C8C1-4AAB-9842-69FEB79EE7D6}" srcOrd="0" destOrd="0" presId="urn:microsoft.com/office/officeart/2009/3/layout/IncreasingArrowsProcess"/>
    <dgm:cxn modelId="{020079A3-C4C3-483C-830B-FD61F530EF57}" type="presOf" srcId="{3B486380-C2AF-498E-9B2F-DF772163F7EC}" destId="{F3BB489F-DC67-478D-A013-46170B3CF67F}" srcOrd="0" destOrd="0" presId="urn:microsoft.com/office/officeart/2009/3/layout/IncreasingArrowsProcess"/>
    <dgm:cxn modelId="{A0A53FDD-C42A-4CDB-A0C1-FBEF22D16D55}" srcId="{98EE372A-CA83-4F8B-99A1-094AA4A1C26A}" destId="{6810D796-9C14-49D3-ABEB-138A829571DD}" srcOrd="3" destOrd="0" parTransId="{529E024E-38D4-4957-B641-F9D541050102}" sibTransId="{3A4AA584-ADDA-495E-A4A3-AEAFCC42053C}"/>
    <dgm:cxn modelId="{E081064C-E562-4AE8-9063-0F98E10EFC21}" srcId="{6E6ACC89-5AA2-4364-B15E-14280072E3EE}" destId="{BEBFCBB0-F5F4-43AE-8A94-5A27ABCC809B}" srcOrd="0" destOrd="0" parTransId="{8BBDA86D-7CCD-4840-90FB-C86BE15EFE89}" sibTransId="{BE49E350-3292-40AB-9DB8-ED4798704059}"/>
    <dgm:cxn modelId="{6D46B585-9824-4F1D-9F45-9D7C1B6FBB5B}" type="presOf" srcId="{4466316A-7F54-4BE9-8BB5-1400EEDAF832}" destId="{A6603C99-E391-4BBD-A138-A20991E90C97}" srcOrd="0" destOrd="0" presId="urn:microsoft.com/office/officeart/2009/3/layout/IncreasingArrowsProcess"/>
    <dgm:cxn modelId="{59E3F19A-D88C-4992-B28C-65EC3E6B1762}" type="presOf" srcId="{458B72CD-8F3E-4822-82F0-C24C04146C77}" destId="{643D8BD1-0A7C-4F58-8235-1487B8B031FC}" srcOrd="0" destOrd="0" presId="urn:microsoft.com/office/officeart/2009/3/layout/IncreasingArrowsProcess"/>
    <dgm:cxn modelId="{A3283161-611D-4417-88B7-D07F434994F3}" type="presParOf" srcId="{A5BDDF73-F717-46EF-BA3F-2C6FC8775480}" destId="{F3BB489F-DC67-478D-A013-46170B3CF67F}" srcOrd="0" destOrd="0" presId="urn:microsoft.com/office/officeart/2009/3/layout/IncreasingArrowsProcess"/>
    <dgm:cxn modelId="{0ECFB641-44E6-495F-B5A6-6931F03F70B0}" type="presParOf" srcId="{A5BDDF73-F717-46EF-BA3F-2C6FC8775480}" destId="{D5C1DAF6-4BC7-496B-B8CD-7884BD1A6B14}" srcOrd="1" destOrd="0" presId="urn:microsoft.com/office/officeart/2009/3/layout/IncreasingArrowsProcess"/>
    <dgm:cxn modelId="{2D1B3128-5809-49A0-B591-33F3D57B4BD3}" type="presParOf" srcId="{A5BDDF73-F717-46EF-BA3F-2C6FC8775480}" destId="{EB9D593E-D723-4E71-9965-CB3357738519}" srcOrd="2" destOrd="0" presId="urn:microsoft.com/office/officeart/2009/3/layout/IncreasingArrowsProcess"/>
    <dgm:cxn modelId="{2BFE3A23-DC9D-4DD4-8B76-763D90256850}" type="presParOf" srcId="{A5BDDF73-F717-46EF-BA3F-2C6FC8775480}" destId="{44B1FB4E-6A25-4EA6-85FA-D09A4D8B2D22}" srcOrd="3" destOrd="0" presId="urn:microsoft.com/office/officeart/2009/3/layout/IncreasingArrowsProcess"/>
    <dgm:cxn modelId="{08676199-51C5-4626-8D2A-4C87656ABF7C}" type="presParOf" srcId="{A5BDDF73-F717-46EF-BA3F-2C6FC8775480}" destId="{320ECFB2-6820-43E4-984D-3A5D739B6C57}" srcOrd="4" destOrd="0" presId="urn:microsoft.com/office/officeart/2009/3/layout/IncreasingArrowsProcess"/>
    <dgm:cxn modelId="{BB48FA97-C945-4133-9A86-8AD6BF043E15}" type="presParOf" srcId="{A5BDDF73-F717-46EF-BA3F-2C6FC8775480}" destId="{7BD140BF-B1D6-4862-B2B2-31CB6AB2C941}" srcOrd="5" destOrd="0" presId="urn:microsoft.com/office/officeart/2009/3/layout/IncreasingArrowsProcess"/>
    <dgm:cxn modelId="{30C872F1-4D73-4322-8AE1-3046A9FD3DA4}" type="presParOf" srcId="{A5BDDF73-F717-46EF-BA3F-2C6FC8775480}" destId="{D45FD67F-95A3-43D8-A085-AE398915DCB9}" srcOrd="6" destOrd="0" presId="urn:microsoft.com/office/officeart/2009/3/layout/IncreasingArrowsProcess"/>
    <dgm:cxn modelId="{A7502C71-2CA4-4305-B3EE-FBE498E2A141}" type="presParOf" srcId="{A5BDDF73-F717-46EF-BA3F-2C6FC8775480}" destId="{660653A7-C8C1-4AAB-9842-69FEB79EE7D6}" srcOrd="7" destOrd="0" presId="urn:microsoft.com/office/officeart/2009/3/layout/IncreasingArrowsProcess"/>
    <dgm:cxn modelId="{D10A78FD-692E-4A52-BA9A-1ABF8DA28DBB}" type="presParOf" srcId="{A5BDDF73-F717-46EF-BA3F-2C6FC8775480}" destId="{A6603C99-E391-4BBD-A138-A20991E90C97}" srcOrd="8" destOrd="0" presId="urn:microsoft.com/office/officeart/2009/3/layout/IncreasingArrowsProcess"/>
    <dgm:cxn modelId="{7D1C53DE-0FEF-4513-A657-FA5F4A23BD08}" type="presParOf" srcId="{A5BDDF73-F717-46EF-BA3F-2C6FC8775480}" destId="{643D8BD1-0A7C-4F58-8235-1487B8B031FC}" srcOrd="9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BB489F-DC67-478D-A013-46170B3CF67F}">
      <dsp:nvSpPr>
        <dsp:cNvPr id="0" name=""/>
        <dsp:cNvSpPr/>
      </dsp:nvSpPr>
      <dsp:spPr>
        <a:xfrm>
          <a:off x="0" y="148323"/>
          <a:ext cx="7776864" cy="1130974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254000" bIns="179542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ШАГ 1</a:t>
          </a:r>
          <a:endParaRPr lang="ru-RU" sz="2200" kern="1200" dirty="0"/>
        </a:p>
      </dsp:txBody>
      <dsp:txXfrm>
        <a:off x="0" y="431067"/>
        <a:ext cx="7494121" cy="565487"/>
      </dsp:txXfrm>
    </dsp:sp>
    <dsp:sp modelId="{D5C1DAF6-4BC7-496B-B8CD-7884BD1A6B14}">
      <dsp:nvSpPr>
        <dsp:cNvPr id="0" name=""/>
        <dsp:cNvSpPr/>
      </dsp:nvSpPr>
      <dsp:spPr>
        <a:xfrm>
          <a:off x="0" y="1019007"/>
          <a:ext cx="1437320" cy="20766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Найти живых</a:t>
          </a:r>
          <a:endParaRPr lang="ru-RU" sz="1900" kern="1200" dirty="0"/>
        </a:p>
      </dsp:txBody>
      <dsp:txXfrm>
        <a:off x="0" y="1019007"/>
        <a:ext cx="1437320" cy="2076649"/>
      </dsp:txXfrm>
    </dsp:sp>
    <dsp:sp modelId="{EB9D593E-D723-4E71-9965-CB3357738519}">
      <dsp:nvSpPr>
        <dsp:cNvPr id="0" name=""/>
        <dsp:cNvSpPr/>
      </dsp:nvSpPr>
      <dsp:spPr>
        <a:xfrm>
          <a:off x="1437164" y="525460"/>
          <a:ext cx="6339699" cy="1130974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254000" bIns="179542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ШАГ 2</a:t>
          </a:r>
          <a:endParaRPr lang="ru-RU" sz="2200" kern="1200" dirty="0"/>
        </a:p>
      </dsp:txBody>
      <dsp:txXfrm>
        <a:off x="1437164" y="808204"/>
        <a:ext cx="6056956" cy="565487"/>
      </dsp:txXfrm>
    </dsp:sp>
    <dsp:sp modelId="{44B1FB4E-6A25-4EA6-85FA-D09A4D8B2D22}">
      <dsp:nvSpPr>
        <dsp:cNvPr id="0" name=""/>
        <dsp:cNvSpPr/>
      </dsp:nvSpPr>
      <dsp:spPr>
        <a:xfrm>
          <a:off x="1437164" y="1396144"/>
          <a:ext cx="1437320" cy="20766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Увидеть общую цель</a:t>
          </a:r>
          <a:endParaRPr lang="ru-RU" sz="1900" kern="1200" dirty="0"/>
        </a:p>
      </dsp:txBody>
      <dsp:txXfrm>
        <a:off x="1437164" y="1396144"/>
        <a:ext cx="1437320" cy="2076649"/>
      </dsp:txXfrm>
    </dsp:sp>
    <dsp:sp modelId="{320ECFB2-6820-43E4-984D-3A5D739B6C57}">
      <dsp:nvSpPr>
        <dsp:cNvPr id="0" name=""/>
        <dsp:cNvSpPr/>
      </dsp:nvSpPr>
      <dsp:spPr>
        <a:xfrm>
          <a:off x="2874328" y="902596"/>
          <a:ext cx="4902535" cy="1130974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254000" bIns="179542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ШАГ 3</a:t>
          </a:r>
          <a:endParaRPr lang="ru-RU" sz="2200" kern="1200" dirty="0"/>
        </a:p>
      </dsp:txBody>
      <dsp:txXfrm>
        <a:off x="2874328" y="1185340"/>
        <a:ext cx="4619792" cy="565487"/>
      </dsp:txXfrm>
    </dsp:sp>
    <dsp:sp modelId="{7BD140BF-B1D6-4862-B2B2-31CB6AB2C941}">
      <dsp:nvSpPr>
        <dsp:cNvPr id="0" name=""/>
        <dsp:cNvSpPr/>
      </dsp:nvSpPr>
      <dsp:spPr>
        <a:xfrm>
          <a:off x="2874328" y="1773281"/>
          <a:ext cx="1437320" cy="20766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Говорить о городе</a:t>
          </a:r>
          <a:endParaRPr lang="ru-RU" sz="1900" kern="1200" dirty="0"/>
        </a:p>
      </dsp:txBody>
      <dsp:txXfrm>
        <a:off x="2874328" y="1773281"/>
        <a:ext cx="1437320" cy="2076649"/>
      </dsp:txXfrm>
    </dsp:sp>
    <dsp:sp modelId="{D45FD67F-95A3-43D8-A085-AE398915DCB9}">
      <dsp:nvSpPr>
        <dsp:cNvPr id="0" name=""/>
        <dsp:cNvSpPr/>
      </dsp:nvSpPr>
      <dsp:spPr>
        <a:xfrm>
          <a:off x="4312271" y="1279733"/>
          <a:ext cx="3464592" cy="1130974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254000" bIns="179542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ШАГ 4</a:t>
          </a:r>
          <a:endParaRPr lang="ru-RU" sz="2200" kern="1200" dirty="0"/>
        </a:p>
      </dsp:txBody>
      <dsp:txXfrm>
        <a:off x="4312271" y="1562477"/>
        <a:ext cx="3181849" cy="565487"/>
      </dsp:txXfrm>
    </dsp:sp>
    <dsp:sp modelId="{660653A7-C8C1-4AAB-9842-69FEB79EE7D6}">
      <dsp:nvSpPr>
        <dsp:cNvPr id="0" name=""/>
        <dsp:cNvSpPr/>
      </dsp:nvSpPr>
      <dsp:spPr>
        <a:xfrm>
          <a:off x="4312271" y="2150417"/>
          <a:ext cx="1437320" cy="20766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Делать вместе </a:t>
          </a:r>
          <a:endParaRPr lang="ru-RU" sz="1900" kern="1200" dirty="0"/>
        </a:p>
      </dsp:txBody>
      <dsp:txXfrm>
        <a:off x="4312271" y="2150417"/>
        <a:ext cx="1437320" cy="2076649"/>
      </dsp:txXfrm>
    </dsp:sp>
    <dsp:sp modelId="{A6603C99-E391-4BBD-A138-A20991E90C97}">
      <dsp:nvSpPr>
        <dsp:cNvPr id="0" name=""/>
        <dsp:cNvSpPr/>
      </dsp:nvSpPr>
      <dsp:spPr>
        <a:xfrm>
          <a:off x="5749435" y="1656870"/>
          <a:ext cx="2027428" cy="1130974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254000" bIns="179542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ШАГ 5</a:t>
          </a:r>
          <a:endParaRPr lang="ru-RU" sz="2200" kern="1200" dirty="0"/>
        </a:p>
      </dsp:txBody>
      <dsp:txXfrm>
        <a:off x="5749435" y="1939614"/>
        <a:ext cx="1744685" cy="565487"/>
      </dsp:txXfrm>
    </dsp:sp>
    <dsp:sp modelId="{643D8BD1-0A7C-4F58-8235-1487B8B031FC}">
      <dsp:nvSpPr>
        <dsp:cNvPr id="0" name=""/>
        <dsp:cNvSpPr/>
      </dsp:nvSpPr>
      <dsp:spPr>
        <a:xfrm>
          <a:off x="5749435" y="2527554"/>
          <a:ext cx="1437320" cy="20766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Стать заказчиком развития</a:t>
          </a:r>
          <a:endParaRPr lang="ru-RU" sz="1900" kern="1200" dirty="0"/>
        </a:p>
      </dsp:txBody>
      <dsp:txXfrm>
        <a:off x="5749435" y="2527554"/>
        <a:ext cx="1437320" cy="20766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E85DDF-64FF-493B-ADF5-EAF637EB879B}" type="datetimeFigureOut">
              <a:rPr lang="ru-RU" smtClean="0"/>
              <a:t>15.10.2019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0975D-330C-4F15-ADAD-6EFA00E3AF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574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95F2F9E5-3945-44A8-BB04-B542173F0A2B}" type="datetime1">
              <a:rPr lang="ru-RU" smtClean="0"/>
              <a:t>15.10.2019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F15250BC-EF8C-4893-A8C6-DC12FB3BCA3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5A7A0-8C8B-4DEC-BFA1-DD79D0EC7437}" type="datetime1">
              <a:rPr lang="ru-RU" smtClean="0"/>
              <a:t>15.10.2019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250BC-EF8C-4893-A8C6-DC12FB3BCA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11177-E9EE-4E28-B545-AE704D2CDC4F}" type="datetime1">
              <a:rPr lang="ru-RU" smtClean="0"/>
              <a:t>15.10.2019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250BC-EF8C-4893-A8C6-DC12FB3BCA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E082F58-7868-41FB-9C02-90C8B1B62D6A}" type="datetime1">
              <a:rPr lang="ru-RU" smtClean="0"/>
              <a:t>15.10.2019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15250BC-EF8C-4893-A8C6-DC12FB3BCA3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FC6ADAE4-8496-4297-BDA6-553D395BEA9D}" type="datetime1">
              <a:rPr lang="ru-RU" smtClean="0"/>
              <a:t>15.10.2019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F15250BC-EF8C-4893-A8C6-DC12FB3BCA3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5F4CB-39D8-4C26-9076-3546DA5BBEF0}" type="datetime1">
              <a:rPr lang="ru-RU" smtClean="0"/>
              <a:t>15.10.2019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250BC-EF8C-4893-A8C6-DC12FB3BCA3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7AC3F-B6B7-4329-A940-ECC8064DE8A4}" type="datetime1">
              <a:rPr lang="ru-RU" smtClean="0"/>
              <a:t>15.10.2019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250BC-EF8C-4893-A8C6-DC12FB3BCA3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954B897-A7A8-43CA-9AF2-A9C0778D8B9B}" type="datetime1">
              <a:rPr lang="ru-RU" smtClean="0"/>
              <a:t>15.10.2019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15250BC-EF8C-4893-A8C6-DC12FB3BCA3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6E018-4EE0-459C-931E-DC7CAD8115BA}" type="datetime1">
              <a:rPr lang="ru-RU" smtClean="0"/>
              <a:t>15.10.2019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250BC-EF8C-4893-A8C6-DC12FB3BCA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962F469-7C76-4A7A-8D82-29D0128D0704}" type="datetime1">
              <a:rPr lang="ru-RU" smtClean="0"/>
              <a:t>15.10.2019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15250BC-EF8C-4893-A8C6-DC12FB3BCA3C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EE1A7B9-E6C6-4276-A2AA-AADE1BAF6E50}" type="datetime1">
              <a:rPr lang="ru-RU" smtClean="0"/>
              <a:t>15.10.2019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15250BC-EF8C-4893-A8C6-DC12FB3BCA3C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2FF6C00-8AE3-498F-9BB9-6328343F4F9B}" type="datetime1">
              <a:rPr lang="ru-RU" smtClean="0"/>
              <a:t>15.10.2019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15250BC-EF8C-4893-A8C6-DC12FB3BCA3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1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0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5" t="21825" b="16684"/>
          <a:stretch/>
        </p:blipFill>
        <p:spPr bwMode="auto">
          <a:xfrm>
            <a:off x="-168967" y="377855"/>
            <a:ext cx="3372354" cy="2782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28263" y="692696"/>
            <a:ext cx="603879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cs typeface="Amiri Quran" pitchFamily="2" charset="-78"/>
              </a:rPr>
              <a:t>МАСТЕРСКАЯ ГОРОДСКОЙ СРЕДЫ </a:t>
            </a:r>
            <a:endParaRPr lang="ru-RU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7" name="Picture 2" descr="D:\Мои документы\Рабочий стол\бренды Петровска\логотип_синий вариант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942214"/>
            <a:ext cx="1284122" cy="165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612" y="6056078"/>
            <a:ext cx="696144" cy="568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59832" y="6155439"/>
            <a:ext cx="3818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Бюджет практики: 174 639,00 руб.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3" t="8559" r="28748" b="10569"/>
          <a:stretch/>
        </p:blipFill>
        <p:spPr bwMode="auto">
          <a:xfrm>
            <a:off x="2316765" y="5351785"/>
            <a:ext cx="509838" cy="51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7" t="11698" r="20632" b="3666"/>
          <a:stretch/>
        </p:blipFill>
        <p:spPr bwMode="auto">
          <a:xfrm>
            <a:off x="2364448" y="4520408"/>
            <a:ext cx="493549" cy="425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54029" y="4292368"/>
            <a:ext cx="59984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/>
              <a:t>Докладчик: заместитель руководителя аппарата, </a:t>
            </a:r>
            <a:endParaRPr lang="ru-RU" i="1" dirty="0" smtClean="0"/>
          </a:p>
          <a:p>
            <a:r>
              <a:rPr lang="ru-RU" i="1" dirty="0" smtClean="0"/>
              <a:t>начальник </a:t>
            </a:r>
            <a:r>
              <a:rPr lang="ru-RU" i="1" dirty="0"/>
              <a:t>управления по информационной </a:t>
            </a:r>
            <a:r>
              <a:rPr lang="ru-RU" i="1" dirty="0" smtClean="0"/>
              <a:t>политике</a:t>
            </a:r>
          </a:p>
          <a:p>
            <a:r>
              <a:rPr lang="ru-RU" b="1" i="1" dirty="0" smtClean="0"/>
              <a:t>Дмитрий </a:t>
            </a:r>
            <a:r>
              <a:rPr lang="ru-RU" b="1" i="1" dirty="0"/>
              <a:t>Антропов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053784" y="5492697"/>
            <a:ext cx="453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Срок реализации: 21.01 по 02.02.2019 г.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951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Мои документы\Рабочий стол\данные по работе\ФОРУМ 28.02-02.03\фото\мастерская\3vwenC0oZh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8" t="3757" r="21070" b="-3757"/>
          <a:stretch/>
        </p:blipFill>
        <p:spPr bwMode="auto">
          <a:xfrm>
            <a:off x="323528" y="4149080"/>
            <a:ext cx="1770047" cy="224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Мои документы\Рабочий стол\данные по работе\ФОРУМ 28.02-02.03\фото\мастерская\LzVlpr_Ccj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0" r="41845"/>
          <a:stretch/>
        </p:blipFill>
        <p:spPr bwMode="auto">
          <a:xfrm>
            <a:off x="6156176" y="4083722"/>
            <a:ext cx="1652496" cy="221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Мои документы\Рабочий стол\данные по работе\ФОРУМ 28.02-02.03\фото\мастерская\PHZVqja0AX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6" r="47639"/>
          <a:stretch/>
        </p:blipFill>
        <p:spPr bwMode="auto">
          <a:xfrm>
            <a:off x="3333006" y="4149080"/>
            <a:ext cx="1758458" cy="215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8431" y="636016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Ольга </a:t>
            </a:r>
            <a:r>
              <a:rPr lang="ru-RU" dirty="0" err="1" smtClean="0"/>
              <a:t>Сокольская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146973" y="636514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Надежда Шитова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888959" y="6360168"/>
            <a:ext cx="238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Дмитрий Пономарев</a:t>
            </a:r>
            <a:endParaRPr lang="ru-RU" dirty="0"/>
          </a:p>
        </p:txBody>
      </p:sp>
      <p:sp>
        <p:nvSpPr>
          <p:cNvPr id="4" name="Выноска-облако 3"/>
          <p:cNvSpPr/>
          <p:nvPr/>
        </p:nvSpPr>
        <p:spPr>
          <a:xfrm>
            <a:off x="323528" y="1463953"/>
            <a:ext cx="2520280" cy="1942299"/>
          </a:xfrm>
          <a:prstGeom prst="cloudCallout">
            <a:avLst>
              <a:gd name="adj1" fmla="val -40486"/>
              <a:gd name="adj2" fmla="val 840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Изучить </a:t>
            </a:r>
            <a:r>
              <a:rPr lang="ru-RU" dirty="0"/>
              <a:t>геологию и заняться озеленением</a:t>
            </a:r>
          </a:p>
        </p:txBody>
      </p:sp>
      <p:sp>
        <p:nvSpPr>
          <p:cNvPr id="11" name="Выноска-облако 10"/>
          <p:cNvSpPr/>
          <p:nvPr/>
        </p:nvSpPr>
        <p:spPr>
          <a:xfrm>
            <a:off x="3211723" y="1463952"/>
            <a:ext cx="2520280" cy="1942299"/>
          </a:xfrm>
          <a:prstGeom prst="cloudCallout">
            <a:avLst>
              <a:gd name="adj1" fmla="val -40486"/>
              <a:gd name="adj2" fmla="val 840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Обратиться </a:t>
            </a:r>
            <a:r>
              <a:rPr lang="ru-RU" dirty="0"/>
              <a:t>к решению экономических вопросов</a:t>
            </a:r>
          </a:p>
        </p:txBody>
      </p:sp>
      <p:sp>
        <p:nvSpPr>
          <p:cNvPr id="12" name="Выноска-облако 11"/>
          <p:cNvSpPr/>
          <p:nvPr/>
        </p:nvSpPr>
        <p:spPr>
          <a:xfrm>
            <a:off x="5929837" y="1340769"/>
            <a:ext cx="2643481" cy="2033610"/>
          </a:xfrm>
          <a:prstGeom prst="cloudCallout">
            <a:avLst>
              <a:gd name="adj1" fmla="val -40486"/>
              <a:gd name="adj2" fmla="val 840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Железный мост -точка </a:t>
            </a:r>
            <a:r>
              <a:rPr lang="ru-RU" dirty="0"/>
              <a:t>развития города в </a:t>
            </a:r>
            <a:r>
              <a:rPr lang="ru-RU" dirty="0" smtClean="0"/>
              <a:t>целом </a:t>
            </a:r>
            <a:endParaRPr lang="ru-RU" dirty="0"/>
          </a:p>
          <a:p>
            <a:pPr algn="ctr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5250BC-EF8C-4893-A8C6-DC12FB3BCA3C}" type="slidenum">
              <a:rPr lang="ru-RU" smtClean="0"/>
              <a:t>10</a:t>
            </a:fld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694184" y="188640"/>
            <a:ext cx="7467600" cy="65293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Шаг 5. Стать заказчиком развития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980729"/>
            <a:ext cx="6837072" cy="36004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РЕЦЕНЗИЯ ВНЕШНИХ ЭКСПЕРТОВ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9425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852936"/>
            <a:ext cx="4845737" cy="3741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ая выноска 3"/>
          <p:cNvSpPr/>
          <p:nvPr/>
        </p:nvSpPr>
        <p:spPr>
          <a:xfrm>
            <a:off x="1724050" y="1335540"/>
            <a:ext cx="4104456" cy="1080120"/>
          </a:xfrm>
          <a:prstGeom prst="wedgeRectCallout">
            <a:avLst>
              <a:gd name="adj1" fmla="val -22266"/>
              <a:gd name="adj2" fmla="val 1245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12 АКТИВНЫХ ЖИТЕЛЯ ОБЪЕДЕНИЛИСЬ В ГРАЖДАНСКИЙ КОМИТЕТ</a:t>
            </a:r>
            <a:endParaRPr lang="ru-RU" b="1" dirty="0"/>
          </a:p>
        </p:txBody>
      </p:sp>
      <p:pic>
        <p:nvPicPr>
          <p:cNvPr id="15366" name="Picture 6" descr="D:\Мои документы\Рабочий стол\данные по работе\ФОРУМ 28.02-02.03\фото\мастерская\5qJYGejoVt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5" t="12497" r="40550"/>
          <a:stretch/>
        </p:blipFill>
        <p:spPr bwMode="auto">
          <a:xfrm>
            <a:off x="467544" y="4365104"/>
            <a:ext cx="1680155" cy="245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41" t="5461" r="7711" b="55628"/>
          <a:stretch/>
        </p:blipFill>
        <p:spPr bwMode="auto">
          <a:xfrm>
            <a:off x="6825449" y="1556792"/>
            <a:ext cx="1704511" cy="1530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8" descr="D:\Мои документы\Рабочий стол\данные по работе\ФОРУМ 28.02-02.03\фото\мастерская\w8mDCVAUj7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3" t="4937" r="21618" b="25522"/>
          <a:stretch/>
        </p:blipFill>
        <p:spPr bwMode="auto">
          <a:xfrm>
            <a:off x="6777527" y="3926012"/>
            <a:ext cx="2098331" cy="264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3" t="23574" r="67188" b="36331"/>
          <a:stretch/>
        </p:blipFill>
        <p:spPr bwMode="auto">
          <a:xfrm>
            <a:off x="81376" y="1997934"/>
            <a:ext cx="1538296" cy="1928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5250BC-EF8C-4893-A8C6-DC12FB3BCA3C}" type="slidenum">
              <a:rPr lang="ru-RU" smtClean="0"/>
              <a:t>11</a:t>
            </a:fld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94184" y="188640"/>
            <a:ext cx="7467600" cy="65293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Шаг 5. Стать заказчиком развития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78298" y="6410256"/>
            <a:ext cx="3648563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Эффект от внедрения практики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931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5250BC-EF8C-4893-A8C6-DC12FB3BCA3C}" type="slidenum">
              <a:rPr lang="ru-RU" smtClean="0"/>
              <a:t>12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467600" cy="65293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/>
              <a:t>Еще один шаг – шаг за пределы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55576" y="5517232"/>
            <a:ext cx="7095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Профессиональное</a:t>
            </a:r>
            <a:r>
              <a:rPr lang="ru-RU" dirty="0" smtClean="0"/>
              <a:t> развитие участников мастерской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713657" y="4293096"/>
            <a:ext cx="6005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Объединение участников вокруг </a:t>
            </a:r>
            <a:r>
              <a:rPr lang="ru-RU" sz="3200" dirty="0" smtClean="0"/>
              <a:t>общей цели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0687" y="4930214"/>
            <a:ext cx="8894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Наработанные материалы </a:t>
            </a:r>
            <a:r>
              <a:rPr lang="ru-RU" dirty="0" smtClean="0"/>
              <a:t>легли в основу проекта «Идущие над рекой»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360370" y="3312289"/>
            <a:ext cx="7238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Образование гражданского комитета</a:t>
            </a:r>
            <a:endParaRPr lang="ru-RU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755576" y="1814101"/>
            <a:ext cx="5038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Создание </a:t>
            </a:r>
            <a:r>
              <a:rPr lang="ru-RU" sz="3600" dirty="0" err="1" smtClean="0"/>
              <a:t>коворкинг</a:t>
            </a:r>
            <a:r>
              <a:rPr lang="ru-RU" sz="3600" dirty="0" smtClean="0"/>
              <a:t>-центра</a:t>
            </a:r>
            <a:endParaRPr lang="ru-RU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610485" y="3861048"/>
            <a:ext cx="42063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Реализация </a:t>
            </a:r>
            <a:r>
              <a:rPr lang="ru-RU" sz="2800" dirty="0" smtClean="0"/>
              <a:t>городских</a:t>
            </a:r>
            <a:r>
              <a:rPr lang="ru-RU" dirty="0" smtClean="0"/>
              <a:t> проектов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411760" y="1052736"/>
            <a:ext cx="5953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Привлечение</a:t>
            </a:r>
            <a:r>
              <a:rPr lang="ru-RU" dirty="0" smtClean="0"/>
              <a:t> в город средств через гранты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610485" y="2629923"/>
            <a:ext cx="6408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Увеличение заинтересованных городских </a:t>
            </a:r>
            <a:r>
              <a:rPr lang="ru-RU" sz="2800" dirty="0" smtClean="0"/>
              <a:t>субъектов</a:t>
            </a:r>
            <a:endParaRPr lang="ru-RU" dirty="0"/>
          </a:p>
        </p:txBody>
      </p:sp>
      <p:sp>
        <p:nvSpPr>
          <p:cNvPr id="18" name="Выноска-облако 17"/>
          <p:cNvSpPr/>
          <p:nvPr/>
        </p:nvSpPr>
        <p:spPr>
          <a:xfrm rot="717561">
            <a:off x="6603363" y="1722265"/>
            <a:ext cx="2250266" cy="147633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Облако результатов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3842252" y="6240915"/>
            <a:ext cx="4604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Приняло участие более </a:t>
            </a:r>
            <a:r>
              <a:rPr lang="ru-RU" sz="2400" dirty="0" smtClean="0"/>
              <a:t>450 жителей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1370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5250BC-EF8C-4893-A8C6-DC12FB3BCA3C}" type="slidenum">
              <a:rPr lang="ru-RU" smtClean="0"/>
              <a:t>13</a:t>
            </a:fld>
            <a:endParaRPr lang="ru-RU"/>
          </a:p>
        </p:txBody>
      </p:sp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467600" cy="65293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/>
              <a:t>МАСТЕРСКАЯ В ЦИТАТАХ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183" y="1013828"/>
            <a:ext cx="4572000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/>
              <a:t> «Петровский район единственный, где принятие решений происходит через такой налаженный диалог между населением и администрацией. Ведь наш саратовский народ мудрый: сказав слово, они добиваются его любой ценой», – Александр Романов, </a:t>
            </a:r>
            <a:r>
              <a:rPr lang="ru-RU" b="1" dirty="0"/>
              <a:t>депутат</a:t>
            </a:r>
            <a:r>
              <a:rPr lang="ru-RU" dirty="0"/>
              <a:t> Саратовской областной думы.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8399" y="3409509"/>
            <a:ext cx="4572000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/>
              <a:t> </a:t>
            </a:r>
            <a:r>
              <a:rPr lang="ru-RU" dirty="0"/>
              <a:t>«В малых городах стало некомфортно проживать, имея много культурного наследия», – Марина Цыганова, </a:t>
            </a:r>
            <a:r>
              <a:rPr lang="ru-RU" b="1" dirty="0"/>
              <a:t>начальник управления </a:t>
            </a:r>
            <a:r>
              <a:rPr lang="ru-RU" dirty="0"/>
              <a:t>ЖКХ в Саратовской области.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784981" y="2123419"/>
            <a:ext cx="4228482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 «Необходимо сделать это пространство центром кипения, наполнить его жизнью. И тогда будни станут ярче, а город обратится родным домом», – молодой </a:t>
            </a:r>
            <a:r>
              <a:rPr lang="ru-RU" b="1" dirty="0"/>
              <a:t>архитектор</a:t>
            </a:r>
            <a:r>
              <a:rPr lang="ru-RU" dirty="0"/>
              <a:t>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771502" y="5255334"/>
            <a:ext cx="4241961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 «Мы не горожане, а жители, которые всё потребляют, но ничего не делают для родного города», – </a:t>
            </a:r>
            <a:r>
              <a:rPr lang="ru-RU" b="1" dirty="0"/>
              <a:t>архитектор </a:t>
            </a:r>
            <a:r>
              <a:rPr lang="ru-RU" dirty="0"/>
              <a:t>Артём Черников.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4084" y="4978336"/>
            <a:ext cx="4572000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/>
              <a:t> «На этом форуме люди смогли объединиться, поэтому подобную практику нужно тиражировать на другие муниципалитеты», – Надежда Шитова, </a:t>
            </a:r>
            <a:r>
              <a:rPr lang="ru-RU" b="1" dirty="0"/>
              <a:t>заместитель директора </a:t>
            </a:r>
            <a:r>
              <a:rPr lang="ru-RU" dirty="0"/>
              <a:t>«</a:t>
            </a:r>
            <a:r>
              <a:rPr lang="ru-RU" dirty="0" err="1"/>
              <a:t>Саратовгражданпроект</a:t>
            </a:r>
            <a:r>
              <a:rPr lang="ru-RU" dirty="0"/>
              <a:t>».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784981" y="4055006"/>
            <a:ext cx="4228482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Нельзя делать мечтой то, что нельзя сделать до пятницы», – </a:t>
            </a:r>
            <a:r>
              <a:rPr lang="ru-RU" b="1" dirty="0"/>
              <a:t>житель</a:t>
            </a:r>
            <a:r>
              <a:rPr lang="ru-RU" dirty="0"/>
              <a:t> города.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784981" y="1009387"/>
            <a:ext cx="4215003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Ваш проект – наш план действий», – Денис Фадеев, </a:t>
            </a:r>
            <a:r>
              <a:rPr lang="ru-RU" b="1" dirty="0"/>
              <a:t>глава</a:t>
            </a:r>
            <a:r>
              <a:rPr lang="ru-RU" dirty="0"/>
              <a:t> Петровского муниципального района.</a:t>
            </a:r>
          </a:p>
        </p:txBody>
      </p:sp>
    </p:spTree>
    <p:extLst>
      <p:ext uri="{BB962C8B-B14F-4D97-AF65-F5344CB8AC3E}">
        <p14:creationId xmlns:p14="http://schemas.microsoft.com/office/powerpoint/2010/main" val="2460118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0784" y="908720"/>
            <a:ext cx="7467600" cy="868958"/>
          </a:xfrm>
        </p:spPr>
        <p:txBody>
          <a:bodyPr/>
          <a:lstStyle/>
          <a:p>
            <a:pPr algn="ctr"/>
            <a:r>
              <a:rPr lang="ru-RU" b="1" dirty="0" smtClean="0"/>
              <a:t>СПАСИБО ЗА ВНИМАНИЕ!</a:t>
            </a:r>
            <a:endParaRPr lang="ru-RU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04864"/>
            <a:ext cx="7272808" cy="4085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5250BC-EF8C-4893-A8C6-DC12FB3BCA3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04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5250BC-EF8C-4893-A8C6-DC12FB3BCA3C}" type="slidenum">
              <a:rPr lang="ru-RU" smtClean="0"/>
              <a:t>2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3568" y="188640"/>
            <a:ext cx="7467600" cy="72494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/>
              <a:t>ОТ КОММУНИКАЦИИ К КООПЕРАЦИИ</a:t>
            </a:r>
            <a:endParaRPr lang="ru-RU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062567599"/>
              </p:ext>
            </p:extLst>
          </p:nvPr>
        </p:nvGraphicFramePr>
        <p:xfrm>
          <a:off x="323528" y="1916832"/>
          <a:ext cx="7776864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75656" y="1303971"/>
            <a:ext cx="5746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Алгоритм организации и проведения </a:t>
            </a:r>
          </a:p>
          <a:p>
            <a:pPr algn="ctr"/>
            <a:r>
              <a:rPr lang="ru-RU" dirty="0" smtClean="0"/>
              <a:t>мастерской городской среды «Люди делают место»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22" y="3645024"/>
            <a:ext cx="1201316" cy="1201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5" r="12912"/>
          <a:stretch/>
        </p:blipFill>
        <p:spPr bwMode="auto">
          <a:xfrm>
            <a:off x="1864296" y="4262425"/>
            <a:ext cx="1185863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701864"/>
            <a:ext cx="1346917" cy="101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031" y="4802485"/>
            <a:ext cx="1362350" cy="13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311017"/>
            <a:ext cx="1028687" cy="1166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9108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184" y="188640"/>
            <a:ext cx="7467600" cy="65293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/>
              <a:t>Шаг 1. Найти живых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5250BC-EF8C-4893-A8C6-DC12FB3BCA3C}" type="slidenum">
              <a:rPr lang="ru-RU" smtClean="0"/>
              <a:t>3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763688" y="1274110"/>
            <a:ext cx="134286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Проблема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354392" y="1274110"/>
            <a:ext cx="284731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Картирование субъектов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1753781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разобщённость и недоверие </a:t>
            </a:r>
            <a:r>
              <a:rPr lang="ru-RU" dirty="0"/>
              <a:t>(бизнеса – к власти, власти – к горожанам, горожан – к бизнесу и т.д</a:t>
            </a:r>
            <a:r>
              <a:rPr lang="ru-RU" dirty="0" smtClean="0"/>
              <a:t>.);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односторонняя коммуникация </a:t>
            </a:r>
            <a:r>
              <a:rPr lang="ru-RU" dirty="0"/>
              <a:t>между </a:t>
            </a:r>
            <a:r>
              <a:rPr lang="ru-RU" dirty="0" smtClean="0"/>
              <a:t>сообществами;</a:t>
            </a:r>
          </a:p>
          <a:p>
            <a:pPr marL="285750" indent="-285750">
              <a:buFontTx/>
              <a:buChar char="-"/>
            </a:pPr>
            <a:r>
              <a:rPr lang="ru-RU" dirty="0"/>
              <a:t>о</a:t>
            </a:r>
            <a:r>
              <a:rPr lang="ru-RU" dirty="0" smtClean="0"/>
              <a:t>тсутствие ответной </a:t>
            </a:r>
            <a:r>
              <a:rPr lang="ru-RU" dirty="0"/>
              <a:t>позиции по отношению к городу </a:t>
            </a:r>
            <a:r>
              <a:rPr lang="ru-RU" dirty="0" smtClean="0"/>
              <a:t>активистами;</a:t>
            </a:r>
          </a:p>
          <a:p>
            <a:pPr marL="285750" indent="-285750">
              <a:buFontTx/>
              <a:buChar char="-"/>
            </a:pPr>
            <a:r>
              <a:rPr lang="ru-RU" dirty="0"/>
              <a:t>б</a:t>
            </a:r>
            <a:r>
              <a:rPr lang="ru-RU" dirty="0" smtClean="0"/>
              <a:t>изнес  </a:t>
            </a:r>
            <a:r>
              <a:rPr lang="ru-RU" dirty="0"/>
              <a:t>формирует собственные сообщества, но не проявляет заинтересованность в развитии </a:t>
            </a:r>
            <a:r>
              <a:rPr lang="ru-RU" dirty="0" smtClean="0"/>
              <a:t>города;</a:t>
            </a:r>
          </a:p>
          <a:p>
            <a:pPr marL="285750" indent="-285750">
              <a:buFontTx/>
              <a:buChar char="-"/>
            </a:pPr>
            <a:r>
              <a:rPr lang="ru-RU" dirty="0"/>
              <a:t>о</a:t>
            </a:r>
            <a:r>
              <a:rPr lang="ru-RU" dirty="0" smtClean="0"/>
              <a:t>тсутствие </a:t>
            </a:r>
            <a:r>
              <a:rPr lang="ru-RU" dirty="0"/>
              <a:t>на территории города позитивного и продолжительного сотрудничества </a:t>
            </a:r>
            <a:r>
              <a:rPr lang="ru-RU" dirty="0" smtClean="0"/>
              <a:t>власти, </a:t>
            </a:r>
            <a:r>
              <a:rPr lang="ru-RU" dirty="0"/>
              <a:t>бизнеса, экспертов и сообществ </a:t>
            </a:r>
            <a:r>
              <a:rPr lang="ru-RU" dirty="0" smtClean="0"/>
              <a:t>горожан</a:t>
            </a:r>
            <a:r>
              <a:rPr lang="ru-RU" dirty="0"/>
              <a:t> </a:t>
            </a:r>
            <a:r>
              <a:rPr lang="ru-RU" dirty="0" smtClean="0"/>
              <a:t>и др.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944702"/>
            <a:ext cx="5708246" cy="3865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3684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5250BC-EF8C-4893-A8C6-DC12FB3BCA3C}" type="slidenum">
              <a:rPr lang="ru-RU" smtClean="0"/>
              <a:t>4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94184" y="188640"/>
            <a:ext cx="7467600" cy="65293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/>
              <a:t>Шаг 1. Найти живых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168932" y="1124744"/>
            <a:ext cx="431239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Стартовые коммуникационные сессии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85" y="1700808"/>
            <a:ext cx="337185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00808"/>
            <a:ext cx="3382963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93912" y="4293096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Стратегическая сессия </a:t>
            </a:r>
            <a:r>
              <a:rPr lang="ru-RU" b="1" i="1" dirty="0"/>
              <a:t>«Городские мысли</a:t>
            </a:r>
            <a:r>
              <a:rPr lang="ru-RU" b="1" i="1" dirty="0" smtClean="0"/>
              <a:t>»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931333" y="4315965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Стратегическая сессия 2.0.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1181797" y="5085184"/>
            <a:ext cx="6552728" cy="1512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-формирование инициативной группы в составе 20 чел.;</a:t>
            </a:r>
          </a:p>
          <a:p>
            <a:pPr algn="ctr"/>
            <a:r>
              <a:rPr lang="ru-RU" dirty="0" smtClean="0"/>
              <a:t>-создание дорожной карты совместных действий по запуску городского диалога.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0679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5250BC-EF8C-4893-A8C6-DC12FB3BCA3C}" type="slidenum">
              <a:rPr lang="ru-RU" smtClean="0"/>
              <a:t>5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94184" y="188640"/>
            <a:ext cx="7467600" cy="65293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/>
              <a:t>Шаг 2. Увидеть общую цель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29" y="995602"/>
            <a:ext cx="5384077" cy="302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D:\Мои документы\Рабочий стол\данные по работе\конкурсная заявка\фото\4. мастерская городской среды\анонсирование\Рисунок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901" y="3232415"/>
            <a:ext cx="2841353" cy="379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796136" y="995602"/>
            <a:ext cx="2869259" cy="2062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/>
              <a:t>Режим работы был построен следующим образом: постоянные участники работали весь световой день, желающие смогли принимать свое участие после работы и до позднего вечера.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4149079"/>
            <a:ext cx="4572000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dirty="0"/>
              <a:t>Концепция работы мастерской заключалась в процессе проектирования городских пространств с вовлечением жителей, местных сообществ, активистов, представителей административных структур, экспертного сообщества, локального бизнеса, инвесторов и других заинтересованных сторон. </a:t>
            </a:r>
          </a:p>
        </p:txBody>
      </p:sp>
    </p:spTree>
    <p:extLst>
      <p:ext uri="{BB962C8B-B14F-4D97-AF65-F5344CB8AC3E}">
        <p14:creationId xmlns:p14="http://schemas.microsoft.com/office/powerpoint/2010/main" val="1447995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5250BC-EF8C-4893-A8C6-DC12FB3BCA3C}" type="slidenum">
              <a:rPr lang="ru-RU" smtClean="0"/>
              <a:t>6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94184" y="188640"/>
            <a:ext cx="7467600" cy="65293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/>
              <a:t>Шаг 3. Говорить о городе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860032" y="1440786"/>
            <a:ext cx="423943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Механизмы городской коммуникации 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45" y="2158762"/>
            <a:ext cx="5544616" cy="3607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27" y="2180782"/>
            <a:ext cx="4092987" cy="1003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27" y="4869160"/>
            <a:ext cx="4225603" cy="1022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" t="43692" r="4271"/>
          <a:stretch/>
        </p:blipFill>
        <p:spPr bwMode="auto">
          <a:xfrm>
            <a:off x="251520" y="3406776"/>
            <a:ext cx="4258418" cy="117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1290" y="1427807"/>
            <a:ext cx="4318875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Идеологи, координаторы, модераторы</a:t>
            </a:r>
            <a:endParaRPr lang="ru-RU" dirty="0"/>
          </a:p>
        </p:txBody>
      </p:sp>
      <p:sp>
        <p:nvSpPr>
          <p:cNvPr id="8" name="Двойная стрелка влево/вправо 7"/>
          <p:cNvSpPr/>
          <p:nvPr/>
        </p:nvSpPr>
        <p:spPr>
          <a:xfrm>
            <a:off x="4547780" y="1586645"/>
            <a:ext cx="312252" cy="11416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2195736" y="1810118"/>
            <a:ext cx="184993" cy="2507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6953404" y="1810118"/>
            <a:ext cx="184993" cy="2507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465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5250BC-EF8C-4893-A8C6-DC12FB3BCA3C}" type="slidenum">
              <a:rPr lang="ru-RU" smtClean="0"/>
              <a:t>7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94184" y="188640"/>
            <a:ext cx="7467600" cy="65293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/>
              <a:t>Шаг 4. Делать вместе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8"/>
          <a:stretch/>
        </p:blipFill>
        <p:spPr bwMode="auto">
          <a:xfrm>
            <a:off x="271364" y="1344648"/>
            <a:ext cx="3634953" cy="2407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64" y="3646453"/>
            <a:ext cx="3687465" cy="2810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896" y="1344648"/>
            <a:ext cx="3427975" cy="2541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896" y="3861048"/>
            <a:ext cx="3421559" cy="256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131840" y="3429000"/>
            <a:ext cx="329411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ПРЕДПРОЕКТНЫЙ АНАЛИЗ ТЕРРИТОРИИ</a:t>
            </a:r>
          </a:p>
        </p:txBody>
      </p:sp>
      <p:sp>
        <p:nvSpPr>
          <p:cNvPr id="7" name="Выноска 2 6"/>
          <p:cNvSpPr/>
          <p:nvPr/>
        </p:nvSpPr>
        <p:spPr>
          <a:xfrm>
            <a:off x="1331640" y="1023307"/>
            <a:ext cx="2304256" cy="29191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35341"/>
              <a:gd name="adj6" fmla="val -441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Карта маршрута </a:t>
            </a:r>
            <a:endParaRPr lang="ru-RU" dirty="0"/>
          </a:p>
        </p:txBody>
      </p:sp>
      <p:sp>
        <p:nvSpPr>
          <p:cNvPr id="8" name="Выноска 2 7"/>
          <p:cNvSpPr/>
          <p:nvPr/>
        </p:nvSpPr>
        <p:spPr>
          <a:xfrm>
            <a:off x="6104178" y="972109"/>
            <a:ext cx="2284245" cy="29191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15763"/>
              <a:gd name="adj6" fmla="val -325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Завтрак с бизнесом</a:t>
            </a:r>
            <a:endParaRPr lang="ru-RU" dirty="0"/>
          </a:p>
        </p:txBody>
      </p:sp>
      <p:sp>
        <p:nvSpPr>
          <p:cNvPr id="9" name="Выноска 2 8"/>
          <p:cNvSpPr/>
          <p:nvPr/>
        </p:nvSpPr>
        <p:spPr>
          <a:xfrm>
            <a:off x="827584" y="6536729"/>
            <a:ext cx="3312368" cy="260648"/>
          </a:xfrm>
          <a:prstGeom prst="borderCallout2">
            <a:avLst>
              <a:gd name="adj1" fmla="val 40676"/>
              <a:gd name="adj2" fmla="val -1352"/>
              <a:gd name="adj3" fmla="val 58948"/>
              <a:gd name="adj4" fmla="val -10612"/>
              <a:gd name="adj5" fmla="val -33674"/>
              <a:gd name="adj6" fmla="val -166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Создание ментальной карты</a:t>
            </a:r>
            <a:endParaRPr lang="ru-RU" sz="1600" dirty="0"/>
          </a:p>
        </p:txBody>
      </p:sp>
      <p:sp>
        <p:nvSpPr>
          <p:cNvPr id="10" name="Выноска 2 9"/>
          <p:cNvSpPr/>
          <p:nvPr/>
        </p:nvSpPr>
        <p:spPr>
          <a:xfrm>
            <a:off x="5838543" y="6459725"/>
            <a:ext cx="2952328" cy="340231"/>
          </a:xfrm>
          <a:prstGeom prst="borderCallout2">
            <a:avLst>
              <a:gd name="adj1" fmla="val 49545"/>
              <a:gd name="adj2" fmla="val 55"/>
              <a:gd name="adj3" fmla="val 77541"/>
              <a:gd name="adj4" fmla="val -7633"/>
              <a:gd name="adj5" fmla="val -19080"/>
              <a:gd name="adj6" fmla="val -156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Конкурс детских рисунков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785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Мои документы\Рабочий стол\данные по работе\ФОРУМ 28.02-02.03\фото\мастерская\ОТКРЫТЫЙ ВОРКШОП\si877SOO0o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41909"/>
            <a:ext cx="3461191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D:\Мои документы\Рабочий стол\данные по работе\ФОРУМ 28.02-02.03\фото\мастерская\ОТКРЫТЫЙ ВОРКШОП\KHXSWV_BKe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089" y="826818"/>
            <a:ext cx="3189872" cy="179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Мои документы\Рабочий стол\данные по работе\ФОРУМ 28.02-02.03\фото\мастерская\ОТКРЫТЫЙ ВОРКШОП\Cn5nW4lZPhU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6" r="14139"/>
          <a:stretch/>
        </p:blipFill>
        <p:spPr bwMode="auto">
          <a:xfrm>
            <a:off x="251520" y="3427765"/>
            <a:ext cx="2945082" cy="320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:\Мои документы\Рабочий стол\данные по работе\ФОРУМ 28.02-02.03\фото\мастерская\ОТКРЫТЫЙ ВОРКШОП\OSkcdxxt4i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2" b="5259"/>
          <a:stretch/>
        </p:blipFill>
        <p:spPr bwMode="auto">
          <a:xfrm>
            <a:off x="6012160" y="836712"/>
            <a:ext cx="2633001" cy="324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D:\Мои документы\Рабочий стол\данные по работе\ФОРУМ 28.02-02.03\фото\мастерская\ОТКРЫТЫЙ ВОРКШОП\WQ-sw54GzMY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0" r="29081"/>
          <a:stretch/>
        </p:blipFill>
        <p:spPr bwMode="auto">
          <a:xfrm>
            <a:off x="6307307" y="4221088"/>
            <a:ext cx="2339439" cy="241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D:\Мои документы\Рабочий стол\данные по работе\ФОРУМ 28.02-02.03\фото\мастерская\ОТКРЫТЫЙ ВОРКШОП\oq7RWkI8eN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404" y="4193972"/>
            <a:ext cx="4541870" cy="255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5250BC-EF8C-4893-A8C6-DC12FB3BCA3C}" type="slidenum">
              <a:rPr lang="ru-RU" smtClean="0"/>
              <a:t>8</a:t>
            </a:fld>
            <a:endParaRPr lang="ru-RU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83568" y="147641"/>
            <a:ext cx="7467600" cy="65293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/>
              <a:t>Шаг 4. Делать вместе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2857602" y="2579818"/>
            <a:ext cx="3498268" cy="17304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ОБСУЖДЕНИЕ КОЦЕПЦИИ</a:t>
            </a:r>
          </a:p>
          <a:p>
            <a:pPr algn="ctr"/>
            <a:r>
              <a:rPr lang="ru-RU" dirty="0" smtClean="0"/>
              <a:t>(ОТКРЫТЫЙ ВОРКШОП)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30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4" r="29701"/>
          <a:stretch/>
        </p:blipFill>
        <p:spPr bwMode="auto">
          <a:xfrm>
            <a:off x="599246" y="1412776"/>
            <a:ext cx="4578618" cy="284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 descr="D:\Мои документы\Рабочий стол\данные по работе\ФОРУМ 28.02-02.03\фото\мастерская\w8mDCVAUj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861048"/>
            <a:ext cx="5119537" cy="287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ыноска 3 5"/>
          <p:cNvSpPr/>
          <p:nvPr/>
        </p:nvSpPr>
        <p:spPr>
          <a:xfrm>
            <a:off x="5652120" y="1412776"/>
            <a:ext cx="2959297" cy="1800200"/>
          </a:xfrm>
          <a:prstGeom prst="borderCallout3">
            <a:avLst>
              <a:gd name="adj1" fmla="val 36561"/>
              <a:gd name="adj2" fmla="val 495"/>
              <a:gd name="adj3" fmla="val 18750"/>
              <a:gd name="adj4" fmla="val -16667"/>
              <a:gd name="adj5" fmla="val 100000"/>
              <a:gd name="adj6" fmla="val -16667"/>
              <a:gd name="adj7" fmla="val 22863"/>
              <a:gd name="adj8" fmla="val -168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Петровчане</a:t>
            </a:r>
            <a:r>
              <a:rPr lang="ru-RU" dirty="0" smtClean="0"/>
              <a:t> разработали сценарий проведения городского праздника</a:t>
            </a:r>
          </a:p>
          <a:p>
            <a:pPr algn="ctr"/>
            <a:r>
              <a:rPr lang="ru-RU" dirty="0" smtClean="0"/>
              <a:t>«РЯБИНА/ </a:t>
            </a:r>
            <a:r>
              <a:rPr lang="en-US" dirty="0" smtClean="0"/>
              <a:t>FEST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7" name="Выноска 3 6"/>
          <p:cNvSpPr/>
          <p:nvPr/>
        </p:nvSpPr>
        <p:spPr>
          <a:xfrm>
            <a:off x="971600" y="4695087"/>
            <a:ext cx="2304256" cy="1584176"/>
          </a:xfrm>
          <a:prstGeom prst="borderCallout3">
            <a:avLst>
              <a:gd name="adj1" fmla="val 29994"/>
              <a:gd name="adj2" fmla="val -17094"/>
              <a:gd name="adj3" fmla="val 37491"/>
              <a:gd name="adj4" fmla="val -32128"/>
              <a:gd name="adj5" fmla="val 118741"/>
              <a:gd name="adj6" fmla="val -10483"/>
              <a:gd name="adj7" fmla="val 111464"/>
              <a:gd name="adj8" fmla="val 1148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Сами подготовили и провели </a:t>
            </a:r>
          </a:p>
          <a:p>
            <a:pPr algn="ctr"/>
            <a:r>
              <a:rPr lang="ru-RU" dirty="0" smtClean="0"/>
              <a:t>форум активных горожан</a:t>
            </a:r>
          </a:p>
          <a:p>
            <a:pPr algn="ctr"/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5250BC-EF8C-4893-A8C6-DC12FB3BCA3C}" type="slidenum">
              <a:rPr lang="ru-RU" smtClean="0"/>
              <a:t>9</a:t>
            </a:fld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94184" y="188640"/>
            <a:ext cx="7467600" cy="65293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Шаг 5. Стать заказчиком развития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618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752</TotalTime>
  <Words>620</Words>
  <Application>Microsoft Office PowerPoint</Application>
  <PresentationFormat>Экран (4:3)</PresentationFormat>
  <Paragraphs>97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Эркер</vt:lpstr>
      <vt:lpstr>Презентация PowerPoint</vt:lpstr>
      <vt:lpstr>ОТ КОММУНИКАЦИИ К КООПЕРАЦИИ</vt:lpstr>
      <vt:lpstr>Шаг 1. Найти живых</vt:lpstr>
      <vt:lpstr>Шаг 1. Найти живых</vt:lpstr>
      <vt:lpstr>Шаг 2. Увидеть общую цель</vt:lpstr>
      <vt:lpstr>Шаг 3. Говорить о городе</vt:lpstr>
      <vt:lpstr>Шаг 4. Делать вместе</vt:lpstr>
      <vt:lpstr>Шаг 4. Делать вместе</vt:lpstr>
      <vt:lpstr>Презентация PowerPoint</vt:lpstr>
      <vt:lpstr>РЕЦЕНЗИЯ ВНЕШНИХ ЭКСПЕРТОВ</vt:lpstr>
      <vt:lpstr>Презентация PowerPoint</vt:lpstr>
      <vt:lpstr>Еще один шаг – шаг за пределы</vt:lpstr>
      <vt:lpstr>МАСТЕРСКАЯ В ЦИТАТАХ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39</cp:revision>
  <dcterms:created xsi:type="dcterms:W3CDTF">2019-02-06T08:34:41Z</dcterms:created>
  <dcterms:modified xsi:type="dcterms:W3CDTF">2019-10-15T13:08:31Z</dcterms:modified>
</cp:coreProperties>
</file>