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370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Общее время пути до</a:t>
            </a:r>
            <a:r>
              <a:rPr lang="ru-RU" baseline="0"/>
              <a:t> университета в "час пик"</a:t>
            </a:r>
            <a:endParaRPr lang="ru-RU"/>
          </a:p>
        </c:rich>
      </c:tx>
      <c:layout>
        <c:manualLayout>
          <c:xMode val="edge"/>
          <c:yMode val="edge"/>
          <c:x val="0.23175701715282432"/>
          <c:y val="9.6335825169441055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Лист1!$D$6</c:f>
              <c:strCache>
                <c:ptCount val="1"/>
                <c:pt idx="0">
                  <c:v>Автобус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Лист1!$C$7:$C$12</c:f>
              <c:strCache>
                <c:ptCount val="6"/>
                <c:pt idx="0">
                  <c:v>Общежитие</c:v>
                </c:pt>
                <c:pt idx="1">
                  <c:v>Черниковка</c:v>
                </c:pt>
                <c:pt idx="2">
                  <c:v>Инорс</c:v>
                </c:pt>
                <c:pt idx="3">
                  <c:v>Дёма</c:v>
                </c:pt>
                <c:pt idx="4">
                  <c:v>Затон</c:v>
                </c:pt>
                <c:pt idx="5">
                  <c:v>Зеленая роща</c:v>
                </c:pt>
              </c:strCache>
            </c:strRef>
          </c:cat>
          <c:val>
            <c:numRef>
              <c:f>Лист1!$D$7:$D$12</c:f>
              <c:numCache>
                <c:formatCode>General</c:formatCode>
                <c:ptCount val="6"/>
                <c:pt idx="0">
                  <c:v>25</c:v>
                </c:pt>
                <c:pt idx="1">
                  <c:v>60</c:v>
                </c:pt>
                <c:pt idx="2">
                  <c:v>70</c:v>
                </c:pt>
                <c:pt idx="3">
                  <c:v>60</c:v>
                </c:pt>
                <c:pt idx="4">
                  <c:v>65</c:v>
                </c:pt>
                <c:pt idx="5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93-4F08-9B82-8BF51A3544A8}"/>
            </c:ext>
          </c:extLst>
        </c:ser>
        <c:ser>
          <c:idx val="1"/>
          <c:order val="1"/>
          <c:tx>
            <c:strRef>
              <c:f>Лист1!$E$6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Лист1!$C$7:$C$12</c:f>
              <c:strCache>
                <c:ptCount val="6"/>
                <c:pt idx="0">
                  <c:v>Общежитие</c:v>
                </c:pt>
                <c:pt idx="1">
                  <c:v>Черниковка</c:v>
                </c:pt>
                <c:pt idx="2">
                  <c:v>Инорс</c:v>
                </c:pt>
                <c:pt idx="3">
                  <c:v>Дёма</c:v>
                </c:pt>
                <c:pt idx="4">
                  <c:v>Затон</c:v>
                </c:pt>
                <c:pt idx="5">
                  <c:v>Зеленая роща</c:v>
                </c:pt>
              </c:strCache>
            </c:strRef>
          </c:cat>
          <c:val>
            <c:numRef>
              <c:f>Лист1!$E$7:$E$12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593-4F08-9B82-8BF51A3544A8}"/>
            </c:ext>
          </c:extLst>
        </c:ser>
        <c:ser>
          <c:idx val="2"/>
          <c:order val="2"/>
          <c:tx>
            <c:strRef>
              <c:f>Лист1!$F$6</c:f>
              <c:strCache>
                <c:ptCount val="1"/>
                <c:pt idx="0">
                  <c:v>Маршрутное такси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Лист1!$C$7:$C$12</c:f>
              <c:strCache>
                <c:ptCount val="6"/>
                <c:pt idx="0">
                  <c:v>Общежитие</c:v>
                </c:pt>
                <c:pt idx="1">
                  <c:v>Черниковка</c:v>
                </c:pt>
                <c:pt idx="2">
                  <c:v>Инорс</c:v>
                </c:pt>
                <c:pt idx="3">
                  <c:v>Дёма</c:v>
                </c:pt>
                <c:pt idx="4">
                  <c:v>Затон</c:v>
                </c:pt>
                <c:pt idx="5">
                  <c:v>Зеленая роща</c:v>
                </c:pt>
              </c:strCache>
            </c:strRef>
          </c:cat>
          <c:val>
            <c:numRef>
              <c:f>Лист1!$F$7:$F$12</c:f>
              <c:numCache>
                <c:formatCode>General</c:formatCode>
                <c:ptCount val="6"/>
                <c:pt idx="0">
                  <c:v>20</c:v>
                </c:pt>
                <c:pt idx="1">
                  <c:v>50</c:v>
                </c:pt>
                <c:pt idx="2">
                  <c:v>60</c:v>
                </c:pt>
                <c:pt idx="3">
                  <c:v>50</c:v>
                </c:pt>
                <c:pt idx="4">
                  <c:v>60</c:v>
                </c:pt>
                <c:pt idx="5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593-4F08-9B82-8BF51A3544A8}"/>
            </c:ext>
          </c:extLst>
        </c:ser>
        <c:ser>
          <c:idx val="3"/>
          <c:order val="3"/>
          <c:tx>
            <c:strRef>
              <c:f>Лист1!$G$6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Лист1!$C$7:$C$12</c:f>
              <c:strCache>
                <c:ptCount val="6"/>
                <c:pt idx="0">
                  <c:v>Общежитие</c:v>
                </c:pt>
                <c:pt idx="1">
                  <c:v>Черниковка</c:v>
                </c:pt>
                <c:pt idx="2">
                  <c:v>Инорс</c:v>
                </c:pt>
                <c:pt idx="3">
                  <c:v>Дёма</c:v>
                </c:pt>
                <c:pt idx="4">
                  <c:v>Затон</c:v>
                </c:pt>
                <c:pt idx="5">
                  <c:v>Зеленая роща</c:v>
                </c:pt>
              </c:strCache>
            </c:strRef>
          </c:cat>
          <c:val>
            <c:numRef>
              <c:f>Лист1!$G$7:$G$12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593-4F08-9B82-8BF51A3544A8}"/>
            </c:ext>
          </c:extLst>
        </c:ser>
        <c:ser>
          <c:idx val="4"/>
          <c:order val="4"/>
          <c:tx>
            <c:strRef>
              <c:f>Лист1!$H$6</c:f>
              <c:strCache>
                <c:ptCount val="1"/>
                <c:pt idx="0">
                  <c:v>Такси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Лист1!$C$7:$C$12</c:f>
              <c:strCache>
                <c:ptCount val="6"/>
                <c:pt idx="0">
                  <c:v>Общежитие</c:v>
                </c:pt>
                <c:pt idx="1">
                  <c:v>Черниковка</c:v>
                </c:pt>
                <c:pt idx="2">
                  <c:v>Инорс</c:v>
                </c:pt>
                <c:pt idx="3">
                  <c:v>Дёма</c:v>
                </c:pt>
                <c:pt idx="4">
                  <c:v>Затон</c:v>
                </c:pt>
                <c:pt idx="5">
                  <c:v>Зеленая роща</c:v>
                </c:pt>
              </c:strCache>
            </c:strRef>
          </c:cat>
          <c:val>
            <c:numRef>
              <c:f>Лист1!$H$7:$H$12</c:f>
              <c:numCache>
                <c:formatCode>General</c:formatCode>
                <c:ptCount val="6"/>
                <c:pt idx="0">
                  <c:v>10</c:v>
                </c:pt>
                <c:pt idx="1">
                  <c:v>25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593-4F08-9B82-8BF51A3544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413568"/>
        <c:axId val="161214400"/>
      </c:barChart>
      <c:catAx>
        <c:axId val="13841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1214400"/>
        <c:crosses val="autoZero"/>
        <c:auto val="1"/>
        <c:lblAlgn val="ctr"/>
        <c:lblOffset val="100"/>
        <c:noMultiLvlLbl val="0"/>
      </c:catAx>
      <c:valAx>
        <c:axId val="161214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Время,</a:t>
                </a:r>
                <a:r>
                  <a:rPr lang="ru-RU" baseline="0"/>
                  <a:t> мин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413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EF7B1-28BA-481E-8410-BE74A88D1ABB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44399-BDC3-45C3-94DF-F15BA3F41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950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44399-BDC3-45C3-94DF-F15BA3F4147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283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E3010D-74A5-4CA4-82D2-E40411986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FF0081F-6A16-44D8-B6CC-3941168FE9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88324B9-3F69-4E80-B888-F219417BD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874D-418E-40AC-BD18-036D7F0F2297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8188962-C722-4BA3-AA1B-D6EB20BED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10B218-979E-4ECD-9C61-6116C751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8C33-7319-4FE9-A5D7-B302EA089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42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3A8941-E1FE-4141-B63F-EA57BDB5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524AACC-50E7-4E15-9789-F16C84F7E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9238079-301E-4134-BE1A-7193BB8F3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874D-418E-40AC-BD18-036D7F0F2297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EC2A1D4-BC38-4941-B1B2-C0B1B5C85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2CE173A-C937-4709-BDAF-FAE51ABE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8C33-7319-4FE9-A5D7-B302EA089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5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49EFEC6-39B9-42A3-9870-196125589F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7425468-0BA5-44E1-B5FF-5AF018A7A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9B39F02-E7A3-49C6-8A66-8F717C92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874D-418E-40AC-BD18-036D7F0F2297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AB4E14-AF3F-4583-AC45-E9255A0D7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850523-5916-44A8-8E29-D1DBEF438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8C33-7319-4FE9-A5D7-B302EA089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76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CB8752-C745-44F4-9B78-BBF777244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4C880E5-07D9-4F09-A5F0-C8560DABD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E0EDCA5-1EA5-4C09-B3D6-2EE9E6D9F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874D-418E-40AC-BD18-036D7F0F2297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DC78C1-6832-4DD8-9AA6-FCBCC12C0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70CBB76-A4DF-4989-A8D5-8A3201DF0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8C33-7319-4FE9-A5D7-B302EA089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576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4418B1-7809-4B56-BACB-490D7E13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9CC8233-826B-42FA-A8F1-442DE07C7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BBD4F58-B82D-4102-BC74-CAB9502E1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874D-418E-40AC-BD18-036D7F0F2297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43F67A7-F1C2-4226-92C4-A3C8D634C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E4C9B74-2017-496B-B461-9417FC0FA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8C33-7319-4FE9-A5D7-B302EA089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415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6474BA-3FD7-42C9-BB14-7266E5F4A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79C6458-7C15-4D03-A225-157B5F3568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CEC0403-92A0-468B-B46F-458E3EF96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B906CF7-8795-425E-9F15-B3096B621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874D-418E-40AC-BD18-036D7F0F2297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5E557A2-1CE3-4D3C-9D34-1AC8710C1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646EBD5-47EA-411A-880F-20C790E5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8C33-7319-4FE9-A5D7-B302EA089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7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FB1050-DF04-44AE-A33B-C216D1927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B6D2840-D63F-4C8F-848E-FE5CEE9B3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86CDB16-E59F-4812-8331-FE7E89903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82AAE98-8D93-4373-9334-DCB6A98D03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68F2F50-737E-4810-ADE1-D477B74927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C164CB5-3C31-4739-AA82-4A3296865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874D-418E-40AC-BD18-036D7F0F2297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0FD4E4D-7E5C-4336-8553-895B8C91E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1E4F6B9-56CC-47E4-878D-935F3FE98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8C33-7319-4FE9-A5D7-B302EA089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92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2833A0-A14E-4CCA-8480-DE1EAA312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2365149-C497-4EDE-AA85-871D91F6E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874D-418E-40AC-BD18-036D7F0F2297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1196D08-C4FF-41D8-81E8-8F0A12F75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7571102-82C9-43F5-BB08-B7DEB4E63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8C33-7319-4FE9-A5D7-B302EA089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135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84D1F5B-E804-4007-8136-129277B08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874D-418E-40AC-BD18-036D7F0F2297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B7B5E68-C2E2-4A91-8EE0-9B52642AF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8BB3660-87E1-4268-9384-1EAEFD61E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8C33-7319-4FE9-A5D7-B302EA089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45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9CD7D3-E15A-4C8D-8890-CC1BB8324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D84571F-A67A-44C0-886B-5B0B404FA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1FCE134-F03C-4605-9843-0AF3D2EEF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6DF8027-B02A-4E8A-B093-6B6A0F79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874D-418E-40AC-BD18-036D7F0F2297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CDB51F2-355B-499C-9A5D-A7BF0EFC0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79A18FB-2222-48E0-93F2-9F541F4EE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8C33-7319-4FE9-A5D7-B302EA089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942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83A762-2AA8-4628-8345-B83AAAFEE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A1240F8-7B0B-4A3E-B127-CFDFD32199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B3E9911-926C-4228-8BD8-B8AB32EAF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3186A95-CE1D-4AE8-A5F5-6F05FB14E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874D-418E-40AC-BD18-036D7F0F2297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9359828-E51A-4F48-BDE0-AA02C8B76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F0F5BA7-AF27-4D05-B825-2E9E7A9B4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8C33-7319-4FE9-A5D7-B302EA089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00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2">
                <a:lumMod val="60000"/>
                <a:lumOff val="40000"/>
              </a:schemeClr>
            </a:gs>
            <a:gs pos="100000">
              <a:schemeClr val="bg1"/>
            </a:gs>
            <a:gs pos="91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B0A595-D3ED-4F9B-B780-2A45DF2F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C20E3FF-5181-4393-9416-478F0C65E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6A793D9-F0DA-421E-A4D0-25A1A57084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7874D-418E-40AC-BD18-036D7F0F2297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807EEA-ECB0-4017-88EA-161F42DE4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776A6D8-E143-400E-A955-A4AFF8426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38C33-7319-4FE9-A5D7-B302EA089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13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1C77D6-C65D-4509-ACF7-F9EF53E2E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00260"/>
            <a:ext cx="9144000" cy="2387600"/>
          </a:xfrm>
        </p:spPr>
        <p:txBody>
          <a:bodyPr>
            <a:normAutofit/>
          </a:bodyPr>
          <a:lstStyle/>
          <a:p>
            <a:r>
              <a:rPr lang="ru-RU" sz="6600" b="1" i="1" dirty="0"/>
              <a:t>Городская мобильность</a:t>
            </a:r>
            <a:br>
              <a:rPr lang="ru-RU" sz="6600" b="1" i="1" dirty="0"/>
            </a:br>
            <a:r>
              <a:rPr lang="ru-RU" sz="4400" b="1" i="1" dirty="0"/>
              <a:t>Республика Башкортостан, г. Уфа</a:t>
            </a:r>
            <a:endParaRPr lang="ru-RU" sz="6600" b="1" i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E559799-41FE-4B50-9F49-D8E3CAD3E1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2799" y="4600491"/>
            <a:ext cx="2322947" cy="1825832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/>
              <a:t>Выполнили: </a:t>
            </a:r>
            <a:endParaRPr lang="ru-RU" sz="2000" dirty="0" smtClean="0"/>
          </a:p>
          <a:p>
            <a:r>
              <a:rPr lang="ru-RU" sz="2000" dirty="0" smtClean="0"/>
              <a:t>Сергеева </a:t>
            </a:r>
            <a:r>
              <a:rPr lang="ru-RU" sz="2000" dirty="0"/>
              <a:t>А. Н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Новикова Д. О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err="1"/>
              <a:t>Байдюк</a:t>
            </a:r>
            <a:r>
              <a:rPr lang="ru-RU" sz="2000" dirty="0"/>
              <a:t> Ю. 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E84596-BA0F-4E20-B44C-9B279DF92189}"/>
              </a:ext>
            </a:extLst>
          </p:cNvPr>
          <p:cNvSpPr txBox="1"/>
          <p:nvPr/>
        </p:nvSpPr>
        <p:spPr>
          <a:xfrm>
            <a:off x="5821384" y="6426323"/>
            <a:ext cx="876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2020 г.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769" y="3412"/>
            <a:ext cx="1656231" cy="14671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6" t="8708" r="22893" b="29342"/>
          <a:stretch/>
        </p:blipFill>
        <p:spPr>
          <a:xfrm>
            <a:off x="35228" y="10443"/>
            <a:ext cx="1120933" cy="131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2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lina\Desktop\JxndgcJCZ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258" y="2564420"/>
            <a:ext cx="1334830" cy="133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>
            <a:extLst>
              <a:ext uri="{FF2B5EF4-FFF2-40B4-BE49-F238E27FC236}">
                <a16:creationId xmlns:a16="http://schemas.microsoft.com/office/drawing/2014/main" xmlns="" id="{D26082E1-0619-4269-8E15-3B58430579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1" t="26812" r="31042" b="27474"/>
          <a:stretch/>
        </p:blipFill>
        <p:spPr bwMode="auto">
          <a:xfrm>
            <a:off x="91156" y="95195"/>
            <a:ext cx="2939980" cy="2794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E9886A-25DE-4A0C-B299-51C0F8B95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Основные элементы транспортной инфраструктуры г. Уфа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48808A63-EC8A-4964-830F-723251664E17}"/>
              </a:ext>
            </a:extLst>
          </p:cNvPr>
          <p:cNvCxnSpPr>
            <a:cxnSpLocks/>
          </p:cNvCxnSpPr>
          <p:nvPr/>
        </p:nvCxnSpPr>
        <p:spPr>
          <a:xfrm>
            <a:off x="263731" y="681037"/>
            <a:ext cx="116947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BA8828-AD1B-46D4-949F-3D8FFE6CA52D}"/>
              </a:ext>
            </a:extLst>
          </p:cNvPr>
          <p:cNvSpPr txBox="1"/>
          <p:nvPr/>
        </p:nvSpPr>
        <p:spPr>
          <a:xfrm>
            <a:off x="11848112" y="-55938"/>
            <a:ext cx="3438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 smtClean="0"/>
              <a:t>2</a:t>
            </a:r>
            <a:endParaRPr lang="ru-RU" sz="3200" dirty="0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5A7E7EC1-2E06-4746-98E6-8B244D5B4D04}"/>
              </a:ext>
            </a:extLst>
          </p:cNvPr>
          <p:cNvSpPr/>
          <p:nvPr/>
        </p:nvSpPr>
        <p:spPr>
          <a:xfrm>
            <a:off x="4940135" y="831273"/>
            <a:ext cx="1947553" cy="5307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Транспорт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A42E05DA-AE0A-4BD9-BC74-2C59E02F85CE}"/>
              </a:ext>
            </a:extLst>
          </p:cNvPr>
          <p:cNvSpPr/>
          <p:nvPr/>
        </p:nvSpPr>
        <p:spPr>
          <a:xfrm>
            <a:off x="1263733" y="2896721"/>
            <a:ext cx="1947553" cy="5307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Личный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xmlns="" id="{7C2C36AA-3F19-4828-997C-AAD6FC01B522}"/>
              </a:ext>
            </a:extLst>
          </p:cNvPr>
          <p:cNvSpPr/>
          <p:nvPr/>
        </p:nvSpPr>
        <p:spPr>
          <a:xfrm>
            <a:off x="4635336" y="1719943"/>
            <a:ext cx="1947553" cy="5307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Водный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xmlns="" id="{5C859D03-12E7-4DF3-A5D9-4A5DB8BC7011}"/>
              </a:ext>
            </a:extLst>
          </p:cNvPr>
          <p:cNvSpPr/>
          <p:nvPr/>
        </p:nvSpPr>
        <p:spPr>
          <a:xfrm>
            <a:off x="7076704" y="1701322"/>
            <a:ext cx="1947553" cy="5307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Наземный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4E179ADB-4913-49B4-BB8C-F4E65128B03C}"/>
              </a:ext>
            </a:extLst>
          </p:cNvPr>
          <p:cNvSpPr/>
          <p:nvPr/>
        </p:nvSpPr>
        <p:spPr>
          <a:xfrm>
            <a:off x="9735787" y="1707391"/>
            <a:ext cx="1947553" cy="5307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Воздушный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xmlns="" id="{3129D838-FC00-44A8-8B78-3A85FA7E5C62}"/>
              </a:ext>
            </a:extLst>
          </p:cNvPr>
          <p:cNvSpPr/>
          <p:nvPr/>
        </p:nvSpPr>
        <p:spPr>
          <a:xfrm>
            <a:off x="4141521" y="2896771"/>
            <a:ext cx="1947553" cy="5307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Общественный</a:t>
            </a: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xmlns="" id="{CB694331-E4BA-42A9-AD6B-D8E3D2314E5A}"/>
              </a:ext>
            </a:extLst>
          </p:cNvPr>
          <p:cNvSpPr/>
          <p:nvPr/>
        </p:nvSpPr>
        <p:spPr>
          <a:xfrm>
            <a:off x="8131211" y="2892631"/>
            <a:ext cx="1432294" cy="5307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Вертолёт</a:t>
            </a: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xmlns="" id="{34971815-0729-4C31-8F64-6DA50D82B46F}"/>
              </a:ext>
            </a:extLst>
          </p:cNvPr>
          <p:cNvSpPr/>
          <p:nvPr/>
        </p:nvSpPr>
        <p:spPr>
          <a:xfrm>
            <a:off x="9688286" y="2892631"/>
            <a:ext cx="1947553" cy="5307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Самолёт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xmlns="" id="{891609EC-40EC-4128-B2D4-ACBBB5956ACF}"/>
              </a:ext>
            </a:extLst>
          </p:cNvPr>
          <p:cNvSpPr/>
          <p:nvPr/>
        </p:nvSpPr>
        <p:spPr>
          <a:xfrm>
            <a:off x="150423" y="4449783"/>
            <a:ext cx="1729177" cy="5307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Автомобиль</a:t>
            </a: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xmlns="" id="{F433271A-27EF-4FB1-BFCF-4A1A8BA40BED}"/>
              </a:ext>
            </a:extLst>
          </p:cNvPr>
          <p:cNvSpPr/>
          <p:nvPr/>
        </p:nvSpPr>
        <p:spPr>
          <a:xfrm>
            <a:off x="2037112" y="4449783"/>
            <a:ext cx="1546761" cy="5307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Велосипед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xmlns="" id="{DCCB14A1-C1EE-4159-86EA-ABC5191B07FF}"/>
              </a:ext>
            </a:extLst>
          </p:cNvPr>
          <p:cNvSpPr/>
          <p:nvPr/>
        </p:nvSpPr>
        <p:spPr>
          <a:xfrm>
            <a:off x="5788330" y="4449783"/>
            <a:ext cx="1615814" cy="5307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Трамвай</a:t>
            </a:r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xmlns="" id="{E606BDCC-022E-49BF-B171-F0E8D86AC342}"/>
              </a:ext>
            </a:extLst>
          </p:cNvPr>
          <p:cNvSpPr/>
          <p:nvPr/>
        </p:nvSpPr>
        <p:spPr>
          <a:xfrm>
            <a:off x="7591963" y="4449783"/>
            <a:ext cx="1947553" cy="5307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Троллейбус</a:t>
            </a: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xmlns="" id="{0D826D09-F60F-4750-81AB-C216E16C484A}"/>
              </a:ext>
            </a:extLst>
          </p:cNvPr>
          <p:cNvSpPr/>
          <p:nvPr/>
        </p:nvSpPr>
        <p:spPr>
          <a:xfrm>
            <a:off x="9715998" y="4449783"/>
            <a:ext cx="1947553" cy="5307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Автобус</a:t>
            </a:r>
          </a:p>
        </p:txBody>
      </p:sp>
      <p:cxnSp>
        <p:nvCxnSpPr>
          <p:cNvPr id="1025" name="Соединитель: уступ 1024">
            <a:extLst>
              <a:ext uri="{FF2B5EF4-FFF2-40B4-BE49-F238E27FC236}">
                <a16:creationId xmlns:a16="http://schemas.microsoft.com/office/drawing/2014/main" xmlns="" id="{421BE43B-DE32-4A06-BF22-ABD1CE692D11}"/>
              </a:ext>
            </a:extLst>
          </p:cNvPr>
          <p:cNvCxnSpPr>
            <a:stCxn id="32" idx="3"/>
            <a:endCxn id="36" idx="0"/>
          </p:cNvCxnSpPr>
          <p:nvPr/>
        </p:nvCxnSpPr>
        <p:spPr>
          <a:xfrm>
            <a:off x="6887688" y="1096672"/>
            <a:ext cx="3821876" cy="61071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8" name="Прямая со стрелкой 1027">
            <a:extLst>
              <a:ext uri="{FF2B5EF4-FFF2-40B4-BE49-F238E27FC236}">
                <a16:creationId xmlns:a16="http://schemas.microsoft.com/office/drawing/2014/main" xmlns="" id="{076F324B-070E-4DBB-AE65-65B39A6622CF}"/>
              </a:ext>
            </a:extLst>
          </p:cNvPr>
          <p:cNvCxnSpPr>
            <a:stCxn id="32" idx="2"/>
            <a:endCxn id="35" idx="0"/>
          </p:cNvCxnSpPr>
          <p:nvPr/>
        </p:nvCxnSpPr>
        <p:spPr>
          <a:xfrm>
            <a:off x="5913912" y="1362071"/>
            <a:ext cx="2136569" cy="339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Прямая со стрелкой 1036">
            <a:extLst>
              <a:ext uri="{FF2B5EF4-FFF2-40B4-BE49-F238E27FC236}">
                <a16:creationId xmlns:a16="http://schemas.microsoft.com/office/drawing/2014/main" xmlns="" id="{C588C864-9DF5-4F6C-AB95-2F4869920AD0}"/>
              </a:ext>
            </a:extLst>
          </p:cNvPr>
          <p:cNvCxnSpPr>
            <a:stCxn id="35" idx="2"/>
            <a:endCxn id="34" idx="0"/>
          </p:cNvCxnSpPr>
          <p:nvPr/>
        </p:nvCxnSpPr>
        <p:spPr>
          <a:xfrm flipH="1">
            <a:off x="2237510" y="2232120"/>
            <a:ext cx="5812971" cy="664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9" name="Прямая со стрелкой 1038">
            <a:extLst>
              <a:ext uri="{FF2B5EF4-FFF2-40B4-BE49-F238E27FC236}">
                <a16:creationId xmlns:a16="http://schemas.microsoft.com/office/drawing/2014/main" xmlns="" id="{E3180B93-7302-4578-8E3B-735CF783518A}"/>
              </a:ext>
            </a:extLst>
          </p:cNvPr>
          <p:cNvCxnSpPr>
            <a:stCxn id="35" idx="2"/>
            <a:endCxn id="38" idx="0"/>
          </p:cNvCxnSpPr>
          <p:nvPr/>
        </p:nvCxnSpPr>
        <p:spPr>
          <a:xfrm flipH="1">
            <a:off x="5115298" y="2232120"/>
            <a:ext cx="2935183" cy="664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6" name="Прямая со стрелкой 1045">
            <a:extLst>
              <a:ext uri="{FF2B5EF4-FFF2-40B4-BE49-F238E27FC236}">
                <a16:creationId xmlns:a16="http://schemas.microsoft.com/office/drawing/2014/main" xmlns="" id="{02E38789-A716-432F-9EA9-AEA13CC8B426}"/>
              </a:ext>
            </a:extLst>
          </p:cNvPr>
          <p:cNvCxnSpPr>
            <a:stCxn id="36" idx="2"/>
            <a:endCxn id="41" idx="0"/>
          </p:cNvCxnSpPr>
          <p:nvPr/>
        </p:nvCxnSpPr>
        <p:spPr>
          <a:xfrm flipH="1">
            <a:off x="8847358" y="2238189"/>
            <a:ext cx="1862206" cy="654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8" name="Прямая со стрелкой 1047">
            <a:extLst>
              <a:ext uri="{FF2B5EF4-FFF2-40B4-BE49-F238E27FC236}">
                <a16:creationId xmlns:a16="http://schemas.microsoft.com/office/drawing/2014/main" xmlns="" id="{EFCD71E0-8B15-4E3B-9E0B-F7438CC81C7F}"/>
              </a:ext>
            </a:extLst>
          </p:cNvPr>
          <p:cNvCxnSpPr>
            <a:stCxn id="36" idx="2"/>
            <a:endCxn id="44" idx="0"/>
          </p:cNvCxnSpPr>
          <p:nvPr/>
        </p:nvCxnSpPr>
        <p:spPr>
          <a:xfrm flipH="1">
            <a:off x="10662063" y="2238189"/>
            <a:ext cx="47501" cy="654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1" name="Прямая со стрелкой 1050">
            <a:extLst>
              <a:ext uri="{FF2B5EF4-FFF2-40B4-BE49-F238E27FC236}">
                <a16:creationId xmlns:a16="http://schemas.microsoft.com/office/drawing/2014/main" xmlns="" id="{DE46C25A-D193-4287-8E8E-0F06499D881B}"/>
              </a:ext>
            </a:extLst>
          </p:cNvPr>
          <p:cNvCxnSpPr>
            <a:stCxn id="38" idx="2"/>
            <a:endCxn id="50" idx="0"/>
          </p:cNvCxnSpPr>
          <p:nvPr/>
        </p:nvCxnSpPr>
        <p:spPr>
          <a:xfrm>
            <a:off x="5115298" y="3427569"/>
            <a:ext cx="1480939" cy="1022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3" name="Прямая со стрелкой 1052">
            <a:extLst>
              <a:ext uri="{FF2B5EF4-FFF2-40B4-BE49-F238E27FC236}">
                <a16:creationId xmlns:a16="http://schemas.microsoft.com/office/drawing/2014/main" xmlns="" id="{2F86502D-7F67-49C5-85AC-027C73A62D28}"/>
              </a:ext>
            </a:extLst>
          </p:cNvPr>
          <p:cNvCxnSpPr>
            <a:stCxn id="38" idx="2"/>
            <a:endCxn id="52" idx="0"/>
          </p:cNvCxnSpPr>
          <p:nvPr/>
        </p:nvCxnSpPr>
        <p:spPr>
          <a:xfrm>
            <a:off x="5115298" y="3427569"/>
            <a:ext cx="3450442" cy="1022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5" name="Прямая со стрелкой 1054">
            <a:extLst>
              <a:ext uri="{FF2B5EF4-FFF2-40B4-BE49-F238E27FC236}">
                <a16:creationId xmlns:a16="http://schemas.microsoft.com/office/drawing/2014/main" xmlns="" id="{AC6336C0-D5BA-4283-9802-0194D3ABDED4}"/>
              </a:ext>
            </a:extLst>
          </p:cNvPr>
          <p:cNvCxnSpPr>
            <a:stCxn id="38" idx="2"/>
            <a:endCxn id="54" idx="0"/>
          </p:cNvCxnSpPr>
          <p:nvPr/>
        </p:nvCxnSpPr>
        <p:spPr>
          <a:xfrm>
            <a:off x="5115298" y="3427569"/>
            <a:ext cx="5574477" cy="1022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7" name="Прямая со стрелкой 1056">
            <a:extLst>
              <a:ext uri="{FF2B5EF4-FFF2-40B4-BE49-F238E27FC236}">
                <a16:creationId xmlns:a16="http://schemas.microsoft.com/office/drawing/2014/main" xmlns="" id="{3BCC7BC4-4192-4412-A568-2577AFA170FC}"/>
              </a:ext>
            </a:extLst>
          </p:cNvPr>
          <p:cNvCxnSpPr>
            <a:stCxn id="34" idx="2"/>
            <a:endCxn id="46" idx="0"/>
          </p:cNvCxnSpPr>
          <p:nvPr/>
        </p:nvCxnSpPr>
        <p:spPr>
          <a:xfrm flipH="1">
            <a:off x="1015012" y="3427519"/>
            <a:ext cx="1222498" cy="1022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9" name="Прямая со стрелкой 1058">
            <a:extLst>
              <a:ext uri="{FF2B5EF4-FFF2-40B4-BE49-F238E27FC236}">
                <a16:creationId xmlns:a16="http://schemas.microsoft.com/office/drawing/2014/main" xmlns="" id="{FAB4438C-AD40-42E9-8A25-BFD884195B56}"/>
              </a:ext>
            </a:extLst>
          </p:cNvPr>
          <p:cNvCxnSpPr>
            <a:stCxn id="34" idx="2"/>
            <a:endCxn id="48" idx="0"/>
          </p:cNvCxnSpPr>
          <p:nvPr/>
        </p:nvCxnSpPr>
        <p:spPr>
          <a:xfrm>
            <a:off x="2237510" y="3427519"/>
            <a:ext cx="572983" cy="1022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Прямоугольник: скругленные углы 47">
            <a:extLst>
              <a:ext uri="{FF2B5EF4-FFF2-40B4-BE49-F238E27FC236}">
                <a16:creationId xmlns:a16="http://schemas.microsoft.com/office/drawing/2014/main" xmlns="" id="{F433271A-27EF-4FB1-BFCF-4A1A8BA40BED}"/>
              </a:ext>
            </a:extLst>
          </p:cNvPr>
          <p:cNvSpPr/>
          <p:nvPr/>
        </p:nvSpPr>
        <p:spPr>
          <a:xfrm>
            <a:off x="3784270" y="4449783"/>
            <a:ext cx="1606358" cy="5307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Самокат</a:t>
            </a:r>
            <a:endParaRPr lang="ru-RU" dirty="0"/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xmlns="" id="{FAB4438C-AD40-42E9-8A25-BFD884195B56}"/>
              </a:ext>
            </a:extLst>
          </p:cNvPr>
          <p:cNvCxnSpPr>
            <a:endCxn id="40" idx="0"/>
          </p:cNvCxnSpPr>
          <p:nvPr/>
        </p:nvCxnSpPr>
        <p:spPr>
          <a:xfrm>
            <a:off x="2237510" y="3423429"/>
            <a:ext cx="2349939" cy="1026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xmlns="" id="{FAB4438C-AD40-42E9-8A25-BFD884195B56}"/>
              </a:ext>
            </a:extLst>
          </p:cNvPr>
          <p:cNvCxnSpPr>
            <a:endCxn id="40" idx="0"/>
          </p:cNvCxnSpPr>
          <p:nvPr/>
        </p:nvCxnSpPr>
        <p:spPr>
          <a:xfrm flipH="1">
            <a:off x="4587449" y="3427569"/>
            <a:ext cx="516687" cy="1022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FD6D3FA9-9F87-4497-B992-AB41A9DC2DFD}"/>
              </a:ext>
            </a:extLst>
          </p:cNvPr>
          <p:cNvSpPr txBox="1"/>
          <p:nvPr/>
        </p:nvSpPr>
        <p:spPr>
          <a:xfrm>
            <a:off x="5913911" y="5081732"/>
            <a:ext cx="5954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 algn="ctr"/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По состоянию на 2020 г. </a:t>
            </a:r>
            <a:endParaRPr lang="ru-RU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000"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г. Уфа 122 автобусных, 22 троллейбусных и 12 трамвайных маршрута.</a:t>
            </a:r>
          </a:p>
        </p:txBody>
      </p: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xmlns="" id="{076F324B-070E-4DBB-AE65-65B39A6622CF}"/>
              </a:ext>
            </a:extLst>
          </p:cNvPr>
          <p:cNvCxnSpPr/>
          <p:nvPr/>
        </p:nvCxnSpPr>
        <p:spPr>
          <a:xfrm>
            <a:off x="5638581" y="1381609"/>
            <a:ext cx="0" cy="339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263730" y="5185602"/>
            <a:ext cx="534538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!</a:t>
            </a:r>
            <a:r>
              <a:rPr lang="ru-RU" dirty="0" smtClean="0"/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Уфа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занимает 6 место по протяжённости среди крупнейших городов России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 севера на юг город тянется на 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53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км.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elina\Desktop\303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" t="36267" r="7317" b="20422"/>
          <a:stretch/>
        </p:blipFill>
        <p:spPr bwMode="auto">
          <a:xfrm>
            <a:off x="9720090" y="3427569"/>
            <a:ext cx="1978947" cy="69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78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E9886A-25DE-4A0C-B299-51C0F8B95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Основные транспортные проблемы города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г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. Уфа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48808A63-EC8A-4964-830F-723251664E17}"/>
              </a:ext>
            </a:extLst>
          </p:cNvPr>
          <p:cNvCxnSpPr>
            <a:cxnSpLocks/>
          </p:cNvCxnSpPr>
          <p:nvPr/>
        </p:nvCxnSpPr>
        <p:spPr>
          <a:xfrm>
            <a:off x="263731" y="681037"/>
            <a:ext cx="116947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BA8828-AD1B-46D4-949F-3D8FFE6CA52D}"/>
              </a:ext>
            </a:extLst>
          </p:cNvPr>
          <p:cNvSpPr txBox="1"/>
          <p:nvPr/>
        </p:nvSpPr>
        <p:spPr>
          <a:xfrm>
            <a:off x="11848112" y="-55938"/>
            <a:ext cx="3438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 smtClean="0"/>
              <a:t>3</a:t>
            </a:r>
            <a:endParaRPr lang="ru-RU" sz="32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BD113E20-D8A4-4CD2-BA2A-D406DA57D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530555"/>
            <a:ext cx="4102167" cy="27347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765732D-D2BC-4018-814F-700F7CD7E3D0}"/>
              </a:ext>
            </a:extLst>
          </p:cNvPr>
          <p:cNvSpPr txBox="1"/>
          <p:nvPr/>
        </p:nvSpPr>
        <p:spPr>
          <a:xfrm>
            <a:off x="145968" y="719623"/>
            <a:ext cx="762643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Острая 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нехватка мостовых переходов через реки Белую и Уфу, которая вызывает концентрацию транспортных потоков на подходах к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мостам.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ru-RU" b="0" i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тсутствие 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путепроводов и транспортных развязок в условиях сложного рельефа и наличия большого количества железнодорожных путей не позволяют увеличить пропускную способность магистральной сети на отдельных ее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участках.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тсутствие 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полноценных меридиональных магистралей, преобладание транспортных связей города, ориентированных на пропуск грузового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транспорта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Многообразие транспортных средств на однотипных маршрутах.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elina\Desktop\w4BEAW0xbJ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2" b="47109"/>
          <a:stretch/>
        </p:blipFill>
        <p:spPr bwMode="auto">
          <a:xfrm>
            <a:off x="5412319" y="1583266"/>
            <a:ext cx="6779681" cy="151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81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E9886A-25DE-4A0C-B299-51C0F8B95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Причины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образования пробок 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на дорогах в «час пик»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48808A63-EC8A-4964-830F-723251664E17}"/>
              </a:ext>
            </a:extLst>
          </p:cNvPr>
          <p:cNvCxnSpPr>
            <a:cxnSpLocks/>
          </p:cNvCxnSpPr>
          <p:nvPr/>
        </p:nvCxnSpPr>
        <p:spPr>
          <a:xfrm>
            <a:off x="263731" y="681037"/>
            <a:ext cx="116947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BA8828-AD1B-46D4-949F-3D8FFE6CA52D}"/>
              </a:ext>
            </a:extLst>
          </p:cNvPr>
          <p:cNvSpPr txBox="1"/>
          <p:nvPr/>
        </p:nvSpPr>
        <p:spPr>
          <a:xfrm>
            <a:off x="11848112" y="-55938"/>
            <a:ext cx="3438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4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76927145-A04C-4422-A423-5F4B1D135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64" y="728153"/>
            <a:ext cx="2866917" cy="50925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58AAB8-0D6D-4779-A128-3BDF3E7D8789}"/>
              </a:ext>
            </a:extLst>
          </p:cNvPr>
          <p:cNvSpPr txBox="1"/>
          <p:nvPr/>
        </p:nvSpPr>
        <p:spPr>
          <a:xfrm>
            <a:off x="3233037" y="857517"/>
            <a:ext cx="84433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данным аналитического центра «НАФИ» автомобильные заторы в городе происходят из-за: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слишком большого количества транспорта (40 %);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плохого дорожного покрытия (34 %);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низкой пропускной способности на дорогах (31 %);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регулярных аварий (28 %);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припаркованных на проезжей части автомобилей (26 %);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некачественной уборки дорог (21 %);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постоянного ремонта дорог (18 %).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FBBEE69D-77F9-43F2-A812-E1A7DEC798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4"/>
          <a:stretch/>
        </p:blipFill>
        <p:spPr bwMode="auto">
          <a:xfrm>
            <a:off x="3233037" y="4199012"/>
            <a:ext cx="4716044" cy="24942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0CBDEB-95FA-4676-83DA-6BE88AAD6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470" y="2872565"/>
            <a:ext cx="4056546" cy="294813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D736C51-2D49-44E5-B3AE-C9F767AF4844}"/>
              </a:ext>
            </a:extLst>
          </p:cNvPr>
          <p:cNvSpPr txBox="1"/>
          <p:nvPr/>
        </p:nvSpPr>
        <p:spPr>
          <a:xfrm>
            <a:off x="8051470" y="5820703"/>
            <a:ext cx="40565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С 8:00 – 11:00 и с 16:00 – 20:00 степень загрузки движения на проспекте Октября г. Уфа достигает предельных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значений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21123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E9886A-25DE-4A0C-B299-51C0F8B95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Основные маршруты движения общественного транспорта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48808A63-EC8A-4964-830F-723251664E17}"/>
              </a:ext>
            </a:extLst>
          </p:cNvPr>
          <p:cNvCxnSpPr>
            <a:cxnSpLocks/>
          </p:cNvCxnSpPr>
          <p:nvPr/>
        </p:nvCxnSpPr>
        <p:spPr>
          <a:xfrm>
            <a:off x="263731" y="681037"/>
            <a:ext cx="116947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BA8828-AD1B-46D4-949F-3D8FFE6CA52D}"/>
              </a:ext>
            </a:extLst>
          </p:cNvPr>
          <p:cNvSpPr txBox="1"/>
          <p:nvPr/>
        </p:nvSpPr>
        <p:spPr>
          <a:xfrm>
            <a:off x="11848112" y="-55938"/>
            <a:ext cx="3438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5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15B4D874-1F68-4791-99AB-434A45D7F5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0721211"/>
              </p:ext>
            </p:extLst>
          </p:nvPr>
        </p:nvGraphicFramePr>
        <p:xfrm>
          <a:off x="121176" y="2204411"/>
          <a:ext cx="6689394" cy="3954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32733EE-C673-49A7-9702-12356B25D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303" y="681037"/>
            <a:ext cx="5201020" cy="41210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63731" y="948267"/>
            <a:ext cx="6103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За сколько можно добраться до университета из разных точек города? 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23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E9886A-25DE-4A0C-B299-51C0F8B95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Решения проблем для основных транспортных узлов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48808A63-EC8A-4964-830F-723251664E17}"/>
              </a:ext>
            </a:extLst>
          </p:cNvPr>
          <p:cNvCxnSpPr>
            <a:cxnSpLocks/>
          </p:cNvCxnSpPr>
          <p:nvPr/>
        </p:nvCxnSpPr>
        <p:spPr>
          <a:xfrm>
            <a:off x="263731" y="681037"/>
            <a:ext cx="116947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BA8828-AD1B-46D4-949F-3D8FFE6CA52D}"/>
              </a:ext>
            </a:extLst>
          </p:cNvPr>
          <p:cNvSpPr txBox="1"/>
          <p:nvPr/>
        </p:nvSpPr>
        <p:spPr>
          <a:xfrm>
            <a:off x="11848112" y="-55938"/>
            <a:ext cx="3438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58AAB8-0D6D-4779-A128-3BDF3E7D8789}"/>
              </a:ext>
            </a:extLst>
          </p:cNvPr>
          <p:cNvSpPr txBox="1"/>
          <p:nvPr/>
        </p:nvSpPr>
        <p:spPr>
          <a:xfrm>
            <a:off x="30183" y="681037"/>
            <a:ext cx="76056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 возможным вариантам решения проблемы дорожных заторов в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Уфа можно отнести: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Увеличение пропускной способности транспорта путем расширения дорожного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полотна.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Контроль за состоянием дорожного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покрытия.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Своевременная уборка дорог от снега в зимнее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время.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 новых дорог и развязок для движения транспорта;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 объездных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дорог.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Создание служб для быстрого ликвидирования ДТП на дорогах.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Заменить устаревшие автобусы ПАЗ и ГАЗ на новые автобусы с большей вместительностью пассажиров.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734B28B-FC02-4E18-9E9D-18BFB69B7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34" y="3996550"/>
            <a:ext cx="3719230" cy="27264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5E7C6D42-2531-481B-8B30-079F63A11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496" y="4243531"/>
            <a:ext cx="3719230" cy="24794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DD8EDB12-09EF-42C6-ADB2-EEDB64671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58" y="4286962"/>
            <a:ext cx="3610098" cy="24360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DEFDBE9-3050-4192-91BB-2E352CE4EE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017" y="754243"/>
            <a:ext cx="2716481" cy="18109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xmlns="" id="{FEB01B7C-FA55-40CF-AB72-BBFCA53A8F26}"/>
              </a:ext>
            </a:extLst>
          </p:cNvPr>
          <p:cNvSpPr/>
          <p:nvPr/>
        </p:nvSpPr>
        <p:spPr>
          <a:xfrm rot="19874299">
            <a:off x="9044553" y="2613529"/>
            <a:ext cx="308759" cy="421229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7BB4D9A-1CF6-496B-BCC3-DDD3B2A5C0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048" y="2177558"/>
            <a:ext cx="2716481" cy="20373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137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E9886A-25DE-4A0C-B299-51C0F8B95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Перспективы развития общественного транспорта города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48808A63-EC8A-4964-830F-723251664E17}"/>
              </a:ext>
            </a:extLst>
          </p:cNvPr>
          <p:cNvCxnSpPr>
            <a:cxnSpLocks/>
          </p:cNvCxnSpPr>
          <p:nvPr/>
        </p:nvCxnSpPr>
        <p:spPr>
          <a:xfrm>
            <a:off x="263731" y="681037"/>
            <a:ext cx="116947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BA8828-AD1B-46D4-949F-3D8FFE6CA52D}"/>
              </a:ext>
            </a:extLst>
          </p:cNvPr>
          <p:cNvSpPr txBox="1"/>
          <p:nvPr/>
        </p:nvSpPr>
        <p:spPr>
          <a:xfrm>
            <a:off x="11848112" y="-55938"/>
            <a:ext cx="3438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58AAB8-0D6D-4779-A128-3BDF3E7D8789}"/>
              </a:ext>
            </a:extLst>
          </p:cNvPr>
          <p:cNvSpPr txBox="1"/>
          <p:nvPr/>
        </p:nvSpPr>
        <p:spPr>
          <a:xfrm>
            <a:off x="263731" y="889269"/>
            <a:ext cx="61110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Наземное метро</a:t>
            </a:r>
          </a:p>
          <a:p>
            <a:pPr algn="ctr"/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(подземное метро не рентабельно ввиду сложных геологических условий г. Уфа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E1CA5C9D-B4DE-40D4-8D14-8873EA225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02" y="889269"/>
            <a:ext cx="4100031" cy="29939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9C66DB77-716A-4FA9-A1E8-910E66250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437" y="4177603"/>
            <a:ext cx="3295121" cy="24713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3047737" y="2671397"/>
            <a:ext cx="476030" cy="867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3731" y="4573223"/>
            <a:ext cx="64672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Увеличение уровня комфорта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общественного транспорта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отказа передвижения по городу на личном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автомобиле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85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E9886A-25DE-4A0C-B299-51C0F8B95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Перспективы развития общественного транспорта города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48808A63-EC8A-4964-830F-723251664E17}"/>
              </a:ext>
            </a:extLst>
          </p:cNvPr>
          <p:cNvCxnSpPr>
            <a:cxnSpLocks/>
          </p:cNvCxnSpPr>
          <p:nvPr/>
        </p:nvCxnSpPr>
        <p:spPr>
          <a:xfrm>
            <a:off x="263731" y="681037"/>
            <a:ext cx="116947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BA8828-AD1B-46D4-949F-3D8FFE6CA52D}"/>
              </a:ext>
            </a:extLst>
          </p:cNvPr>
          <p:cNvSpPr txBox="1"/>
          <p:nvPr/>
        </p:nvSpPr>
        <p:spPr>
          <a:xfrm>
            <a:off x="11848112" y="-55938"/>
            <a:ext cx="3438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58AAB8-0D6D-4779-A128-3BDF3E7D8789}"/>
              </a:ext>
            </a:extLst>
          </p:cNvPr>
          <p:cNvSpPr txBox="1"/>
          <p:nvPr/>
        </p:nvSpPr>
        <p:spPr>
          <a:xfrm>
            <a:off x="62347" y="833237"/>
            <a:ext cx="117857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Создание нового альтернативного вида общественного транспорта -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пассажирской канатной дороги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связывающей районы города между собой. В результате будет наблюдаться тенденция сокращения времени передвижения по сравнению с личным транспортом. </a:t>
            </a:r>
          </a:p>
        </p:txBody>
      </p:sp>
      <p:pic>
        <p:nvPicPr>
          <p:cNvPr id="1026" name="Picture 2" descr="Канатная дорога в Нижнем Новгороде">
            <a:extLst>
              <a:ext uri="{FF2B5EF4-FFF2-40B4-BE49-F238E27FC236}">
                <a16:creationId xmlns:a16="http://schemas.microsoft.com/office/drawing/2014/main" xmlns="" id="{D0F3D89B-A820-4384-99BC-8F61AC468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794" y="2129336"/>
            <a:ext cx="5470317" cy="38208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A5358BCC-4183-437E-B80C-2A681854C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29" y="2190157"/>
            <a:ext cx="5918662" cy="36991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01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B0E9886A-25DE-4A0C-B299-51C0F8B95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Перспективы развития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транспортной инфраструктуры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г.Уфа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elina\Desktop\wx10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7"/>
          <a:stretch/>
        </p:blipFill>
        <p:spPr bwMode="auto">
          <a:xfrm>
            <a:off x="7613831" y="863600"/>
            <a:ext cx="3858500" cy="501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58AAB8-0D6D-4779-A128-3BDF3E7D8789}"/>
              </a:ext>
            </a:extLst>
          </p:cNvPr>
          <p:cNvSpPr txBox="1"/>
          <p:nvPr/>
        </p:nvSpPr>
        <p:spPr>
          <a:xfrm>
            <a:off x="263731" y="889269"/>
            <a:ext cx="6111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мосты</a:t>
            </a:r>
          </a:p>
          <a:p>
            <a:pPr algn="ctr"/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845142" y="1659466"/>
            <a:ext cx="948267" cy="9821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21267" y="2937933"/>
            <a:ext cx="581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Сокращение пробок на въезде 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г.Уфа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Альтернативные въезды в город с сокращением времени в пути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2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456</Words>
  <Application>Microsoft Office PowerPoint</Application>
  <PresentationFormat>Произвольный</PresentationFormat>
  <Paragraphs>86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Городская мобильность Республика Башкортостан, г. Уфа</vt:lpstr>
      <vt:lpstr>Основные элементы транспортной инфраструктуры г. Уфа</vt:lpstr>
      <vt:lpstr>Основные транспортные проблемы города г. Уфа</vt:lpstr>
      <vt:lpstr>Причины образования пробок  на дорогах в «час пик»</vt:lpstr>
      <vt:lpstr>Основные маршруты движения общественного транспорта</vt:lpstr>
      <vt:lpstr>Решения проблем для основных транспортных узлов</vt:lpstr>
      <vt:lpstr>Перспективы развития общественного транспорта города</vt:lpstr>
      <vt:lpstr>Перспективы развития общественного транспорта города</vt:lpstr>
      <vt:lpstr>Перспективы развития транспортной инфраструктуры г.Уфа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Городская мобильность Республика Башкортостан г. Уфа</dc:title>
  <dc:creator>Challenger</dc:creator>
  <cp:lastModifiedBy>elina.sagitovna@yandex.ru</cp:lastModifiedBy>
  <cp:revision>33</cp:revision>
  <dcterms:created xsi:type="dcterms:W3CDTF">2020-09-05T18:49:57Z</dcterms:created>
  <dcterms:modified xsi:type="dcterms:W3CDTF">2020-09-06T18:52:47Z</dcterms:modified>
</cp:coreProperties>
</file>