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0" r:id="rId4"/>
    <p:sldId id="272" r:id="rId5"/>
    <p:sldId id="269" r:id="rId6"/>
    <p:sldId id="259" r:id="rId7"/>
    <p:sldId id="271" r:id="rId8"/>
    <p:sldId id="283" r:id="rId9"/>
    <p:sldId id="280" r:id="rId10"/>
    <p:sldId id="263" r:id="rId11"/>
    <p:sldId id="281" r:id="rId12"/>
    <p:sldId id="258" r:id="rId13"/>
    <p:sldId id="267" r:id="rId14"/>
    <p:sldId id="268" r:id="rId15"/>
    <p:sldId id="277" r:id="rId16"/>
    <p:sldId id="278" r:id="rId17"/>
    <p:sldId id="279" r:id="rId18"/>
    <p:sldId id="273" r:id="rId19"/>
    <p:sldId id="282" r:id="rId20"/>
    <p:sldId id="265" r:id="rId21"/>
    <p:sldId id="274" r:id="rId22"/>
    <p:sldId id="264" r:id="rId23"/>
    <p:sldId id="276" r:id="rId24"/>
    <p:sldId id="266" r:id="rId25"/>
  </p:sldIdLst>
  <p:sldSz cx="12192000" cy="6858000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69" autoAdjust="0"/>
  </p:normalViewPr>
  <p:slideViewPr>
    <p:cSldViewPr snapToGrid="0">
      <p:cViewPr varScale="1">
        <p:scale>
          <a:sx n="64" d="100"/>
          <a:sy n="64" d="100"/>
        </p:scale>
        <p:origin x="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EA75A-9AAB-4BDE-9E4C-3461FED7C423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7C738-4D77-4776-986F-46FC540AB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6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C738-4D77-4776-986F-46FC540AB3B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01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5731-F413-4FA1-A1EE-A7D6197D86E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16D-F526-470E-8B01-8F89F50E7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5731-F413-4FA1-A1EE-A7D6197D86E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16D-F526-470E-8B01-8F89F50E7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1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5731-F413-4FA1-A1EE-A7D6197D86E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16D-F526-470E-8B01-8F89F50E7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8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5731-F413-4FA1-A1EE-A7D6197D86E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16D-F526-470E-8B01-8F89F50E7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4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5731-F413-4FA1-A1EE-A7D6197D86E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16D-F526-470E-8B01-8F89F50E7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3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5731-F413-4FA1-A1EE-A7D6197D86E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16D-F526-470E-8B01-8F89F50E7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8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5731-F413-4FA1-A1EE-A7D6197D86E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16D-F526-470E-8B01-8F89F50E7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7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5731-F413-4FA1-A1EE-A7D6197D86E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16D-F526-470E-8B01-8F89F50E7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5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5731-F413-4FA1-A1EE-A7D6197D86E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16D-F526-470E-8B01-8F89F50E7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2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5731-F413-4FA1-A1EE-A7D6197D86E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16D-F526-470E-8B01-8F89F50E7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8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5731-F413-4FA1-A1EE-A7D6197D86E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D16D-F526-470E-8B01-8F89F50E7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6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6840075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Слайд think-cell" r:id="rId16" imgW="216" imgH="216" progId="TCLayout.ActiveDocument.1">
                  <p:embed/>
                </p:oleObj>
              </mc:Choice>
              <mc:Fallback>
                <p:oleObj name="Слайд think-cell" r:id="rId1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5731-F413-4FA1-A1EE-A7D6197D86E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7D16D-F526-470E-8B01-8F89F50E7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2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cmm.ru/dorozhnoe-stroitelstvo/25703-v-rossii-nayden-vinovnik-plohih-dorog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gost-30772-200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66640" y="1379428"/>
            <a:ext cx="675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Инновационные решения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2160" y="2730490"/>
            <a:ext cx="7325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инновационных продуктов для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Санкт Петербурга</a:t>
            </a:r>
          </a:p>
          <a:p>
            <a:pPr algn="ctr"/>
            <a:endParaRPr lang="ru-RU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9"/>
          <a:stretch/>
        </p:blipFill>
        <p:spPr>
          <a:xfrm>
            <a:off x="0" y="0"/>
            <a:ext cx="4439920" cy="6858000"/>
          </a:xfrm>
          <a:prstGeom prst="homePlate">
            <a:avLst>
              <a:gd name="adj" fmla="val 22741"/>
            </a:avLst>
          </a:prstGeom>
        </p:spPr>
      </p:pic>
    </p:spTree>
    <p:extLst>
      <p:ext uri="{BB962C8B-B14F-4D97-AF65-F5344CB8AC3E}">
        <p14:creationId xmlns:p14="http://schemas.microsoft.com/office/powerpoint/2010/main" val="606133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00480"/>
            <a:ext cx="12192000" cy="3464560"/>
          </a:xfrm>
          <a:prstGeom prst="rect">
            <a:avLst/>
          </a:prstGeom>
          <a:solidFill>
            <a:srgbClr val="2D312C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744960" y="6370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360" y="1785630"/>
            <a:ext cx="10139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2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00480"/>
            <a:ext cx="12192000" cy="3464560"/>
          </a:xfrm>
          <a:prstGeom prst="rect">
            <a:avLst/>
          </a:prstGeom>
          <a:solidFill>
            <a:srgbClr val="2D312C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744960" y="6370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360" y="1785630"/>
            <a:ext cx="10139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приложений</a:t>
            </a:r>
          </a:p>
          <a:p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Детальное описание основной проблемы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Объяснение процесса работы с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рециклизатом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Угрозы и риски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Технический аспект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04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13840" y="241310"/>
            <a:ext cx="1013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ОСНОВНАЯ ПРОБЛЕМА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360" y="1204280"/>
            <a:ext cx="109307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организованного ресурсосбережения: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02060"/>
              </a:buClr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Снижает Валовый Национальный Продукт России </a:t>
            </a:r>
          </a:p>
          <a:p>
            <a:pPr marL="342900" indent="-342900" algn="just">
              <a:buClr>
                <a:srgbClr val="002060"/>
              </a:buClr>
              <a:buFont typeface="+mj-lt"/>
              <a:buAutoNum type="arabicPeriod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02060"/>
              </a:buClr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худшает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экологическую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ситуацию и вредит здоровью населения </a:t>
            </a:r>
          </a:p>
          <a:p>
            <a:pPr marL="342900" indent="-342900" algn="just">
              <a:buClr>
                <a:srgbClr val="002060"/>
              </a:buClr>
              <a:buFont typeface="+mj-lt"/>
              <a:buAutoNum type="arabicPeriod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02060"/>
              </a:buClr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Препятствует организации оборотного ресурсного цикла, основы нового, шестого, технологического уклада.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 глобальных мировых проблем считается экологическая безопасность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каждым годом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усугубляется пополнением тонн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отходов покрышек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Токсичные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выбросы наносят непоправимый урон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природе.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Засыпанные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грунтом покрышки разлагаются от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лет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68524" y="302865"/>
            <a:ext cx="284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1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4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77620" y="206740"/>
            <a:ext cx="1013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РЕЦИКЛИЗАТ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8154" y="629577"/>
            <a:ext cx="1000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вторичная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девулканизированная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резина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из промышленных резиновых отходов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9120" y="1814681"/>
            <a:ext cx="52120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резиновой смесью и может: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считаться заменителем натурального и синтетического каучука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многократно перерабатываться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добавляться по 20-100 % в различную вновь изготовляемую резиновую продукцию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Наиболее объемная составляющая в: 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материала при производстве автопокрышек и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резиновых изделий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яжущей добавки для битума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9720" y="4214376"/>
            <a:ext cx="4866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АРС позволяет резиновую крошку до 2 мм превращать в сырую резину-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рециклизат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значительных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энергозатрат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 вреда экологии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материал с высокими физико-механическими свойствами.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08280" y="1916281"/>
            <a:ext cx="370840" cy="177820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208280" y="4345191"/>
            <a:ext cx="370840" cy="177820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49720" y="1804521"/>
            <a:ext cx="500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Команда Санкт-Петербургских ученых – 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разработала, запатентовала и успешно испытала модификатор АРС. 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162040" y="4345196"/>
            <a:ext cx="370840" cy="177820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>
            <a:off x="6162040" y="1916281"/>
            <a:ext cx="370840" cy="177820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168524" y="302865"/>
            <a:ext cx="284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2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29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11821" y="210532"/>
            <a:ext cx="1013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РЕЦИКЛИЗАТА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347" y="1407902"/>
            <a:ext cx="89689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Эксплуатируется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 качестве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нефтяного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битума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 асфальтобетонных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смесях, используемых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строительстве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автомобильных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Рециклизат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 качестве добавки в асфальтобетонных смесях совершенствует деформационные и фрикционные свойства дорог, позволяет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увеличить срок службы дорожного покрытия в 2 раза,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повышает его стойкость к высоким температурам,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ударам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используется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сорбент для сбора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сырой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 жидких нефтяных пятен с поверхности почвы и воды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Изготовление резинотехнических изделий (шин, резиновой обуви)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Изготовления кровельных материалов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" t="26830" r="1339" b="18700"/>
          <a:stretch/>
        </p:blipFill>
        <p:spPr>
          <a:xfrm>
            <a:off x="9404234" y="602743"/>
            <a:ext cx="2426258" cy="2369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234" y="4362706"/>
            <a:ext cx="2426258" cy="1708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68524" y="208275"/>
            <a:ext cx="284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3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4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7" name="Рисунок 5166"/>
          <p:cNvPicPr>
            <a:picLocks noChangeAspect="1"/>
          </p:cNvPicPr>
          <p:nvPr/>
        </p:nvPicPr>
        <p:blipFill rotWithShape="1">
          <a:blip r:embed="rId2"/>
          <a:srcRect l="20737" t="27965" r="24710" b="4807"/>
          <a:stretch/>
        </p:blipFill>
        <p:spPr>
          <a:xfrm>
            <a:off x="309992" y="853440"/>
            <a:ext cx="11882008" cy="5593845"/>
          </a:xfrm>
          <a:prstGeom prst="rect">
            <a:avLst/>
          </a:prstGeom>
        </p:spPr>
      </p:pic>
      <p:sp>
        <p:nvSpPr>
          <p:cNvPr id="66" name="Пятиугольник 65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11821" y="210532"/>
            <a:ext cx="1013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РЕЦИКЛИЗАТА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68524" y="302865"/>
            <a:ext cx="284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4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8166" y="945772"/>
            <a:ext cx="2382253" cy="1130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Рецтклизат</a:t>
            </a:r>
            <a:endParaRPr 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(резиновая смесь)</a:t>
            </a: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272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61" y="3208109"/>
            <a:ext cx="1932403" cy="13355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42" y="853440"/>
            <a:ext cx="1827421" cy="18274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240" y="82095"/>
            <a:ext cx="10515600" cy="84165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 ДОРОГ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 НУЖЕН ДОРОЖНЫЙ БИТУМ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079" y="999272"/>
            <a:ext cx="983198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остаточных нефтяных дорожных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битумов </a:t>
            </a: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соответствует требованиям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ГОСТов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Приводит к тому, что уже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на 3–4 год требуется проведение ремонта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дорог.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рубежом межремонтный период составляет 10–12 лет. </a:t>
            </a: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повышения эксплуатационной надежности дорожных покрытий </a:t>
            </a: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изменить </a:t>
            </a: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дорожного битума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Значительный рост качества нефтяных битумов произошел с появлением модифицированных и полимерно-битумных вяжущих (ПБВ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), но привел резкому скачку цен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Недостаточное производство нефтяных битумов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 приводит к сезонным скачкам цен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7953" y="5697962"/>
            <a:ext cx="114135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sz="1600" dirty="0" smtClean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указам </a:t>
            </a:r>
            <a:r>
              <a:rPr lang="ru-RU" sz="1600" dirty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 </a:t>
            </a:r>
            <a:r>
              <a:rPr lang="ru-RU" sz="1600" dirty="0" smtClean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проекту БКД - 85</a:t>
            </a:r>
            <a:r>
              <a:rPr lang="ru-RU" sz="1600" dirty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федеральных автомобильных дорог должно быть приведено в нормативное транспортно-эксплуатационное состояние, а их межремонтный срок </a:t>
            </a:r>
            <a:r>
              <a:rPr lang="ru-RU" sz="1600" dirty="0" smtClean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</a:t>
            </a:r>
            <a:r>
              <a:rPr lang="ru-RU" sz="1600" u="sng" dirty="0" smtClean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достигнуть</a:t>
            </a:r>
            <a:r>
              <a:rPr lang="ru-RU" sz="1600" dirty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не менее 12 лет. </a:t>
            </a:r>
            <a:r>
              <a:rPr lang="en-US" sz="1600" dirty="0" smtClean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dirty="0" smtClean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технологической точки зрения наибольшее </a:t>
            </a:r>
            <a:r>
              <a:rPr lang="ru-RU" sz="1600" dirty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имеют качественные дорожно-строительные материалы и расширение использования инновационных технологий</a:t>
            </a:r>
            <a:r>
              <a:rPr lang="ru-RU" sz="2000" dirty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68524" y="302865"/>
            <a:ext cx="284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5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04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3" y="255180"/>
            <a:ext cx="4804418" cy="296648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89" y="255180"/>
            <a:ext cx="4808778" cy="29664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10" y="5213854"/>
            <a:ext cx="1623473" cy="1623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82072" y="3106057"/>
            <a:ext cx="3062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Администрация Санкт-Петербурга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Команда проекта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Соединительная линия уступом 10"/>
          <p:cNvCxnSpPr>
            <a:stCxn id="4" idx="2"/>
            <a:endCxn id="9" idx="1"/>
          </p:cNvCxnSpPr>
          <p:nvPr/>
        </p:nvCxnSpPr>
        <p:spPr>
          <a:xfrm rot="16200000" flipH="1">
            <a:off x="3290436" y="2599251"/>
            <a:ext cx="669222" cy="191405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6" idx="2"/>
            <a:endCxn id="9" idx="3"/>
          </p:cNvCxnSpPr>
          <p:nvPr/>
        </p:nvCxnSpPr>
        <p:spPr>
          <a:xfrm rot="5400000">
            <a:off x="8267752" y="2598161"/>
            <a:ext cx="669222" cy="191623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низ 14"/>
          <p:cNvSpPr/>
          <p:nvPr/>
        </p:nvSpPr>
        <p:spPr>
          <a:xfrm>
            <a:off x="6034742" y="4920337"/>
            <a:ext cx="239608" cy="33761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168524" y="6283228"/>
            <a:ext cx="284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6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92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240" y="-159862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УГРОЗЫ И РИСКИ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1991"/>
            <a:ext cx="10515600" cy="513497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аконодателями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сегодня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проработан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вторсырьем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 порядок финансирования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этих действий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поддержки: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июля 2006 г. Европейский Союз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законодательно запретил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закапывать в землю использованные автопокрышки. 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аконодательно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утвердить приоритетность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изделий изготовленных с использованием вторичных материалов ( на уровне ФЗ 44 и ФАС)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акциза/утилизационного сбора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утилизацию резиновых изделий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68524" y="302865"/>
            <a:ext cx="284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7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90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13840" y="210532"/>
            <a:ext cx="1013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РЕАЛИЗАЦИИ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520" y="2412615"/>
            <a:ext cx="495808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9525" indent="-342900" algn="just">
              <a:lnSpc>
                <a:spcPct val="100000"/>
              </a:lnSpc>
              <a:spcBef>
                <a:spcPts val="100"/>
              </a:spcBef>
              <a:buClr>
                <a:srgbClr val="002060"/>
              </a:buClr>
              <a:buFont typeface="Wingdings 3"/>
              <a:buChar char=""/>
              <a:tabLst>
                <a:tab pos="419100" algn="l"/>
              </a:tabLst>
            </a:pPr>
            <a:r>
              <a:rPr lang="ru-RU" sz="20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лаборатории</a:t>
            </a:r>
          </a:p>
          <a:p>
            <a:pPr marL="12700" marR="9525" algn="just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tabLst>
                <a:tab pos="419100" algn="l"/>
              </a:tabLst>
            </a:pPr>
            <a:r>
              <a:rPr lang="ru-RU" sz="20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marR="9525" indent="-342900" algn="just">
              <a:lnSpc>
                <a:spcPct val="100000"/>
              </a:lnSpc>
              <a:spcBef>
                <a:spcPts val="100"/>
              </a:spcBef>
              <a:buClr>
                <a:schemeClr val="accent5">
                  <a:lumMod val="50000"/>
                </a:schemeClr>
              </a:buClr>
              <a:buFont typeface="Wingdings 3"/>
              <a:buChar char=""/>
              <a:tabLst>
                <a:tab pos="419100" algn="l"/>
              </a:tabLst>
            </a:pPr>
            <a:r>
              <a:rPr lang="ru-RU" sz="20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000" b="1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endParaRPr lang="ru-RU" sz="2000" spc="-5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9525" indent="-342900" algn="just">
              <a:lnSpc>
                <a:spcPct val="100000"/>
              </a:lnSpc>
              <a:spcBef>
                <a:spcPts val="100"/>
              </a:spcBef>
              <a:buClr>
                <a:schemeClr val="accent5">
                  <a:lumMod val="50000"/>
                </a:schemeClr>
              </a:buClr>
              <a:buFont typeface="Wingdings 3"/>
              <a:buChar char=""/>
              <a:tabLst>
                <a:tab pos="419100" algn="l"/>
              </a:tabLst>
            </a:pPr>
            <a:endParaRPr lang="ru-RU" sz="2000" spc="-5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9525" indent="-342900" algn="just">
              <a:lnSpc>
                <a:spcPct val="100000"/>
              </a:lnSpc>
              <a:spcBef>
                <a:spcPts val="100"/>
              </a:spcBef>
              <a:buClr>
                <a:schemeClr val="accent5">
                  <a:lumMod val="50000"/>
                </a:schemeClr>
              </a:buClr>
              <a:buFont typeface="Wingdings 3"/>
              <a:buChar char=""/>
              <a:tabLst>
                <a:tab pos="419100" algn="l"/>
              </a:tabLst>
            </a:pPr>
            <a:r>
              <a:rPr lang="ru-RU" sz="2000" b="1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</a:p>
          <a:p>
            <a:pPr marL="355600" marR="9525" indent="-342900" algn="just">
              <a:lnSpc>
                <a:spcPct val="100000"/>
              </a:lnSpc>
              <a:spcBef>
                <a:spcPts val="100"/>
              </a:spcBef>
              <a:buClr>
                <a:schemeClr val="accent5">
                  <a:lumMod val="50000"/>
                </a:schemeClr>
              </a:buClr>
              <a:buFont typeface="Wingdings 3"/>
              <a:buChar char=""/>
              <a:tabLst>
                <a:tab pos="419100" algn="l"/>
              </a:tabLst>
            </a:pPr>
            <a:endParaRPr lang="ru-RU" sz="2000" b="1" spc="-5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9525" indent="-342900" algn="just">
              <a:lnSpc>
                <a:spcPct val="100000"/>
              </a:lnSpc>
              <a:spcBef>
                <a:spcPts val="100"/>
              </a:spcBef>
              <a:buClr>
                <a:schemeClr val="accent5">
                  <a:lumMod val="50000"/>
                </a:schemeClr>
              </a:buClr>
              <a:buFont typeface="Wingdings 3"/>
              <a:buChar char=""/>
              <a:tabLst>
                <a:tab pos="419100" algn="l"/>
              </a:tabLst>
            </a:pPr>
            <a:r>
              <a:rPr lang="ru-RU" sz="2000" b="1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57520" y="10551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marR="9525" indent="-342900" algn="just">
              <a:lnSpc>
                <a:spcPct val="100000"/>
              </a:lnSpc>
              <a:spcBef>
                <a:spcPts val="1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 3"/>
              <a:buChar char=""/>
              <a:tabLst>
                <a:tab pos="419100" algn="l"/>
              </a:tabLst>
            </a:pP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оборудованием </a:t>
            </a: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коллективом </a:t>
            </a: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по  разработке рецептур новых резиновых </a:t>
            </a: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смесей и организацией контроля за  </a:t>
            </a: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производством </a:t>
            </a: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модификатора и</a:t>
            </a:r>
            <a:r>
              <a:rPr lang="ru-RU" spc="-1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рециклизата.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57520" y="2515280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9525" indent="-342900" algn="just">
              <a:lnSpc>
                <a:spcPct val="100000"/>
              </a:lnSpc>
              <a:spcBef>
                <a:spcPts val="1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 3"/>
              <a:buChar char=""/>
              <a:tabLst>
                <a:tab pos="419100" algn="l"/>
              </a:tabLst>
            </a:pP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Линии по производству </a:t>
            </a: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модификатора</a:t>
            </a:r>
            <a:r>
              <a:rPr lang="ru-RU" spc="-6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</a:t>
            </a: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ециклизата </a:t>
            </a: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последующей реализации по низким </a:t>
            </a: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ценам </a:t>
            </a: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заводам по  производству новых резиновых</a:t>
            </a:r>
            <a:r>
              <a:rPr lang="ru-RU" spc="-1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смесей.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57520" y="4006208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9525" indent="-342900" algn="just">
              <a:lnSpc>
                <a:spcPct val="100000"/>
              </a:lnSpc>
              <a:spcBef>
                <a:spcPts val="1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 3"/>
              <a:buChar char=""/>
              <a:tabLst>
                <a:tab pos="419100" algn="l"/>
              </a:tabLst>
            </a:pP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на </a:t>
            </a: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действующих </a:t>
            </a: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заводах по производству </a:t>
            </a: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сырой</a:t>
            </a:r>
            <a:r>
              <a:rPr lang="ru-RU" spc="-6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резины </a:t>
            </a: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производства модификатора </a:t>
            </a: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АРС и Рециклизата </a:t>
            </a: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  <a:r>
              <a:rPr lang="ru-RU" spc="-1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57520" y="5466359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9525" indent="-342900" algn="just">
              <a:lnSpc>
                <a:spcPct val="100000"/>
              </a:lnSpc>
              <a:spcBef>
                <a:spcPts val="1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 3"/>
              <a:buChar char=""/>
              <a:tabLst>
                <a:tab pos="419100" algn="l"/>
              </a:tabLst>
            </a:pP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материала </a:t>
            </a:r>
            <a:r>
              <a:rPr lang="ru-RU" spc="-5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Рециклизат</a:t>
            </a: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 </a:t>
            </a: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своем производстве готовой  продукции, </a:t>
            </a: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и для </a:t>
            </a: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на</a:t>
            </a:r>
            <a:r>
              <a:rPr lang="ru-RU" spc="-3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flipV="1">
            <a:off x="3931920" y="1239520"/>
            <a:ext cx="1625600" cy="1371600"/>
          </a:xfrm>
          <a:prstGeom prst="bentConnector3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flipV="1">
            <a:off x="4439920" y="2699671"/>
            <a:ext cx="1117600" cy="567590"/>
          </a:xfrm>
          <a:prstGeom prst="bentConnector3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>
            <a:off x="2428240" y="3898906"/>
            <a:ext cx="3129280" cy="287014"/>
          </a:xfrm>
          <a:prstGeom prst="bentConnector3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>
            <a:off x="2956560" y="4552722"/>
            <a:ext cx="2600960" cy="1119489"/>
          </a:xfrm>
          <a:prstGeom prst="bentConnector3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55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13840" y="241310"/>
            <a:ext cx="1013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 ВОПРОСА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" y="681933"/>
            <a:ext cx="110744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«Экология»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1 октября 2018 г. - 31 декабря 2024 г.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ффективное обращение с отходами производства и потребления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– формирование комплексной системы обращения с отходами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«Безопасные и качественные автомобильные </a:t>
            </a:r>
            <a:r>
              <a:rPr lang="ru-RU" sz="1900" b="1" dirty="0" smtClean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дороги»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– 85</a:t>
            </a: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доля сетей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городских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агломераций в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нормативном состоянии к 2024г. </a:t>
            </a: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900" dirty="0" smtClean="0">
              <a:solidFill>
                <a:srgbClr val="2D3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приоритетный проект «Чистая страна» </a:t>
            </a:r>
          </a:p>
          <a:p>
            <a:pPr marL="1200150" lvl="2" indent="-285750" algn="just" fontAlgn="base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Ключевая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– снизить экологический ущерб и риски, связанные с захоронением отходов. </a:t>
            </a:r>
          </a:p>
          <a:p>
            <a:pPr algn="just" fontAlgn="base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проекта – 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января 2017 года по 2025 год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(включительно)</a:t>
            </a:r>
          </a:p>
          <a:p>
            <a:pPr algn="just" fontAlgn="base"/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«Экология» в Санкт-Петербурге. Формирование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комплексной системы обращения с твердыми коммунальными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отходами.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 fontAlgn="base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эффективное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обращение с отходами производства и потребления в 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СПб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 к 2024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году.</a:t>
            </a:r>
          </a:p>
          <a:p>
            <a:pPr lvl="2" algn="just" fontAlgn="base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fontAlgn="base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Достижение: «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обезвреженных,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утилизированных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обработанных твердых коммунальных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отходов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общем объёме образовавшихся отходов» на уровне </a:t>
            </a: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48,7 %</a:t>
            </a:r>
          </a:p>
          <a:p>
            <a:pPr algn="just" fontAlgn="base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53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751840" y="375920"/>
            <a:ext cx="10708640" cy="639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ятиугольник 1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9520" y="210532"/>
            <a:ext cx="1095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Общий вид производственной линии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68524" y="302865"/>
            <a:ext cx="284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8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96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336978"/>
              </p:ext>
            </p:extLst>
          </p:nvPr>
        </p:nvGraphicFramePr>
        <p:xfrm>
          <a:off x="838200" y="301083"/>
          <a:ext cx="11004395" cy="6352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Document" r:id="rId3" imgW="9382785" imgH="6598298" progId="Word.Document.8">
                  <p:embed/>
                </p:oleObj>
              </mc:Choice>
              <mc:Fallback>
                <p:oleObj name="Document" r:id="rId3" imgW="9382785" imgH="6598298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1083"/>
                        <a:ext cx="11004395" cy="63523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68524" y="302865"/>
            <a:ext cx="284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9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2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4960" y="63703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241" y="0"/>
            <a:ext cx="8010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Ожидаемые основные технико-экономические показатели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256954"/>
              </p:ext>
            </p:extLst>
          </p:nvPr>
        </p:nvGraphicFramePr>
        <p:xfrm>
          <a:off x="1158183" y="1173859"/>
          <a:ext cx="9967778" cy="3485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Статья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в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441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помещений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производства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39 600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4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фонд оплаты труда (ФОТ)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542 520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4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</a:t>
                      </a:r>
                      <a:r>
                        <a:rPr sz="14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142 683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4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оборудования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380 000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04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электроэнергию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110 040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4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Накладные расходы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ФОТ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325 512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8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Крошка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4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Модификатор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591 000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04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sz="1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131 355</a:t>
                      </a:r>
                      <a:r>
                        <a:rPr sz="14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622409"/>
              </p:ext>
            </p:extLst>
          </p:nvPr>
        </p:nvGraphicFramePr>
        <p:xfrm>
          <a:off x="1158241" y="3837178"/>
          <a:ext cx="9967086" cy="16085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7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9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4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(1 500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евро/т х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000 000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4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131 355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8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5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 </a:t>
                      </a:r>
                      <a:r>
                        <a:rPr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sz="105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налогообложения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868 </a:t>
                      </a:r>
                      <a:r>
                        <a:rPr sz="12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</a:t>
                      </a:r>
                      <a:r>
                        <a:rPr sz="12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5"/>
          <p:cNvSpPr txBox="1"/>
          <p:nvPr/>
        </p:nvSpPr>
        <p:spPr>
          <a:xfrm>
            <a:off x="1158183" y="5803498"/>
            <a:ext cx="996714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окупаемости</a:t>
            </a:r>
            <a:r>
              <a:rPr lang="ru-RU"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при инвестициях в одно производство </a:t>
            </a:r>
            <a:r>
              <a:rPr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4,5</a:t>
            </a:r>
            <a:r>
              <a:rPr sz="24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68524" y="302865"/>
            <a:ext cx="284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10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15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413520"/>
              </p:ext>
            </p:extLst>
          </p:nvPr>
        </p:nvGraphicFramePr>
        <p:xfrm>
          <a:off x="1158240" y="1000899"/>
          <a:ext cx="10291795" cy="41527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92717">
                  <a:extLst>
                    <a:ext uri="{9D8B030D-6E8A-4147-A177-3AD203B41FA5}">
                      <a16:colId xmlns:a16="http://schemas.microsoft.com/office/drawing/2014/main" val="2377733859"/>
                    </a:ext>
                  </a:extLst>
                </a:gridCol>
                <a:gridCol w="6168480">
                  <a:extLst>
                    <a:ext uri="{9D8B030D-6E8A-4147-A177-3AD203B41FA5}">
                      <a16:colId xmlns:a16="http://schemas.microsoft.com/office/drawing/2014/main" val="2303653659"/>
                    </a:ext>
                  </a:extLst>
                </a:gridCol>
                <a:gridCol w="3430598">
                  <a:extLst>
                    <a:ext uri="{9D8B030D-6E8A-4147-A177-3AD203B41FA5}">
                      <a16:colId xmlns:a16="http://schemas.microsoft.com/office/drawing/2014/main" val="1622097512"/>
                    </a:ext>
                  </a:extLst>
                </a:gridCol>
              </a:tblGrid>
              <a:tr h="390594">
                <a:tc>
                  <a:txBody>
                    <a:bodyPr/>
                    <a:lstStyle/>
                    <a:p>
                      <a:pPr indent="457200" algn="l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40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Водитель</a:t>
                      </a: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автопогрузчика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чел.</a:t>
                      </a:r>
                      <a:endParaRPr lang="ru-RU" sz="140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66165"/>
                  </a:ext>
                </a:extLst>
              </a:tr>
              <a:tr h="543527">
                <a:tc>
                  <a:txBody>
                    <a:bodyPr/>
                    <a:lstStyle/>
                    <a:p>
                      <a:pPr indent="457200" algn="l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40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Сортировщик покрышек и обслуживание </a:t>
                      </a:r>
                    </a:p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установки по удалению бортового кольца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400" dirty="0" err="1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</a:t>
                      </a: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07611"/>
                  </a:ext>
                </a:extLst>
              </a:tr>
              <a:tr h="543527">
                <a:tc>
                  <a:txBody>
                    <a:bodyPr/>
                    <a:lstStyle/>
                    <a:p>
                      <a:pPr indent="457200" algn="l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Рабочий по подаче покрышек на переработку </a:t>
                      </a:r>
                    </a:p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обслуживанию ножевых дробилок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400" dirty="0" err="1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</a:t>
                      </a: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477954"/>
                  </a:ext>
                </a:extLst>
              </a:tr>
              <a:tr h="543527">
                <a:tc>
                  <a:txBody>
                    <a:bodyPr/>
                    <a:lstStyle/>
                    <a:p>
                      <a:pPr indent="457200" algn="l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40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Рабочий по обслуживанию молотковых </a:t>
                      </a:r>
                    </a:p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дробилок и </a:t>
                      </a:r>
                      <a:r>
                        <a:rPr lang="ru-RU" sz="1400" dirty="0" err="1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вальцев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400" dirty="0" err="1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</a:t>
                      </a: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21310"/>
                  </a:ext>
                </a:extLst>
              </a:tr>
              <a:tr h="543527">
                <a:tc>
                  <a:txBody>
                    <a:bodyPr/>
                    <a:lstStyle/>
                    <a:p>
                      <a:pPr indent="457200" algn="l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40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Рабочий по обслуживанию магнитных </a:t>
                      </a:r>
                    </a:p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сепараторов, грохотов, аспирации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чел.</a:t>
                      </a:r>
                      <a:endParaRPr lang="ru-RU" sz="140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404185"/>
                  </a:ext>
                </a:extLst>
              </a:tr>
              <a:tr h="390594">
                <a:tc>
                  <a:txBody>
                    <a:bodyPr/>
                    <a:lstStyle/>
                    <a:p>
                      <a:pPr indent="457200" algn="l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40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Упаковщик</a:t>
                      </a: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продукции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чел.</a:t>
                      </a:r>
                      <a:endParaRPr lang="ru-RU" sz="140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999568"/>
                  </a:ext>
                </a:extLst>
              </a:tr>
              <a:tr h="390594">
                <a:tc>
                  <a:txBody>
                    <a:bodyPr/>
                    <a:lstStyle/>
                    <a:p>
                      <a:pPr indent="457200" algn="l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40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по ремонту оборудования: электромеханик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чел.</a:t>
                      </a:r>
                      <a:endParaRPr lang="ru-RU" sz="140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714173"/>
                  </a:ext>
                </a:extLst>
              </a:tr>
              <a:tr h="390594">
                <a:tc>
                  <a:txBody>
                    <a:bodyPr/>
                    <a:lstStyle/>
                    <a:p>
                      <a:pPr indent="457200" algn="l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40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</a:t>
                      </a: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установки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чел.</a:t>
                      </a:r>
                      <a:endParaRPr lang="ru-RU" sz="140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429012"/>
                  </a:ext>
                </a:extLst>
              </a:tr>
              <a:tr h="271763">
                <a:tc>
                  <a:txBody>
                    <a:bodyPr/>
                    <a:lstStyle/>
                    <a:p>
                      <a:pPr indent="457200" algn="l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0800" algn="r" fontAlgn="base" hangingPunct="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r>
                        <a:rPr lang="en-US" sz="120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20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US" sz="1400" dirty="0" err="1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</a:t>
                      </a: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65642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75078"/>
              </p:ext>
            </p:extLst>
          </p:nvPr>
        </p:nvGraphicFramePr>
        <p:xfrm>
          <a:off x="1158240" y="5153649"/>
          <a:ext cx="10291795" cy="15767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85313">
                  <a:extLst>
                    <a:ext uri="{9D8B030D-6E8A-4147-A177-3AD203B41FA5}">
                      <a16:colId xmlns:a16="http://schemas.microsoft.com/office/drawing/2014/main" val="3069101615"/>
                    </a:ext>
                  </a:extLst>
                </a:gridCol>
                <a:gridCol w="6175517">
                  <a:extLst>
                    <a:ext uri="{9D8B030D-6E8A-4147-A177-3AD203B41FA5}">
                      <a16:colId xmlns:a16="http://schemas.microsoft.com/office/drawing/2014/main" val="902998312"/>
                    </a:ext>
                  </a:extLst>
                </a:gridCol>
                <a:gridCol w="3430965">
                  <a:extLst>
                    <a:ext uri="{9D8B030D-6E8A-4147-A177-3AD203B41FA5}">
                      <a16:colId xmlns:a16="http://schemas.microsoft.com/office/drawing/2014/main" val="3704823702"/>
                    </a:ext>
                  </a:extLst>
                </a:gridCol>
              </a:tblGrid>
              <a:tr h="471159">
                <a:tc>
                  <a:txBody>
                    <a:bodyPr/>
                    <a:lstStyle/>
                    <a:p>
                      <a:pPr indent="457200" algn="l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Рабочий для подготовки (развески) </a:t>
                      </a:r>
                    </a:p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исходных материалов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чел.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473705"/>
                  </a:ext>
                </a:extLst>
              </a:tr>
              <a:tr h="489949">
                <a:tc>
                  <a:txBody>
                    <a:bodyPr/>
                    <a:lstStyle/>
                    <a:p>
                      <a:pPr indent="457200" algn="l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0800" algn="l" fontAlgn="base" hangingPunct="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Рабочий для подачи крошки, модификатора и других материалов в </a:t>
                      </a:r>
                      <a:r>
                        <a:rPr lang="ru-RU" sz="1400" dirty="0" err="1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резиносмеситель</a:t>
                      </a:r>
                      <a:endParaRPr lang="ru-RU" sz="12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400" dirty="0" err="1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</a:t>
                      </a: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52939"/>
                  </a:ext>
                </a:extLst>
              </a:tr>
              <a:tr h="615650">
                <a:tc>
                  <a:txBody>
                    <a:bodyPr/>
                    <a:lstStyle/>
                    <a:p>
                      <a:pPr indent="457200" algn="l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Рабочий по обслуживанию </a:t>
                      </a:r>
                      <a:r>
                        <a:rPr lang="ru-RU" sz="1400" dirty="0" err="1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вальцев</a:t>
                      </a: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транспортеров (он же упаковщик продукции на поддоны)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457200"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</a:t>
                      </a:r>
                      <a:r>
                        <a:rPr lang="en-US" sz="1400" dirty="0">
                          <a:solidFill>
                            <a:srgbClr val="2D31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solidFill>
                          <a:srgbClr val="2D312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37457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42211" y="25867"/>
            <a:ext cx="88483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Для обслуживания работы линии по утилизации автомобильных покрышек требуется при работе в одну смену девять человек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Для переработки резиновой крошки в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рециклизат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производительностью до 0.5 тонн/час требуется</a:t>
            </a:r>
            <a:r>
              <a:rPr kumimoji="0" lang="ru-RU" alt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3 человека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68524" y="302865"/>
            <a:ext cx="2840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algn="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90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242" t="25894" r="17609" b="17944"/>
          <a:stretch/>
        </p:blipFill>
        <p:spPr>
          <a:xfrm>
            <a:off x="1428604" y="986331"/>
            <a:ext cx="9646838" cy="6463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68524" y="302865"/>
            <a:ext cx="2840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1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6488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Слайд think-cell" r:id="rId5" imgW="216" imgH="216" progId="TCLayout.ActiveDocument.1">
                  <p:embed/>
                </p:oleObj>
              </mc:Choice>
              <mc:Fallback>
                <p:oleObj name="Слайд think-cell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36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36" y="268650"/>
            <a:ext cx="5075117" cy="30699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240" y="102781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ПРОБЛЕМА*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24" y="1254991"/>
            <a:ext cx="6658181" cy="539035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используются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Остальная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часть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складируется или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просто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выбрасывается. 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всех шин в мире изготовлены из синтетического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каучука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изготавливаемого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нефти- 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возобновляемого ресурса.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36" y="3841566"/>
            <a:ext cx="5075117" cy="2686826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8012" y="6505903"/>
            <a:ext cx="10515600" cy="340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*детальное описание на приложении №1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384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14" y="5055931"/>
            <a:ext cx="2516371" cy="1739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240" y="-96064"/>
            <a:ext cx="8295167" cy="1325563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НЕОБХОДИМОСТЬ ПЕРЕРАБОТКИ РЕЗИНОВЫХ ИЗДЕЛИЙ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061" y="1477963"/>
            <a:ext cx="11399875" cy="457118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Резина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подвержена разложению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природной среде.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Рост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производства и потребления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увеличивают свалки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Синтетический каучук производят из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нефти.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невосполнимый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природный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Переработка экономит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энергетические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заставляет изобретать новые более дешевые технологии.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6875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Слайд think-cell" r:id="rId5" imgW="216" imgH="216" progId="TCLayout.ActiveDocument.1">
                  <p:embed/>
                </p:oleObj>
              </mc:Choice>
              <mc:Fallback>
                <p:oleObj name="Слайд think-cell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40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240" y="-50498"/>
            <a:ext cx="10195560" cy="1106836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НАШЕГО ГОРОДА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121" y="853439"/>
            <a:ext cx="10551042" cy="58344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 соответствии с утвержденными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значениями: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2021 году в Санкт-Петербурге планируется перерабатывать 38,4% образуемых на его территории ТКО,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2024 — 48,7%,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 2025 году город должен перерабатывать почти 70% собственных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отходов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к 2030 году выйти на их 100-процентную переработку, уточнили в пресс-службе профильного комитета. Об этом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сообщает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врон 4"/>
          <p:cNvSpPr/>
          <p:nvPr/>
        </p:nvSpPr>
        <p:spPr>
          <a:xfrm rot="5400000">
            <a:off x="6026888" y="2200941"/>
            <a:ext cx="361507" cy="531628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Шеврон 5"/>
          <p:cNvSpPr/>
          <p:nvPr/>
        </p:nvSpPr>
        <p:spPr>
          <a:xfrm rot="5400000">
            <a:off x="6026888" y="3223524"/>
            <a:ext cx="361507" cy="531628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Шеврон 6"/>
          <p:cNvSpPr/>
          <p:nvPr/>
        </p:nvSpPr>
        <p:spPr>
          <a:xfrm rot="5400000">
            <a:off x="6026888" y="4641199"/>
            <a:ext cx="361507" cy="531628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3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03" y="4637562"/>
            <a:ext cx="1941546" cy="1941546"/>
          </a:xfrm>
          <a:prstGeom prst="rect">
            <a:avLst/>
          </a:prstGeom>
        </p:spPr>
      </p:pic>
      <p:sp>
        <p:nvSpPr>
          <p:cNvPr id="2" name="Пятиугольник 1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13840" y="179754"/>
            <a:ext cx="1013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501" y="1159687"/>
            <a:ext cx="113185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Утилизация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это использование отобранного вторсырья и продуктов обезвреживания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 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ГОСТом 30772-2001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утилизация мусора — деятельность по использованию мусора на этапах его технологического цикла, либо переработка и повторное его применение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Рециклинг*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— разновидность переработки отходов, связанная с повторным использованием сырья по прямому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назначению.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сырья, прошедшего обработку, в производственный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Рециклизат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4567" y="6564500"/>
            <a:ext cx="10005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*детальное объяснение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приниципа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работы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рециклизата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приложениях 2-6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3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7"/>
          <a:stretch/>
        </p:blipFill>
        <p:spPr>
          <a:xfrm>
            <a:off x="714174" y="1233377"/>
            <a:ext cx="10939346" cy="4877482"/>
          </a:xfrm>
        </p:spPr>
      </p:pic>
      <p:sp>
        <p:nvSpPr>
          <p:cNvPr id="5" name="Пятиугольник 4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13840" y="179754"/>
            <a:ext cx="1013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РЕЦИКЛИНГ*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3840" y="6535311"/>
            <a:ext cx="10139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*технические и экономические аспекты детально представлены в приложениях 8-13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3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7" name="Рисунок 5166"/>
          <p:cNvPicPr>
            <a:picLocks noChangeAspect="1"/>
          </p:cNvPicPr>
          <p:nvPr/>
        </p:nvPicPr>
        <p:blipFill rotWithShape="1">
          <a:blip r:embed="rId2"/>
          <a:srcRect l="20737" t="27965" r="24710" b="4807"/>
          <a:stretch/>
        </p:blipFill>
        <p:spPr>
          <a:xfrm>
            <a:off x="96253" y="817766"/>
            <a:ext cx="11882008" cy="5593845"/>
          </a:xfrm>
          <a:prstGeom prst="rect">
            <a:avLst/>
          </a:prstGeom>
        </p:spPr>
      </p:pic>
      <p:sp>
        <p:nvSpPr>
          <p:cNvPr id="66" name="Пятиугольник 65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11821" y="210532"/>
            <a:ext cx="1013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ВРП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83629" y="888732"/>
            <a:ext cx="2382253" cy="1130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Рецтклизат</a:t>
            </a:r>
            <a:endParaRPr 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(резиновая смесь)</a:t>
            </a: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854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152400"/>
            <a:ext cx="1158240" cy="70104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3840" y="220045"/>
            <a:ext cx="1013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ОЖИДАЕМЫЕ ПОКАЗАТЕЛИ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9213" y="1098082"/>
            <a:ext cx="6372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Петербург + «Горизонты возможностей»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01" y="2064120"/>
            <a:ext cx="4842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dirty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решивший проблему переработки РТИ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084293"/>
            <a:ext cx="4856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dirty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создавший сырьевую компанию по добыче каучукового сырья в </a:t>
            </a:r>
            <a:r>
              <a:rPr lang="ru-RU" dirty="0" smtClean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dirty="0">
              <a:solidFill>
                <a:srgbClr val="2D3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01" y="4381465"/>
            <a:ext cx="4842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</a:t>
            </a:r>
            <a:r>
              <a:rPr lang="ru-RU" dirty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Перерабатывающих предприятий</a:t>
            </a:r>
            <a:r>
              <a:rPr lang="ru-RU" b="1" dirty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2D3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увеличение ВРП</a:t>
            </a:r>
            <a:endParaRPr lang="ru-RU" b="1" dirty="0">
              <a:solidFill>
                <a:srgbClr val="2D3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14711" y="3364161"/>
            <a:ext cx="4877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рабочих мест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14711" y="4521080"/>
            <a:ext cx="4877289" cy="367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ВНП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14711" y="5401638"/>
            <a:ext cx="4877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решил Шинную экологическую проблему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314711" y="2064120"/>
            <a:ext cx="4877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двух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указов президента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(Экология и БКД)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401638"/>
            <a:ext cx="4856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Разработан Российский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качественный битум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Качественных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дорог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Соединительная линия уступом 23"/>
          <p:cNvCxnSpPr>
            <a:stCxn id="3" idx="2"/>
            <a:endCxn id="4" idx="3"/>
          </p:cNvCxnSpPr>
          <p:nvPr/>
        </p:nvCxnSpPr>
        <p:spPr>
          <a:xfrm rot="5400000">
            <a:off x="5026152" y="1328064"/>
            <a:ext cx="889094" cy="1229350"/>
          </a:xfrm>
          <a:prstGeom prst="bentConnector2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3" idx="2"/>
            <a:endCxn id="20" idx="1"/>
          </p:cNvCxnSpPr>
          <p:nvPr/>
        </p:nvCxnSpPr>
        <p:spPr>
          <a:xfrm rot="16200000" flipH="1">
            <a:off x="6255495" y="1328070"/>
            <a:ext cx="889094" cy="1229337"/>
          </a:xfrm>
          <a:prstGeom prst="bentConnector2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3" idx="2"/>
            <a:endCxn id="6" idx="3"/>
          </p:cNvCxnSpPr>
          <p:nvPr/>
        </p:nvCxnSpPr>
        <p:spPr>
          <a:xfrm rot="5400000">
            <a:off x="4446817" y="1907401"/>
            <a:ext cx="2047766" cy="1229349"/>
          </a:xfrm>
          <a:prstGeom prst="bentConnector2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3" idx="2"/>
            <a:endCxn id="9" idx="1"/>
          </p:cNvCxnSpPr>
          <p:nvPr/>
        </p:nvCxnSpPr>
        <p:spPr>
          <a:xfrm rot="16200000" flipH="1">
            <a:off x="5674725" y="1908840"/>
            <a:ext cx="2050635" cy="1229337"/>
          </a:xfrm>
          <a:prstGeom prst="bentConnector2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3" idx="2"/>
            <a:endCxn id="8" idx="3"/>
          </p:cNvCxnSpPr>
          <p:nvPr/>
        </p:nvCxnSpPr>
        <p:spPr>
          <a:xfrm rot="5400000">
            <a:off x="3867481" y="2486737"/>
            <a:ext cx="3206439" cy="1229349"/>
          </a:xfrm>
          <a:prstGeom prst="bentConnector2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3" idx="2"/>
            <a:endCxn id="11" idx="1"/>
          </p:cNvCxnSpPr>
          <p:nvPr/>
        </p:nvCxnSpPr>
        <p:spPr>
          <a:xfrm rot="16200000" flipH="1">
            <a:off x="5096823" y="2486742"/>
            <a:ext cx="3206438" cy="1229337"/>
          </a:xfrm>
          <a:prstGeom prst="bentConnector2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3" idx="2"/>
            <a:endCxn id="22" idx="3"/>
          </p:cNvCxnSpPr>
          <p:nvPr/>
        </p:nvCxnSpPr>
        <p:spPr>
          <a:xfrm rot="5400000">
            <a:off x="3357394" y="2996824"/>
            <a:ext cx="4226612" cy="1229349"/>
          </a:xfrm>
          <a:prstGeom prst="bentConnector2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3" idx="2"/>
            <a:endCxn id="12" idx="1"/>
          </p:cNvCxnSpPr>
          <p:nvPr/>
        </p:nvCxnSpPr>
        <p:spPr>
          <a:xfrm rot="16200000" flipH="1">
            <a:off x="4586736" y="2996829"/>
            <a:ext cx="4226612" cy="1229337"/>
          </a:xfrm>
          <a:prstGeom prst="bentConnector2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13840" y="6535311"/>
            <a:ext cx="10139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*угрозы и риски на приложении 7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43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WsojyJMTwc91_Qo5_j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NDMegoP9rq81z8Uctlg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9hLLM_8wV_WTbFrQKu1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6676</TotalTime>
  <Words>1341</Words>
  <Application>Microsoft Office PowerPoint</Application>
  <PresentationFormat>Широкоэкранный</PresentationFormat>
  <Paragraphs>243</Paragraphs>
  <Slides>24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 3</vt:lpstr>
      <vt:lpstr>Тема Office</vt:lpstr>
      <vt:lpstr>Слайд think-cell</vt:lpstr>
      <vt:lpstr>Document</vt:lpstr>
      <vt:lpstr>Презентация PowerPoint</vt:lpstr>
      <vt:lpstr>Презентация PowerPoint</vt:lpstr>
      <vt:lpstr>ОСНОВНАЯ ПРОБЛЕМА* </vt:lpstr>
      <vt:lpstr>НЕОБХОДИМОСТЬ ПЕРЕРАБОТКИ РЕЗИНОВЫХ ИЗДЕЛИЙ</vt:lpstr>
      <vt:lpstr>ЗАДАЧИ НАШЕГО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 ДОРОГ –  РОССИИ НУЖЕН ДОРОЖНЫЙ БИТУМ</vt:lpstr>
      <vt:lpstr>Презентация PowerPoint</vt:lpstr>
      <vt:lpstr>УГРОЗЫ И РИСКИ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Василеьв Дмитрий Кириллович</dc:creator>
  <cp:lastModifiedBy>user</cp:lastModifiedBy>
  <cp:revision>76</cp:revision>
  <dcterms:created xsi:type="dcterms:W3CDTF">2020-01-18T19:22:36Z</dcterms:created>
  <dcterms:modified xsi:type="dcterms:W3CDTF">2020-04-08T20:20:28Z</dcterms:modified>
</cp:coreProperties>
</file>