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8" r:id="rId1"/>
  </p:sldMasterIdLst>
  <p:notesMasterIdLst>
    <p:notesMasterId r:id="rId19"/>
  </p:notesMasterIdLst>
  <p:handoutMasterIdLst>
    <p:handoutMasterId r:id="rId20"/>
  </p:handoutMasterIdLst>
  <p:sldIdLst>
    <p:sldId id="2706" r:id="rId2"/>
    <p:sldId id="2910" r:id="rId3"/>
    <p:sldId id="2923" r:id="rId4"/>
    <p:sldId id="2911" r:id="rId5"/>
    <p:sldId id="2913" r:id="rId6"/>
    <p:sldId id="2912" r:id="rId7"/>
    <p:sldId id="2915" r:id="rId8"/>
    <p:sldId id="2930" r:id="rId9"/>
    <p:sldId id="2952" r:id="rId10"/>
    <p:sldId id="2914" r:id="rId11"/>
    <p:sldId id="2916" r:id="rId12"/>
    <p:sldId id="2927" r:id="rId13"/>
    <p:sldId id="2918" r:id="rId14"/>
    <p:sldId id="2919" r:id="rId15"/>
    <p:sldId id="2922" r:id="rId16"/>
    <p:sldId id="2907" r:id="rId17"/>
    <p:sldId id="2909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32" userDrawn="1">
          <p15:clr>
            <a:srgbClr val="A4A3A4"/>
          </p15:clr>
        </p15:guide>
        <p15:guide id="3" orient="horz" pos="4122">
          <p15:clr>
            <a:srgbClr val="A4A3A4"/>
          </p15:clr>
        </p15:guide>
        <p15:guide id="4" pos="292">
          <p15:clr>
            <a:srgbClr val="A4A3A4"/>
          </p15:clr>
        </p15:guide>
        <p15:guide id="5" pos="7383">
          <p15:clr>
            <a:srgbClr val="A4A3A4"/>
          </p15:clr>
        </p15:guide>
        <p15:guide id="6" pos="42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Bokareva@IBM" initials="VB" lastIdx="5" clrIdx="0"/>
  <p:cmAuthor id="2" name="Marina.Pochinok" initials="M" lastIdx="1" clrIdx="1"/>
  <p:cmAuthor id="3" name="Darren Hughes" initials="DHU" lastIdx="15" clrIdx="2"/>
  <p:cmAuthor id="4" name="Nikolai Pochinok" initials="NP" lastIdx="1" clrIdx="3"/>
  <p:cmAuthor id="5" name="Артем Маделян" initials="АМ" lastIdx="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0099"/>
    <a:srgbClr val="000000"/>
    <a:srgbClr val="FF9900"/>
    <a:srgbClr val="FF0000"/>
    <a:srgbClr val="D883FF"/>
    <a:srgbClr val="9437FF"/>
    <a:srgbClr val="7030A0"/>
    <a:srgbClr val="3E494F"/>
    <a:srgbClr val="E6C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5" autoAdjust="0"/>
    <p:restoredTop sz="95273" autoAdjust="0"/>
  </p:normalViewPr>
  <p:slideViewPr>
    <p:cSldViewPr snapToGrid="0">
      <p:cViewPr varScale="1">
        <p:scale>
          <a:sx n="85" d="100"/>
          <a:sy n="85" d="100"/>
        </p:scale>
        <p:origin x="90" y="474"/>
      </p:cViewPr>
      <p:guideLst>
        <p:guide orient="horz" pos="2160"/>
        <p:guide pos="1232"/>
        <p:guide orient="horz" pos="4122"/>
        <p:guide pos="292"/>
        <p:guide pos="7383"/>
        <p:guide pos="42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A94ED-56F1-4CE5-820A-5A19B5C884A3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9A211-F8D6-46F1-BB01-49A4B18C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3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05CC16E8-6588-410E-B6A2-DC9825447EC8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6DC001FD-7E5C-4189-A490-B6A57896C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8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001FD-7E5C-4189-A490-B6A57896C7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5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.tif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3.tif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3.tif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3.tif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3.tif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3.tif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4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5891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1640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933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50643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2263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34713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251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2052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269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6218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43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189A008C-DE94-473E-9206-C741D3B04BB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75" y="1562099"/>
            <a:ext cx="11252200" cy="40687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  <a:lvl3pPr marL="914377" indent="0">
              <a:buFont typeface="Arial" panose="020B0604020202020204" pitchFamily="34" charset="0"/>
              <a:buNone/>
              <a:defRPr/>
            </a:lvl3pPr>
            <a:lvl4pPr marL="1371566" indent="0">
              <a:buFont typeface="Arial" panose="020B0604020202020204" pitchFamily="34" charset="0"/>
              <a:buNone/>
              <a:defRPr/>
            </a:lvl4pPr>
            <a:lvl5pPr marL="182875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ADFAACA-6A63-4FF6-B417-AB12268D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72190711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67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Trebuchet MS"/>
              <a:sym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649137"/>
            <a:ext cx="11252138" cy="4431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75" y="1562099"/>
            <a:ext cx="11252200" cy="40687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  <a:lvl3pPr marL="914377" indent="0">
              <a:buFont typeface="Arial" panose="020B0604020202020204" pitchFamily="34" charset="0"/>
              <a:buNone/>
              <a:defRPr/>
            </a:lvl3pPr>
            <a:lvl4pPr marL="1371566" indent="0">
              <a:buFont typeface="Arial" panose="020B0604020202020204" pitchFamily="34" charset="0"/>
              <a:buNone/>
              <a:defRPr/>
            </a:lvl4pPr>
            <a:lvl5pPr marL="182875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26366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898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DCD90A8-2AD4-4734-A855-DEE9200FA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715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CDCD90A8-2AD4-4734-A855-DEE9200FA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699FB9CD-F05E-46CD-BDE0-DBB6DF4657D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 dirty="0">
              <a:latin typeface="Trebuchet MS" panose="020B0603020202020204" pitchFamily="34" charset="0"/>
              <a:ea typeface="+mj-ea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0" tIns="0" rIns="7200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309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9703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8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E1288502-C50A-44FF-8ADA-19B37ABA9DB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B1CA37-1703-4531-8664-8A669B184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7FAF5D7-0503-490D-AF2D-A6B082E7B79B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:a16="http://schemas.microsoft.com/office/drawing/2014/main" id="{BD940762-4B0B-4214-B3EE-D5BDA4035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BFFCCEB-5B40-4B75-A648-B6AFDBA7AE9D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65E397-C17C-B24B-9A8A-462B56545C2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121856"/>
            <a:ext cx="736144" cy="7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12825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1215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F1DED969-3121-4598-B9FB-6B8C3488D7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1284137"/>
            <a:ext cx="3265425" cy="1495794"/>
          </a:xfrm>
        </p:spPr>
        <p:txBody>
          <a:bodyPr anchor="t" anchorCtr="0"/>
          <a:lstStyle>
            <a:lvl1pPr>
              <a:defRPr sz="36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C02505-8843-8546-B178-86213E0397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6823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817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F1DED969-3121-4598-B9FB-6B8C3488D7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1284137"/>
            <a:ext cx="3265425" cy="1495794"/>
          </a:xfrm>
        </p:spPr>
        <p:txBody>
          <a:bodyPr anchor="t" anchorCtr="0"/>
          <a:lstStyle>
            <a:lvl1pPr>
              <a:defRPr sz="36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038186-9E31-2648-A022-E1B1BD2934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1734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9628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56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ABD19D0F-291A-4D83-BFD3-E92F280DFB8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B26B09A-04D8-4FEC-A4A9-A804BBB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ACB8394-549A-49B8-A1AB-3D7A7DD398C8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8">
            <a:extLst>
              <a:ext uri="{FF2B5EF4-FFF2-40B4-BE49-F238E27FC236}">
                <a16:creationId xmlns:a16="http://schemas.microsoft.com/office/drawing/2014/main" id="{E6EE89A4-7BCF-4BE8-B35D-DAD0780CB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782886E-3117-43B2-B66A-6FCE0AA25F49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094E98-1A1C-E344-A996-907A490B309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61786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3944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79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1440D88E-C2D3-40F2-86E8-2549CD61C60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3371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60357" y="6439211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6283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974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03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D02E4E3F-74A9-452F-9CA7-4ACAF83DBC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0" y="1347408"/>
            <a:ext cx="12192000" cy="5009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8535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6746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128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A8C71E58-08E5-4FA9-A1CB-BDECC87B58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63469" y="1847340"/>
            <a:ext cx="3722263" cy="256784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3EC9BF-5CA5-3349-BE64-62E4F84E3D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43703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2381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15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86D5A814-2D3A-46DA-8272-D412D18875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5352969" y="1847340"/>
            <a:ext cx="3722263" cy="256784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 flipH="1">
            <a:off x="9176400" y="3969493"/>
            <a:ext cx="2752491" cy="1923307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EEC369-4020-D244-B640-94FDE63C97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09330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6227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175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D9428F93-06E2-4549-888B-86AF0F20B56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-1" y="0"/>
            <a:ext cx="12192000" cy="491489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5745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017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801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99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0AD08186-956E-45DD-9440-01D18F4234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ound Diagonal Corner Rectangle 5"/>
          <p:cNvSpPr/>
          <p:nvPr userDrawn="1"/>
        </p:nvSpPr>
        <p:spPr>
          <a:xfrm>
            <a:off x="4270441" y="1473201"/>
            <a:ext cx="3552761" cy="46101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367895" y="1596571"/>
            <a:ext cx="3340100" cy="4363359"/>
          </a:xfrm>
          <a:prstGeom prst="round2DiagRect">
            <a:avLst>
              <a:gd name="adj1" fmla="val 0"/>
              <a:gd name="adj2" fmla="val 16372"/>
            </a:avLst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22135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1956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23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7F446FA9-5A8B-4B48-8E5C-C452FC03F43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1193345" y="2349501"/>
            <a:ext cx="9805307" cy="21082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98193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9311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271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474F25D1-6498-47B8-AA71-15AA8FC18C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480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285" y="1664060"/>
            <a:ext cx="5036835" cy="2896642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153991" y="1859067"/>
            <a:ext cx="3814711" cy="238799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46718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9692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295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C1C3C86D-33A1-460C-A8C8-3310B95B405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-1" y="1"/>
            <a:ext cx="12192000" cy="361553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25982" y="2392683"/>
            <a:ext cx="2005084" cy="1707835"/>
          </a:xfrm>
          <a:prstGeom prst="hexag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/>
            </a:solidFill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61694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519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319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0794BF82-75F4-47AD-9721-06A638A9D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 flipH="1">
            <a:off x="6977757" y="2052868"/>
            <a:ext cx="1938032" cy="1784976"/>
          </a:xfrm>
          <a:prstGeom prst="round2DiagRect">
            <a:avLst>
              <a:gd name="adj1" fmla="val 0"/>
              <a:gd name="adj2" fmla="val 2428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449180" y="2052867"/>
            <a:ext cx="3518473" cy="3688509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 baseline="0">
                <a:solidFill>
                  <a:schemeClr val="bg1">
                    <a:lumMod val="65000"/>
                  </a:schemeClr>
                </a:solidFill>
                <a:effectLst/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indent="0" algn="ctr" defTabSz="292086">
              <a:buNone/>
            </a:pPr>
            <a:r>
              <a:rPr lang="en-US" dirty="0"/>
              <a:t>Agile </a:t>
            </a:r>
            <a:r>
              <a:rPr lang="ru-RU" dirty="0"/>
              <a:t>организация может быстро адаптироваться к внешней среде</a:t>
            </a:r>
          </a:p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07459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1046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343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2F004929-056F-4162-8157-37FCFA4B36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-1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 userDrawn="1">
            <p:ph type="pic" sz="quarter" idx="14"/>
          </p:nvPr>
        </p:nvSpPr>
        <p:spPr>
          <a:xfrm flipH="1">
            <a:off x="4063999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 userDrawn="1">
            <p:ph type="pic" sz="quarter" idx="15"/>
          </p:nvPr>
        </p:nvSpPr>
        <p:spPr>
          <a:xfrm flipH="1">
            <a:off x="8127999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89855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39791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367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19A4AF99-97E0-4866-A437-AC206BFA95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/>
          </p:nvPr>
        </p:nvSpPr>
        <p:spPr>
          <a:xfrm flipH="1">
            <a:off x="6589072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/>
          </p:nvPr>
        </p:nvSpPr>
        <p:spPr>
          <a:xfrm flipH="1">
            <a:off x="9351081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1069460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 flipH="1">
            <a:off x="3829266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9639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6360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391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89B4B143-79F7-4AEB-9947-FCC5ECB148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4" name="Round Diagonal Corner Rectangle 13"/>
          <p:cNvSpPr/>
          <p:nvPr userDrawn="1"/>
        </p:nvSpPr>
        <p:spPr>
          <a:xfrm>
            <a:off x="8236584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757803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4497194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" name="Round Diagonal Corner Rectangle 17"/>
          <p:cNvSpPr/>
          <p:nvPr userDrawn="1"/>
        </p:nvSpPr>
        <p:spPr>
          <a:xfrm>
            <a:off x="757803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4497194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2" name="Round Diagonal Corner Rectangle 21"/>
          <p:cNvSpPr/>
          <p:nvPr userDrawn="1"/>
        </p:nvSpPr>
        <p:spPr>
          <a:xfrm>
            <a:off x="8236584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66518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440457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 userDrawn="1">
            <p:ph type="pic" sz="quarter" idx="18"/>
          </p:nvPr>
        </p:nvSpPr>
        <p:spPr>
          <a:xfrm flipH="1">
            <a:off x="814396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 userDrawn="1">
            <p:ph type="pic" sz="quarter" idx="19"/>
          </p:nvPr>
        </p:nvSpPr>
        <p:spPr>
          <a:xfrm flipH="1">
            <a:off x="66518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 userDrawn="1">
            <p:ph type="pic" sz="quarter" idx="20"/>
          </p:nvPr>
        </p:nvSpPr>
        <p:spPr>
          <a:xfrm flipH="1">
            <a:off x="440457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 userDrawn="1">
            <p:ph type="pic" sz="quarter" idx="21"/>
          </p:nvPr>
        </p:nvSpPr>
        <p:spPr>
          <a:xfrm flipH="1">
            <a:off x="814396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41644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992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415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3AB36091-6ED3-426E-BF7F-B505404938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1742621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Round Diagonal Corner Rectangle 16"/>
          <p:cNvSpPr/>
          <p:nvPr userDrawn="1"/>
        </p:nvSpPr>
        <p:spPr>
          <a:xfrm>
            <a:off x="4279295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" name="Round Diagonal Corner Rectangle 18"/>
          <p:cNvSpPr/>
          <p:nvPr userDrawn="1"/>
        </p:nvSpPr>
        <p:spPr>
          <a:xfrm>
            <a:off x="6815969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" name="Round Diagonal Corner Rectangle 20"/>
          <p:cNvSpPr/>
          <p:nvPr userDrawn="1"/>
        </p:nvSpPr>
        <p:spPr>
          <a:xfrm>
            <a:off x="9352643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3" name="Round Diagonal Corner Rectangle 22"/>
          <p:cNvSpPr/>
          <p:nvPr userDrawn="1"/>
        </p:nvSpPr>
        <p:spPr>
          <a:xfrm>
            <a:off x="1742621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6" name="Round Diagonal Corner Rectangle 25"/>
          <p:cNvSpPr/>
          <p:nvPr userDrawn="1"/>
        </p:nvSpPr>
        <p:spPr>
          <a:xfrm>
            <a:off x="4279295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6815969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8" name="Round Diagonal Corner Rectangle 27"/>
          <p:cNvSpPr/>
          <p:nvPr userDrawn="1"/>
        </p:nvSpPr>
        <p:spPr>
          <a:xfrm>
            <a:off x="9352643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1666420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 userDrawn="1">
            <p:ph type="pic" sz="quarter" idx="14"/>
          </p:nvPr>
        </p:nvSpPr>
        <p:spPr>
          <a:xfrm flipH="1">
            <a:off x="4203097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 userDrawn="1">
            <p:ph type="pic" sz="quarter" idx="15"/>
          </p:nvPr>
        </p:nvSpPr>
        <p:spPr>
          <a:xfrm flipH="1">
            <a:off x="6739769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9" name="Picture Placeholder 7"/>
          <p:cNvSpPr>
            <a:spLocks noGrp="1"/>
          </p:cNvSpPr>
          <p:nvPr userDrawn="1">
            <p:ph type="pic" sz="quarter" idx="16"/>
          </p:nvPr>
        </p:nvSpPr>
        <p:spPr>
          <a:xfrm flipH="1">
            <a:off x="9276441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1666420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 userDrawn="1">
            <p:ph type="pic" sz="quarter" idx="18"/>
          </p:nvPr>
        </p:nvSpPr>
        <p:spPr>
          <a:xfrm flipH="1">
            <a:off x="4203097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5" name="Picture Placeholder 7"/>
          <p:cNvSpPr>
            <a:spLocks noGrp="1"/>
          </p:cNvSpPr>
          <p:nvPr userDrawn="1">
            <p:ph type="pic" sz="quarter" idx="19"/>
          </p:nvPr>
        </p:nvSpPr>
        <p:spPr>
          <a:xfrm flipH="1">
            <a:off x="6739769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 userDrawn="1">
            <p:ph type="pic" sz="quarter" idx="20"/>
          </p:nvPr>
        </p:nvSpPr>
        <p:spPr>
          <a:xfrm flipH="1">
            <a:off x="9276441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2967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3307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39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1BCF2195-262F-4353-9190-B94FEDDD89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1" name="Round Diagonal Corner Rectangle 30"/>
          <p:cNvSpPr/>
          <p:nvPr userDrawn="1"/>
        </p:nvSpPr>
        <p:spPr>
          <a:xfrm>
            <a:off x="5383160" y="1747564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3" name="Round Diagonal Corner Rectangle 32"/>
          <p:cNvSpPr/>
          <p:nvPr userDrawn="1"/>
        </p:nvSpPr>
        <p:spPr>
          <a:xfrm>
            <a:off x="2390563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5" name="Round Diagonal Corner Rectangle 34"/>
          <p:cNvSpPr/>
          <p:nvPr userDrawn="1"/>
        </p:nvSpPr>
        <p:spPr>
          <a:xfrm>
            <a:off x="5452020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" name="Round Diagonal Corner Rectangle 40"/>
          <p:cNvSpPr/>
          <p:nvPr userDrawn="1"/>
        </p:nvSpPr>
        <p:spPr>
          <a:xfrm>
            <a:off x="8513479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0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5290539" y="1639507"/>
            <a:ext cx="1518301" cy="1250366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18"/>
          </p:nvPr>
        </p:nvSpPr>
        <p:spPr>
          <a:xfrm flipH="1">
            <a:off x="2306890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19"/>
          </p:nvPr>
        </p:nvSpPr>
        <p:spPr>
          <a:xfrm flipH="1">
            <a:off x="5363874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0"/>
          </p:nvPr>
        </p:nvSpPr>
        <p:spPr>
          <a:xfrm flipH="1">
            <a:off x="8429809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3017521" y="2941844"/>
            <a:ext cx="6088380" cy="741181"/>
            <a:chOff x="3017520" y="3103744"/>
            <a:chExt cx="6088380" cy="74118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096000" y="3103744"/>
              <a:ext cx="0" cy="52578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7520" y="3629524"/>
              <a:ext cx="608838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17520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6000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098788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933665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4403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2657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63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480F1CE9-D5A8-4797-A9CC-81438A04841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1"/>
            <a:ext cx="12192000" cy="47371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7942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80511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751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B03CD6B0-3B6B-4878-92CD-91CD38E1E0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9BE6643-264B-4F03-8ECF-74281869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69D265-599B-4B33-BB2D-3BA75973353F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8">
            <a:extLst>
              <a:ext uri="{FF2B5EF4-FFF2-40B4-BE49-F238E27FC236}">
                <a16:creationId xmlns:a16="http://schemas.microsoft.com/office/drawing/2014/main" id="{8F446697-41DA-4EDA-86F3-E553FA98B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EFDAC63-CBC3-41AB-AFD9-7BE51575864F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39814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0640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775" name="Слайд think-cell" r:id="rId4" imgW="359" imgH="358" progId="TCLayout.ActiveDocument.1">
                  <p:embed/>
                </p:oleObj>
              </mc:Choice>
              <mc:Fallback>
                <p:oleObj name="Слайд think-cell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062021B-746E-451E-9108-FBC20EF6B414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8">
            <a:extLst>
              <a:ext uri="{FF2B5EF4-FFF2-40B4-BE49-F238E27FC236}">
                <a16:creationId xmlns:a16="http://schemas.microsoft.com/office/drawing/2014/main" id="{AC98B66B-BF88-46F7-8C06-ABB4FEE06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8291D5C-065D-4EA4-AF33-3575E8147E6D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8A1EFC5-0BC7-407C-9FAD-68BFC4CB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9433428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РАЗЕЦ B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59817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96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C506DC8B-DC41-41DC-BDEB-046072430D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CFB4185-7B9D-49E3-B28A-F7A357F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8429CFC-48A7-4C3E-B298-9825147493C5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8">
            <a:extLst>
              <a:ext uri="{FF2B5EF4-FFF2-40B4-BE49-F238E27FC236}">
                <a16:creationId xmlns:a16="http://schemas.microsoft.com/office/drawing/2014/main" id="{BBF3FBBA-74B9-42B8-9226-AE5DCBA96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1B8559E-50F2-48F8-BA28-A8F1ACC473C7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64036"/>
      </p:ext>
    </p:extLst>
  </p:cSld>
  <p:clrMapOvr>
    <a:masterClrMapping/>
  </p:clrMapOvr>
  <p:transition spd="slow">
    <p:wipe dir="r"/>
  </p:transition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7301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804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0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703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26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3" name="Объект 12" hidden="1"/>
          <p:cNvGraphicFramePr>
            <a:graphicFrameLocks noChangeAspect="1"/>
          </p:cNvGraphicFramePr>
          <p:nvPr userDrawn="1"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4066021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619" name="Слайд think-cell" r:id="rId48" imgW="359" imgH="358" progId="TCLayout.ActiveDocument.1">
                  <p:embed/>
                </p:oleObj>
              </mc:Choice>
              <mc:Fallback>
                <p:oleObj name="Слайд think-cell" r:id="rId48" imgW="359" imgH="358" progId="TCLayout.ActiveDocument.1">
                  <p:embed/>
                  <p:pic>
                    <p:nvPicPr>
                      <p:cNvPr id="18" name="Объект 17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 hidden="1">
            <a:extLst>
              <a:ext uri="{FF2B5EF4-FFF2-40B4-BE49-F238E27FC236}">
                <a16:creationId xmlns:a16="http://schemas.microsoft.com/office/drawing/2014/main" id="{4526BEB8-B332-4D0F-B3E2-D415BBE7C57E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5" name="номер слайда"/>
          <p:cNvSpPr txBox="1">
            <a:spLocks/>
          </p:cNvSpPr>
          <p:nvPr userDrawn="1"/>
        </p:nvSpPr>
        <p:spPr>
          <a:xfrm>
            <a:off x="11571402" y="6445306"/>
            <a:ext cx="160300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100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lvl="0" algn="r"/>
              <a:t>‹#›</a:t>
            </a:fld>
            <a:endParaRPr lang="en-US" sz="1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90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  <p:sldLayoutId id="2147483886" r:id="rId18"/>
    <p:sldLayoutId id="2147483887" r:id="rId19"/>
    <p:sldLayoutId id="2147483889" r:id="rId20"/>
    <p:sldLayoutId id="2147483650" r:id="rId21"/>
    <p:sldLayoutId id="2147483781" r:id="rId22"/>
    <p:sldLayoutId id="2147483812" r:id="rId23"/>
    <p:sldLayoutId id="2147483654" r:id="rId24"/>
    <p:sldLayoutId id="2147483660" r:id="rId25"/>
    <p:sldLayoutId id="2147483661" r:id="rId26"/>
    <p:sldLayoutId id="2147483662" r:id="rId27"/>
    <p:sldLayoutId id="2147483663" r:id="rId28"/>
    <p:sldLayoutId id="2147483664" r:id="rId29"/>
    <p:sldLayoutId id="2147483667" r:id="rId30"/>
    <p:sldLayoutId id="2147483668" r:id="rId31"/>
    <p:sldLayoutId id="2147483688" r:id="rId32"/>
    <p:sldLayoutId id="2147483670" r:id="rId33"/>
    <p:sldLayoutId id="2147483671" r:id="rId34"/>
    <p:sldLayoutId id="2147483672" r:id="rId35"/>
    <p:sldLayoutId id="2147483673" r:id="rId36"/>
    <p:sldLayoutId id="2147483674" r:id="rId37"/>
    <p:sldLayoutId id="2147483675" r:id="rId38"/>
    <p:sldLayoutId id="2147483676" r:id="rId39"/>
    <p:sldLayoutId id="2147483677" r:id="rId40"/>
    <p:sldLayoutId id="2147483693" r:id="rId41"/>
    <p:sldLayoutId id="2147483657" r:id="rId42"/>
    <p:sldLayoutId id="2147483795" r:id="rId43"/>
  </p:sldLayoutIdLst>
  <p:transition spd="slow"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6.xml"/><Relationship Id="rId7" Type="http://schemas.openxmlformats.org/officeDocument/2006/relationships/oleObject" Target="../embeddings/oleObject28.bin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4" y="1742830"/>
            <a:ext cx="7145866" cy="4855525"/>
          </a:xfrm>
          <a:prstGeom prst="rect">
            <a:avLst/>
          </a:prstGeom>
        </p:spPr>
      </p:pic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7EE31207-BFB4-4F78-BAF1-665843DADA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4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53" name="Слайд think-cell" r:id="rId7" imgW="425" imgH="424" progId="TCLayout.ActiveDocument.1">
                  <p:embed/>
                </p:oleObj>
              </mc:Choice>
              <mc:Fallback>
                <p:oleObj name="Слайд think-cell" r:id="rId7" imgW="425" imgH="424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7EE31207-BFB4-4F78-BAF1-665843DADA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7CE42C53-920E-4CFD-9894-B08AE32CC4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3600" b="1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2AD47-F7F9-4364-BC14-E58AE819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477" y="1898218"/>
            <a:ext cx="3843981" cy="1274195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raphik LCG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Graphik LCG"/>
              </a:rPr>
            </a:br>
            <a:r>
              <a:rPr lang="ru-RU" sz="6000" dirty="0" smtClean="0">
                <a:latin typeface="Graphik LCG"/>
              </a:rPr>
              <a:t>"</a:t>
            </a:r>
            <a:r>
              <a:rPr lang="ru-RU" sz="6000" dirty="0">
                <a:solidFill>
                  <a:srgbClr val="FF0000"/>
                </a:solidFill>
                <a:latin typeface="Graphik LCG"/>
              </a:rPr>
              <a:t>Вверх</a:t>
            </a:r>
            <a:r>
              <a:rPr lang="ru-RU" sz="6000" dirty="0">
                <a:latin typeface="Graphik LCG"/>
              </a:rPr>
              <a:t>"</a:t>
            </a:r>
            <a:endParaRPr lang="ru-RU" sz="6000" dirty="0"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644" y="451556"/>
            <a:ext cx="11706578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Интернет площадка </a:t>
            </a:r>
          </a:p>
          <a:p>
            <a:pPr algn="ctr"/>
            <a:r>
              <a:rPr lang="ru-RU" sz="3600" b="1" dirty="0" err="1" smtClean="0"/>
              <a:t>стартап</a:t>
            </a:r>
            <a:r>
              <a:rPr lang="ru-RU" sz="3600" b="1" dirty="0" smtClean="0"/>
              <a:t> проектов для подростков и молодежи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8925185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794891"/>
            <a:ext cx="11252138" cy="369332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200" b="0" spc="0" dirty="0"/>
              <a:t>В чем наше уникальное предложение? Какие есть аналогичные решения? В чем их сильные и слабые стороны? </a:t>
            </a:r>
            <a:br>
              <a:rPr lang="ru-RU" sz="1200" b="0" spc="0" dirty="0"/>
            </a:br>
            <a:r>
              <a:rPr lang="ru-RU" sz="1200" b="0" spc="0" dirty="0"/>
              <a:t>Почему/чем ваше решение лучше, чем решения конкурентов.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78911"/>
            <a:ext cx="11252200" cy="2321560"/>
          </a:xfrm>
        </p:spPr>
        <p:txBody>
          <a:bodyPr/>
          <a:lstStyle/>
          <a:p>
            <a:r>
              <a:rPr lang="ru-RU" dirty="0" smtClean="0"/>
              <a:t>Несет идею вовлечения несовершеннолетних</a:t>
            </a:r>
          </a:p>
          <a:p>
            <a:r>
              <a:rPr lang="ru-RU" dirty="0" smtClean="0"/>
              <a:t>Проходит тестирование на реальных продуктах и идеях</a:t>
            </a:r>
          </a:p>
          <a:p>
            <a:r>
              <a:rPr lang="ru-RU" dirty="0" smtClean="0"/>
              <a:t>Работает как ресурс для обмена опытом между резидентами</a:t>
            </a:r>
          </a:p>
          <a:p>
            <a:r>
              <a:rPr lang="ru-RU" dirty="0" smtClean="0"/>
              <a:t>Служит для продвижения социально активных лидеров в бизнес среду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296293"/>
            <a:ext cx="11252138" cy="498598"/>
          </a:xfrm>
        </p:spPr>
        <p:txBody>
          <a:bodyPr/>
          <a:lstStyle/>
          <a:p>
            <a:r>
              <a:rPr lang="ru-RU" sz="3600" dirty="0">
                <a:solidFill>
                  <a:srgbClr val="0070C0"/>
                </a:solidFill>
              </a:rPr>
              <a:t>Новизна идеи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1478155"/>
            <a:ext cx="11426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Прорывная, </a:t>
            </a:r>
            <a:r>
              <a:rPr lang="ru-RU" dirty="0" smtClean="0"/>
              <a:t>радикальная платформа </a:t>
            </a:r>
            <a:r>
              <a:rPr lang="ru-RU" dirty="0"/>
              <a:t>не имеет </a:t>
            </a:r>
            <a:r>
              <a:rPr lang="ru-RU" dirty="0" smtClean="0"/>
              <a:t>аналогов по возрастному критерию резидентов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68314" y="4594578"/>
            <a:ext cx="2184576" cy="130951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идея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695876" y="4594577"/>
            <a:ext cx="2192213" cy="130951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931075" y="4594577"/>
            <a:ext cx="2158347" cy="130951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продукт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039" y="4100471"/>
            <a:ext cx="3733800" cy="2490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8266" y="4258665"/>
            <a:ext cx="653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</a:t>
            </a:r>
          </a:p>
          <a:p>
            <a:pPr algn="ctr"/>
            <a:r>
              <a:rPr lang="ru-RU" sz="2800" b="1" dirty="0" smtClean="0"/>
              <a:t>С</a:t>
            </a:r>
          </a:p>
          <a:p>
            <a:pPr algn="ctr"/>
            <a:r>
              <a:rPr lang="ru-RU" sz="2800" b="1" dirty="0" smtClean="0"/>
              <a:t>П</a:t>
            </a:r>
          </a:p>
          <a:p>
            <a:pPr algn="ctr"/>
            <a:r>
              <a:rPr lang="ru-RU" sz="2800" b="1" dirty="0" smtClean="0"/>
              <a:t>Е</a:t>
            </a:r>
          </a:p>
          <a:p>
            <a:pPr algn="ctr"/>
            <a:r>
              <a:rPr lang="ru-RU" sz="28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214079388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175386" y="2047879"/>
            <a:ext cx="2540000" cy="67144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Руководитель проекта-Волков Максим Сергеевич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=PR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продюсер проекта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99564" y="2832933"/>
            <a:ext cx="2415822" cy="7169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IT-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Разработчики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41244" y="3662768"/>
            <a:ext cx="2829391" cy="68862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АДМИНИСТРАТОРЫ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48044" y="3678154"/>
            <a:ext cx="2765777" cy="72410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НАСТАВНИКИ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99564" y="4556401"/>
            <a:ext cx="2754490" cy="7219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РЕЗИДЕНТЫ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19" y="968717"/>
            <a:ext cx="5170425" cy="555283"/>
          </a:xfrm>
        </p:spPr>
        <p:txBody>
          <a:bodyPr>
            <a:normAutofit fontScale="90000"/>
          </a:bodyPr>
          <a:lstStyle/>
          <a:p>
            <a:r>
              <a:rPr lang="ru-RU" sz="1200" b="0" spc="0" dirty="0"/>
              <a:t>Идея </a:t>
            </a:r>
            <a:r>
              <a:rPr lang="en-US" sz="1200" b="0" spc="0" dirty="0"/>
              <a:t>⟶ </a:t>
            </a:r>
            <a:r>
              <a:rPr lang="ru-RU" sz="1200" b="0" spc="0" dirty="0"/>
              <a:t>Наличие прототипа/макета/опытного образца</a:t>
            </a:r>
            <a:r>
              <a:rPr lang="en-US" sz="1200" b="0" spc="0" dirty="0"/>
              <a:t> ⟶ </a:t>
            </a:r>
            <a:r>
              <a:rPr lang="ru-RU" sz="1200" b="0" spc="0" dirty="0"/>
              <a:t>Наличие экспертизы</a:t>
            </a:r>
            <a:r>
              <a:rPr lang="en-US" sz="1200" b="0" spc="0" dirty="0"/>
              <a:t>/</a:t>
            </a:r>
            <a:r>
              <a:rPr lang="ru-RU" sz="1200" b="0" spc="0" dirty="0"/>
              <a:t>поддержки</a:t>
            </a:r>
            <a:r>
              <a:rPr lang="en-US" sz="1200" b="0" spc="0" dirty="0"/>
              <a:t>/</a:t>
            </a:r>
            <a:r>
              <a:rPr lang="ru-RU" sz="1200" b="0" spc="0" dirty="0"/>
              <a:t>договоренностей</a:t>
            </a:r>
            <a:r>
              <a:rPr lang="en-US" sz="1200" b="0" spc="0" dirty="0"/>
              <a:t>/</a:t>
            </a:r>
            <a:r>
              <a:rPr lang="ru-RU" sz="1200" b="0" spc="0" dirty="0"/>
              <a:t>ресурсной базы</a:t>
            </a:r>
            <a:r>
              <a:rPr lang="en-US" sz="1200" b="0" spc="0" dirty="0"/>
              <a:t> ⟶ </a:t>
            </a:r>
            <a:br>
              <a:rPr lang="en-US" sz="1200" b="0" spc="0" dirty="0"/>
            </a:br>
            <a:r>
              <a:rPr lang="ru-RU" sz="1200" b="0" spc="0" dirty="0"/>
              <a:t>Реализованный пилот или локальное внедрение</a:t>
            </a:r>
            <a:r>
              <a:rPr lang="en-US" sz="1200" b="0" spc="0" dirty="0"/>
              <a:t> ⟶ </a:t>
            </a:r>
            <a:r>
              <a:rPr lang="ru-RU" sz="1200" b="0" spc="0" dirty="0"/>
              <a:t>Готовность передачи в производство или тиражирование.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819" y="1796570"/>
            <a:ext cx="5356692" cy="41678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 данном этапе моя идея в стадии внедрения проекта.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Я представил свой проект на различных платформах и акселераторах, где получил </a:t>
            </a:r>
            <a:r>
              <a:rPr lang="ru-RU" dirty="0" smtClean="0">
                <a:solidFill>
                  <a:schemeClr val="tx1"/>
                </a:solidFill>
              </a:rPr>
              <a:t>реакцию.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Моя </a:t>
            </a:r>
            <a:r>
              <a:rPr lang="ru-RU" dirty="0" smtClean="0">
                <a:solidFill>
                  <a:schemeClr val="tx1"/>
                </a:solidFill>
              </a:rPr>
              <a:t>идея прошла в финал конкурса «Моя Страна-Моя </a:t>
            </a:r>
            <a:r>
              <a:rPr lang="ru-RU" dirty="0" smtClean="0">
                <a:solidFill>
                  <a:schemeClr val="tx1"/>
                </a:solidFill>
              </a:rPr>
              <a:t>Россия»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Я назначен </a:t>
            </a:r>
            <a:r>
              <a:rPr lang="ru-RU" b="1" dirty="0" smtClean="0">
                <a:solidFill>
                  <a:schemeClr val="tx1"/>
                </a:solidFill>
              </a:rPr>
              <a:t>общественным представителем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Агенства</a:t>
            </a:r>
            <a:r>
              <a:rPr lang="ru-RU" b="1" dirty="0" smtClean="0">
                <a:solidFill>
                  <a:schemeClr val="tx1"/>
                </a:solidFill>
              </a:rPr>
              <a:t> Стратегических Инициатив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Я смогу </a:t>
            </a:r>
            <a:r>
              <a:rPr lang="ru-RU" dirty="0" smtClean="0">
                <a:solidFill>
                  <a:schemeClr val="tx1"/>
                </a:solidFill>
              </a:rPr>
              <a:t>официально представлять  свою идею в молодежных центрах и точках кипения.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064" y="212360"/>
            <a:ext cx="5266381" cy="48378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</a:rPr>
              <a:t>Текущая стадия зрелости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4585C3D-3439-9D4B-81AF-3CD8AFD8501F}"/>
              </a:ext>
            </a:extLst>
          </p:cNvPr>
          <p:cNvSpPr txBox="1">
            <a:spLocks/>
          </p:cNvSpPr>
          <p:nvPr/>
        </p:nvSpPr>
        <p:spPr>
          <a:xfrm>
            <a:off x="5627511" y="1246358"/>
            <a:ext cx="6279269" cy="5627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00" dirty="0" smtClean="0"/>
              <a:t>Заказчик или лицо, выполняющее функцию заказчика (=владелец продукта, приёмщик результата проекта), функциональный заказчик (=пользователь продукта проекта), держатель бюджета, куратор, руководитель проекта, администратор проекта (если предусматривается), причастные заинтересованные стороны (</a:t>
            </a:r>
            <a:r>
              <a:rPr lang="ru-RU" sz="1100" dirty="0" err="1" smtClean="0"/>
              <a:t>стейкхолдеры</a:t>
            </a:r>
            <a:r>
              <a:rPr lang="ru-RU" sz="1100" dirty="0" smtClean="0"/>
              <a:t>).</a:t>
            </a:r>
            <a:endParaRPr lang="ru-RU" sz="1100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 txBox="1">
            <a:spLocks/>
          </p:cNvSpPr>
          <p:nvPr/>
        </p:nvSpPr>
        <p:spPr>
          <a:xfrm>
            <a:off x="5332475" y="185635"/>
            <a:ext cx="6225822" cy="103778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20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189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377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566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755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Матрица ролей и ключевых участников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1286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9709" y="142179"/>
            <a:ext cx="10412563" cy="4985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Матрица связей работ проекта ( </a:t>
            </a:r>
            <a:r>
              <a:rPr lang="ru-RU" sz="1800" dirty="0">
                <a:solidFill>
                  <a:srgbClr val="0070C0"/>
                </a:solidFill>
              </a:rPr>
              <a:t>сетевой график работ) с указанием предшествования работ, длительностей и соответствующих сроков (заполняется по каждой задаче</a:t>
            </a:r>
            <a:r>
              <a:rPr lang="ru-RU" sz="1800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816442"/>
              </p:ext>
            </p:extLst>
          </p:nvPr>
        </p:nvGraphicFramePr>
        <p:xfrm>
          <a:off x="1284316" y="647999"/>
          <a:ext cx="9690586" cy="40746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2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7431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предыдущие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продолжительность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94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Разработка</a:t>
                      </a:r>
                      <a:r>
                        <a:rPr lang="ru-RU" baseline="0" dirty="0" smtClean="0"/>
                        <a:t> сайта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3-4 месяца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945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Покупка</a:t>
                      </a:r>
                      <a:r>
                        <a:rPr lang="ru-RU" baseline="0" dirty="0" smtClean="0"/>
                        <a:t> домена и места на сервере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2-3 дня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5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SEO </a:t>
                      </a:r>
                      <a:r>
                        <a:rPr lang="ru-RU" dirty="0" smtClean="0"/>
                        <a:t>оптимизация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месяц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5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Подключение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соцсетей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месяц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945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Привлечение и обучение администраторов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1-2 месяца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945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Привлечение наставников</a:t>
                      </a:r>
                      <a:r>
                        <a:rPr lang="ru-RU" baseline="0" dirty="0" smtClean="0"/>
                        <a:t> и кураторов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2-3 месяца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945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Запуск и отладка платформы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2-3 месяца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945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Реклама и продвижение платформы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6-9 месяцев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789709" y="5436524"/>
            <a:ext cx="989215" cy="1014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финансирование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41516" y="4871258"/>
            <a:ext cx="407323" cy="440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406534" y="5744095"/>
            <a:ext cx="640080" cy="606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397432" y="5212080"/>
            <a:ext cx="623455" cy="64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10" name="Прямая со стрелкой 9"/>
          <p:cNvCxnSpPr>
            <a:endCxn id="7" idx="3"/>
          </p:cNvCxnSpPr>
          <p:nvPr/>
        </p:nvCxnSpPr>
        <p:spPr>
          <a:xfrm flipV="1">
            <a:off x="1512916" y="5247312"/>
            <a:ext cx="288251" cy="239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6"/>
            <a:endCxn id="8" idx="2"/>
          </p:cNvCxnSpPr>
          <p:nvPr/>
        </p:nvCxnSpPr>
        <p:spPr>
          <a:xfrm>
            <a:off x="1778924" y="5943600"/>
            <a:ext cx="627610" cy="1039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1741516" y="6217920"/>
            <a:ext cx="6005945" cy="232756"/>
          </a:xfrm>
          <a:prstGeom prst="bentConnector3">
            <a:avLst>
              <a:gd name="adj1" fmla="val -38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flipV="1">
            <a:off x="1776846" y="5544589"/>
            <a:ext cx="2655916" cy="207819"/>
          </a:xfrm>
          <a:prstGeom prst="bentConnector3">
            <a:avLst>
              <a:gd name="adj1" fmla="val -39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569527" y="5212080"/>
            <a:ext cx="640080" cy="64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417425" y="4775564"/>
            <a:ext cx="623455" cy="628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9" idx="6"/>
            <a:endCxn id="14" idx="2"/>
          </p:cNvCxnSpPr>
          <p:nvPr/>
        </p:nvCxnSpPr>
        <p:spPr>
          <a:xfrm>
            <a:off x="5020887" y="5536276"/>
            <a:ext cx="5486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7"/>
          </p:cNvCxnSpPr>
          <p:nvPr/>
        </p:nvCxnSpPr>
        <p:spPr>
          <a:xfrm flipV="1">
            <a:off x="4929584" y="4962698"/>
            <a:ext cx="1487841" cy="344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417425" y="5625638"/>
            <a:ext cx="623455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9" idx="5"/>
          </p:cNvCxnSpPr>
          <p:nvPr/>
        </p:nvCxnSpPr>
        <p:spPr>
          <a:xfrm>
            <a:off x="4929584" y="5765517"/>
            <a:ext cx="1487841" cy="1780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7489766" y="4955376"/>
            <a:ext cx="914400" cy="897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15" idx="6"/>
          </p:cNvCxnSpPr>
          <p:nvPr/>
        </p:nvCxnSpPr>
        <p:spPr>
          <a:xfrm>
            <a:off x="7040880" y="5089914"/>
            <a:ext cx="457200" cy="1573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711738" y="5648498"/>
            <a:ext cx="152954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/>
              <a:t>6-9месяцев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523012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6" y="852599"/>
            <a:ext cx="10764068" cy="400981"/>
          </a:xfrm>
        </p:spPr>
        <p:txBody>
          <a:bodyPr>
            <a:normAutofit/>
          </a:bodyPr>
          <a:lstStyle/>
          <a:p>
            <a:r>
              <a:rPr lang="ru-RU" sz="1200" b="0" spc="0" dirty="0"/>
              <a:t>Основные этапы проекта, контрольные точки, ведущие к достижению промежуточных и конечных результатов.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1253580"/>
            <a:ext cx="5712177" cy="522624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1.Одобрение и поддержка проекта на уровне АСИ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2.Получение гранда или финансирования инвестора на реализацию проекта.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3.Разработка сайта и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соцсетей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привязанных к проекту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4.Реклама и продвижение проекта для набора резидентов среди подростков на платформах РДШ и в молодежных центрах.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5.Реклама среди аудитории потребителей продукта и заинтересованных гостей.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6.Тестирование успешных идей на платформе, городских и региональных ярмарках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стартапов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7. Подключение проекта к списку тематических партнеров МДЦ и ВДЦ для продвижения и рекламы идеи проекта.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5231" y="123360"/>
            <a:ext cx="6812958" cy="72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dirty="0">
                <a:solidFill>
                  <a:srgbClr val="0070C0"/>
                </a:solidFill>
              </a:rPr>
              <a:t>План реализации проекта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95824"/>
              </p:ext>
            </p:extLst>
          </p:nvPr>
        </p:nvGraphicFramePr>
        <p:xfrm>
          <a:off x="6215315" y="2511084"/>
          <a:ext cx="5976685" cy="33889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86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группа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Высокая вероятность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Средняя вероятность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Низкая вероятность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8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Юридические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9900"/>
                          </a:solidFill>
                        </a:rPr>
                        <a:t>Нет возможности торговать из-за </a:t>
                      </a:r>
                      <a:r>
                        <a:rPr lang="ru-RU" sz="1200" dirty="0" smtClean="0">
                          <a:solidFill>
                            <a:srgbClr val="FF9900"/>
                          </a:solidFill>
                        </a:rPr>
                        <a:t>возраста</a:t>
                      </a:r>
                      <a:endParaRPr lang="ru-RU" sz="1200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2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финансовые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Сложность в приеме оплаты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3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операционный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Небольшие задержки во внедрении платформы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Подзаголовок 2"/>
          <p:cNvSpPr txBox="1">
            <a:spLocks/>
          </p:cNvSpPr>
          <p:nvPr/>
        </p:nvSpPr>
        <p:spPr>
          <a:xfrm>
            <a:off x="6306670" y="2056166"/>
            <a:ext cx="5523038" cy="446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0070C0"/>
                </a:solidFill>
              </a:rPr>
              <a:t>Матрица рисков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70304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873374"/>
            <a:ext cx="11252138" cy="166199"/>
          </a:xfrm>
        </p:spPr>
        <p:txBody>
          <a:bodyPr>
            <a:normAutofit fontScale="90000"/>
          </a:bodyPr>
          <a:lstStyle/>
          <a:p>
            <a:r>
              <a:rPr lang="ru-RU" sz="1200" b="0" kern="1200" spc="0" dirty="0">
                <a:solidFill>
                  <a:schemeClr val="dk1"/>
                </a:solidFill>
              </a:rPr>
              <a:t>Источники финансирования, наличие команды, инфраструктура и т.д.</a:t>
            </a:r>
            <a:endParaRPr lang="ru-RU" sz="1200" b="0" spc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63" y="1538171"/>
            <a:ext cx="5729225" cy="487256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Источники финансирования на данный момент в стадии развития. Я планирую с помощью рекламы и продвижения идеи проекта привлечь инвесторов и инициативных наставников.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Для сбора команды мне необходима публичная презентация проекта среди молодежи моего города и края, и среди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участников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объединений таких как РДШ, а так же на форуме АСИ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я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готовлю выступление. 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Для реализации проекта необходима материальная база и оборудование для осуществления администрирования сайте и ведения разработки.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Необходимы специалисты разработчики сайтов.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74776"/>
            <a:ext cx="11252138" cy="498598"/>
          </a:xfrm>
        </p:spPr>
        <p:txBody>
          <a:bodyPr/>
          <a:lstStyle/>
          <a:p>
            <a:r>
              <a:rPr lang="ru-RU" sz="3600" dirty="0">
                <a:solidFill>
                  <a:srgbClr val="0070C0"/>
                </a:solidFill>
              </a:rPr>
              <a:t>Ресурсное обеспечение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387070"/>
              </p:ext>
            </p:extLst>
          </p:nvPr>
        </p:nvGraphicFramePr>
        <p:xfrm>
          <a:off x="6368348" y="2651811"/>
          <a:ext cx="5352165" cy="3312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сайта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 </a:t>
                      </a:r>
                      <a:r>
                        <a:rPr lang="ru-RU" dirty="0" err="1" smtClean="0"/>
                        <a:t>тыс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Домен + сервер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</a:t>
                      </a:r>
                      <a:r>
                        <a:rPr lang="ru-RU" dirty="0" err="1" smtClean="0"/>
                        <a:t>тыс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Сео</a:t>
                      </a:r>
                      <a:r>
                        <a:rPr lang="ru-RU" dirty="0" smtClean="0"/>
                        <a:t> оптимизация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30-40 </a:t>
                      </a:r>
                      <a:r>
                        <a:rPr lang="ru-RU" dirty="0" err="1" smtClean="0"/>
                        <a:t>тыс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Администрирование (2 – 3 человека)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 </a:t>
                      </a:r>
                      <a:r>
                        <a:rPr lang="ru-RU" dirty="0" err="1" smtClean="0"/>
                        <a:t>тыс</a:t>
                      </a:r>
                      <a:r>
                        <a:rPr lang="ru-RU" dirty="0" smtClean="0"/>
                        <a:t>(ежемесячно)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Продвижение реклама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10-20 </a:t>
                      </a:r>
                      <a:r>
                        <a:rPr lang="ru-RU" dirty="0" err="1" smtClean="0"/>
                        <a:t>тыс</a:t>
                      </a:r>
                      <a:r>
                        <a:rPr lang="ru-RU" dirty="0" smtClean="0"/>
                        <a:t>(ежемесячно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76623" y="1538171"/>
            <a:ext cx="5350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Предварительная стоимостная оценка выполнения работ по проекту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419927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817974"/>
            <a:ext cx="11252138" cy="332399"/>
          </a:xfrm>
        </p:spPr>
        <p:txBody>
          <a:bodyPr>
            <a:normAutofit fontScale="90000"/>
          </a:bodyPr>
          <a:lstStyle/>
          <a:p>
            <a:r>
              <a:rPr lang="ru-RU" sz="1200" b="0" kern="1200" spc="0" dirty="0">
                <a:solidFill>
                  <a:schemeClr val="dk1"/>
                </a:solidFill>
              </a:rPr>
              <a:t>Какой рынок создает, развивает реализация проекта? Какой эффект даст реализация проекта вне системы заявителя, а не внутри нее? </a:t>
            </a:r>
            <a:br>
              <a:rPr lang="ru-RU" sz="1200" b="0" kern="1200" spc="0" dirty="0">
                <a:solidFill>
                  <a:schemeClr val="dk1"/>
                </a:solidFill>
              </a:rPr>
            </a:br>
            <a:r>
              <a:rPr lang="ru-RU" sz="1200" b="0" spc="0" dirty="0"/>
              <a:t>Изменение поведения людей или функционирования объектов и систем, к которому приводит использование результата проекта?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55" y="2201333"/>
            <a:ext cx="6438167" cy="4257656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Ранняя профориентация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Мотивация для бизнес инноваций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Экономическая грамотность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Вектор карьерного роста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Правильные ориентиры в бизнес среде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Успешные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MVP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стартап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проекты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88735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dirty="0">
                <a:solidFill>
                  <a:srgbClr val="0070C0"/>
                </a:solidFill>
              </a:rPr>
              <a:t>Эффекты от реализации проекта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22" y="2619022"/>
            <a:ext cx="4959341" cy="2913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4471" y="1303000"/>
            <a:ext cx="7135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МЫ БУДУЩЕЕ СТРАНЫ!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442567985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17DC1-D596-4F4B-8134-96542D0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76" y="649138"/>
            <a:ext cx="10781377" cy="858697"/>
          </a:xfrm>
        </p:spPr>
        <p:txBody>
          <a:bodyPr/>
          <a:lstStyle/>
          <a:p>
            <a:r>
              <a:rPr lang="ru-RU" sz="3000" dirty="0"/>
              <a:t>	</a:t>
            </a:r>
            <a:br>
              <a:rPr lang="ru-RU" sz="3000" dirty="0"/>
            </a:br>
            <a:r>
              <a:rPr lang="ru-RU" sz="3000" dirty="0"/>
              <a:t>         </a:t>
            </a:r>
            <a:r>
              <a:rPr lang="ru-RU" dirty="0"/>
              <a:t>Паспорт проекта Часть 1</a:t>
            </a:r>
            <a:endParaRPr lang="ru-RU" sz="30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AD4DED4-3054-194D-A66F-6ADD1A8A9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332061"/>
              </p:ext>
            </p:extLst>
          </p:nvPr>
        </p:nvGraphicFramePr>
        <p:xfrm>
          <a:off x="810881" y="1078486"/>
          <a:ext cx="10055042" cy="5034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41199">
                  <a:extLst>
                    <a:ext uri="{9D8B030D-6E8A-4147-A177-3AD203B41FA5}">
                      <a16:colId xmlns:a16="http://schemas.microsoft.com/office/drawing/2014/main" val="1358888087"/>
                    </a:ext>
                  </a:extLst>
                </a:gridCol>
                <a:gridCol w="7513843">
                  <a:extLst>
                    <a:ext uri="{9D8B030D-6E8A-4147-A177-3AD203B41FA5}">
                      <a16:colId xmlns:a16="http://schemas.microsoft.com/office/drawing/2014/main" val="2636570510"/>
                    </a:ext>
                  </a:extLst>
                </a:gridCol>
              </a:tblGrid>
              <a:tr h="353622">
                <a:tc>
                  <a:txBody>
                    <a:bodyPr/>
                    <a:lstStyle/>
                    <a:p>
                      <a:r>
                        <a:rPr lang="ru-RU" sz="1200" b="0" dirty="0"/>
                        <a:t>Проблема </a:t>
                      </a:r>
                    </a:p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/>
                        <a:t>Какую проблему решает проект ? В чем ее актуальность? Каков масштаб проблемы?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1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Цель проекта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Какое желаемое состояние мы планируем  достичь реализацией проекта. Проблема, переформулированная в позитивном ключе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615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Суть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Краткое описание предлагаемого решения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64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рынка, целевые сегменты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какие сегменты рынка на который ориентирован продукт/услуга  (название, доля, динамика, тенденции развития, драйверы роста, потенциальные потребители) 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Обоснование спроса на продукцию, с описанием целевых потребителей (клиентов) и ключевых факторов принятия ими решения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90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Ключевые результаты проекта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Какие материальные и нематериальные объекты, продукты и (или) услуги мы создадим в рамках проекта. </a:t>
                      </a:r>
                      <a:r>
                        <a:rPr lang="ru-RU" sz="1200" b="0" dirty="0"/>
                        <a:t>Краткосрочные и долгосрочные ключевые результаты проекта, описание их взаимосвязи  результатов. Структурная декомпозиция результатов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39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Новизна идеи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В чем наше уникальное предложение? Какие есть аналогичные решения? В чем их сильные и слабые стороны? Почему/чем наше решение  лучше, чем решения  конкурентов.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25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Текущая стадия зрелости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Идея</a:t>
                      </a:r>
                    </a:p>
                    <a:p>
                      <a:r>
                        <a:rPr lang="ru-RU" sz="1200" dirty="0"/>
                        <a:t>Наличие прототипа/макета/опытного образца</a:t>
                      </a:r>
                    </a:p>
                    <a:p>
                      <a:r>
                        <a:rPr lang="ru-RU" sz="1200" dirty="0"/>
                        <a:t>Наличие экспертизы \ поддержки\ договоренностей \ ресурсной базы</a:t>
                      </a:r>
                    </a:p>
                    <a:p>
                      <a:r>
                        <a:rPr lang="ru-RU" sz="1200" dirty="0"/>
                        <a:t>Реализованный пилот или локальное внедрение</a:t>
                      </a:r>
                    </a:p>
                    <a:p>
                      <a:r>
                        <a:rPr lang="ru-RU" sz="1200" dirty="0"/>
                        <a:t>Готовность передачи в производство или тиражирование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167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Матрица ролей и ключевых участников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Заказчик или лицо, выполняющее функцию заказчика (=владелец продукта, приёмщик результата проекта), функциональный заказчик (=пользователь продукта проекта), держатель бюджета, куратор, руководитель проекта, администратор проекта (если предусматривается), причастные заинтересованные стороны (</a:t>
                      </a:r>
                      <a:r>
                        <a:rPr lang="ru-RU" sz="1200" dirty="0" err="1"/>
                        <a:t>стейкхолдеры</a:t>
                      </a:r>
                      <a:r>
                        <a:rPr lang="ru-RU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81453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805A2B-205C-B64F-B382-A6BB44D29A20}"/>
              </a:ext>
            </a:extLst>
          </p:cNvPr>
          <p:cNvSpPr txBox="1"/>
          <p:nvPr/>
        </p:nvSpPr>
        <p:spPr>
          <a:xfrm>
            <a:off x="7164659" y="490654"/>
            <a:ext cx="0" cy="0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ru-RU" sz="1000" dirty="0" err="1">
              <a:solidFill>
                <a:schemeClr val="tx2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5B6EB43-E21C-A048-8B57-92C1C8519363}"/>
              </a:ext>
            </a:extLst>
          </p:cNvPr>
          <p:cNvSpPr txBox="1">
            <a:spLocks/>
          </p:cNvSpPr>
          <p:nvPr/>
        </p:nvSpPr>
        <p:spPr>
          <a:xfrm>
            <a:off x="682625" y="205939"/>
            <a:ext cx="11037888" cy="443198"/>
          </a:xfrm>
          <a:prstGeom prst="rect">
            <a:avLst/>
          </a:prstGeom>
        </p:spPr>
        <p:txBody>
          <a:bodyPr vert="horz" wrap="square" lIns="0" tIns="0" rIns="72000" bIns="0" rtlCol="0" anchor="t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1" dirty="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Паспорт проекта. Часть 1</a:t>
            </a:r>
          </a:p>
        </p:txBody>
      </p:sp>
    </p:spTree>
    <p:extLst>
      <p:ext uri="{BB962C8B-B14F-4D97-AF65-F5344CB8AC3E}">
        <p14:creationId xmlns:p14="http://schemas.microsoft.com/office/powerpoint/2010/main" val="3586195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AD4DED4-3054-194D-A66F-6ADD1A8A9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335305"/>
              </p:ext>
            </p:extLst>
          </p:nvPr>
        </p:nvGraphicFramePr>
        <p:xfrm>
          <a:off x="792000" y="1080000"/>
          <a:ext cx="9154532" cy="2377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7615">
                  <a:extLst>
                    <a:ext uri="{9D8B030D-6E8A-4147-A177-3AD203B41FA5}">
                      <a16:colId xmlns:a16="http://schemas.microsoft.com/office/drawing/2014/main" val="1358888087"/>
                    </a:ext>
                  </a:extLst>
                </a:gridCol>
                <a:gridCol w="6556917">
                  <a:extLst>
                    <a:ext uri="{9D8B030D-6E8A-4147-A177-3AD203B41FA5}">
                      <a16:colId xmlns:a16="http://schemas.microsoft.com/office/drawing/2014/main" val="2636570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реализации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0" dirty="0"/>
                        <a:t>Основные этапы проекта, контрольные  точки , ведущие к достижению промежуточных и конечных результатов</a:t>
                      </a:r>
                    </a:p>
                    <a:p>
                      <a:endParaRPr lang="ru-RU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457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Ресурсное обеспечение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Источники финансирования, наличие команды, инфраструктура и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тд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4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Риски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Перечень ключевых рисков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907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Эффекты от реализации проекта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Какой рынок создает, развивает  реализация проекта?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Какой эффект даст реализация проекта вне системы заявителя, а не внутри нее?</a:t>
                      </a:r>
                    </a:p>
                    <a:p>
                      <a:r>
                        <a:rPr lang="ru-RU" sz="1200" dirty="0"/>
                        <a:t>Изменение поведения людей или функционирования объектов и систем, к которому приводит использование результата проекта?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201884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EFD926-5F38-4247-B5AC-4BB8832C0DD6}"/>
              </a:ext>
            </a:extLst>
          </p:cNvPr>
          <p:cNvSpPr txBox="1">
            <a:spLocks/>
          </p:cNvSpPr>
          <p:nvPr/>
        </p:nvSpPr>
        <p:spPr>
          <a:xfrm>
            <a:off x="682625" y="205939"/>
            <a:ext cx="11037888" cy="443198"/>
          </a:xfrm>
          <a:prstGeom prst="rect">
            <a:avLst/>
          </a:prstGeom>
        </p:spPr>
        <p:txBody>
          <a:bodyPr vert="horz" wrap="square" lIns="0" tIns="0" rIns="72000" bIns="0" rtlCol="0" anchor="t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1" dirty="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Паспорт проекта. Часть 2</a:t>
            </a:r>
          </a:p>
        </p:txBody>
      </p:sp>
    </p:spTree>
    <p:extLst>
      <p:ext uri="{BB962C8B-B14F-4D97-AF65-F5344CB8AC3E}">
        <p14:creationId xmlns:p14="http://schemas.microsoft.com/office/powerpoint/2010/main" val="34706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926136"/>
            <a:ext cx="11252138" cy="166199"/>
          </a:xfrm>
        </p:spPr>
        <p:txBody>
          <a:bodyPr>
            <a:normAutofit fontScale="90000"/>
          </a:bodyPr>
          <a:lstStyle/>
          <a:p>
            <a:r>
              <a:rPr lang="ru-RU" sz="1200" b="0" spc="0" dirty="0"/>
              <a:t>Какую проблему решает проект ? В чем ее актуальность? Каков масштаб проблемы?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427538"/>
            <a:ext cx="11252138" cy="498598"/>
          </a:xfrm>
        </p:spPr>
        <p:txBody>
          <a:bodyPr/>
          <a:lstStyle/>
          <a:p>
            <a:r>
              <a:rPr lang="ru-RU" sz="3600" dirty="0">
                <a:solidFill>
                  <a:srgbClr val="0070C0"/>
                </a:solidFill>
              </a:rPr>
              <a:t>Проблема</a:t>
            </a:r>
            <a:r>
              <a:rPr lang="ru-RU" sz="36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375" y="1347631"/>
            <a:ext cx="5732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подростки не могут заниматься </a:t>
            </a:r>
          </a:p>
          <a:p>
            <a:r>
              <a:rPr lang="ru-RU" dirty="0" smtClean="0"/>
              <a:t>предпринимательством, их бизнес инициативы</a:t>
            </a:r>
          </a:p>
          <a:p>
            <a:r>
              <a:rPr lang="ru-RU" dirty="0" smtClean="0"/>
              <a:t>не воспринимают серьезно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8375" y="2317549"/>
            <a:ext cx="5937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 возможности для граждан 14-16 реализовать </a:t>
            </a:r>
          </a:p>
          <a:p>
            <a:r>
              <a:rPr lang="ru-RU" dirty="0" smtClean="0"/>
              <a:t>свои бизнес идеи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8375" y="3010468"/>
            <a:ext cx="5379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 платформы </a:t>
            </a:r>
            <a:r>
              <a:rPr lang="ru-RU" dirty="0" err="1" smtClean="0"/>
              <a:t>акселиратора</a:t>
            </a:r>
            <a:r>
              <a:rPr lang="ru-RU" dirty="0"/>
              <a:t> </a:t>
            </a:r>
            <a:r>
              <a:rPr lang="ru-RU" dirty="0" smtClean="0"/>
              <a:t>для обучения подростков предпринимательству и бизнес проектированию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8375" y="3949347"/>
            <a:ext cx="5314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 </a:t>
            </a:r>
            <a:r>
              <a:rPr lang="ru-RU" dirty="0"/>
              <a:t>инфраструктуры, </a:t>
            </a:r>
            <a:r>
              <a:rPr lang="ru-RU" dirty="0" smtClean="0"/>
              <a:t>платформы </a:t>
            </a:r>
          </a:p>
          <a:p>
            <a:r>
              <a:rPr lang="ru-RU" dirty="0" smtClean="0"/>
              <a:t>для взаимодействия юных </a:t>
            </a:r>
            <a:r>
              <a:rPr lang="ru-RU" dirty="0" err="1" smtClean="0"/>
              <a:t>стартаперов</a:t>
            </a:r>
            <a:r>
              <a:rPr lang="ru-RU" dirty="0" smtClean="0"/>
              <a:t> и их </a:t>
            </a:r>
          </a:p>
          <a:p>
            <a:r>
              <a:rPr lang="ru-RU" dirty="0" smtClean="0"/>
              <a:t>наставников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8375" y="4888226"/>
            <a:ext cx="6674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 барьеров для начала продвижения своей </a:t>
            </a:r>
          </a:p>
          <a:p>
            <a:r>
              <a:rPr lang="ru-RU" dirty="0" smtClean="0"/>
              <a:t>идеи, продукта для не эмансипированных  несовершеннолетних граждан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237067" y="1501422"/>
            <a:ext cx="112889" cy="124177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7" y="2480026"/>
            <a:ext cx="128027" cy="1463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99" y="5071753"/>
            <a:ext cx="128027" cy="1463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97" y="3184991"/>
            <a:ext cx="128027" cy="1463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41" y="4128372"/>
            <a:ext cx="128027" cy="14631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278019" y="1360844"/>
            <a:ext cx="5801092" cy="4229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19" y="1501422"/>
            <a:ext cx="5544941" cy="3933295"/>
          </a:xfrm>
        </p:spPr>
      </p:pic>
    </p:spTree>
    <p:extLst>
      <p:ext uri="{BB962C8B-B14F-4D97-AF65-F5344CB8AC3E}">
        <p14:creationId xmlns:p14="http://schemas.microsoft.com/office/powerpoint/2010/main" val="302736370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661799" y="1010871"/>
            <a:ext cx="5145024" cy="1873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99" y="2954646"/>
            <a:ext cx="5145024" cy="3429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088" y="181170"/>
            <a:ext cx="11209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В России в настоящее время зарегистрировано 456 несовершеннолетних индивидуальных предпринимателей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661799" y="1116053"/>
            <a:ext cx="4730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А как начать свой путь предпринимателя </a:t>
            </a:r>
            <a:endParaRPr lang="en-US" sz="2400" b="1" i="1" dirty="0" smtClean="0"/>
          </a:p>
          <a:p>
            <a:r>
              <a:rPr lang="ru-RU" sz="2400" b="1" i="1" dirty="0" smtClean="0"/>
              <a:t>будучи несовершеннолетним</a:t>
            </a:r>
            <a:r>
              <a:rPr lang="en-US" sz="2400" b="1" i="1" dirty="0" smtClean="0"/>
              <a:t>?</a:t>
            </a:r>
            <a:r>
              <a:rPr lang="ru-RU" sz="2400" b="1" i="1" dirty="0" smtClean="0"/>
              <a:t>  </a:t>
            </a:r>
            <a:endParaRPr lang="ru-RU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81913" y="3068196"/>
            <a:ext cx="24440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Если не получать отклик и признание, то интерес к любому увлечению быстро пропадает.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1377" y="3668360"/>
            <a:ext cx="45494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FFC000"/>
                </a:solidFill>
              </a:rPr>
              <a:t>TAM</a:t>
            </a:r>
            <a:r>
              <a:rPr lang="ru-RU" dirty="0"/>
              <a:t> – все подростки от 10 до 18 лет</a:t>
            </a:r>
          </a:p>
          <a:p>
            <a:pPr algn="l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SAM</a:t>
            </a:r>
            <a:r>
              <a:rPr lang="ru-RU" dirty="0"/>
              <a:t>- подростки от 10-18 лет желающие заработать и продавать свой продукт</a:t>
            </a:r>
          </a:p>
          <a:p>
            <a:pPr algn="l"/>
            <a:r>
              <a:rPr lang="ru-RU" b="1" dirty="0"/>
              <a:t>SOM</a:t>
            </a:r>
            <a:r>
              <a:rPr lang="ru-RU" dirty="0"/>
              <a:t>- подростки от 10-18 лет </a:t>
            </a:r>
            <a:r>
              <a:rPr lang="ru-RU" dirty="0" smtClean="0"/>
              <a:t>которые готовы попробовать реализовать свою бизнес идею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0" y="504335"/>
            <a:ext cx="3704965" cy="32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98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926136"/>
            <a:ext cx="11252138" cy="166199"/>
          </a:xfrm>
        </p:spPr>
        <p:txBody>
          <a:bodyPr>
            <a:normAutofit fontScale="90000"/>
          </a:bodyPr>
          <a:lstStyle/>
          <a:p>
            <a:r>
              <a:rPr lang="ru-RU" sz="1200" b="0" spc="0" dirty="0"/>
              <a:t>Какое желаемое состояние мы планируем достичь реализацией проекта? Проблема, переформулированная в позитивном ключе.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427538"/>
            <a:ext cx="11252138" cy="498598"/>
          </a:xfrm>
        </p:spPr>
        <p:txBody>
          <a:bodyPr/>
          <a:lstStyle/>
          <a:p>
            <a:r>
              <a:rPr lang="ru-RU" sz="3600" dirty="0">
                <a:solidFill>
                  <a:srgbClr val="0070C0"/>
                </a:solidFill>
              </a:rPr>
              <a:t>Цель проекта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949" y="4019399"/>
            <a:ext cx="5652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Развить способности и знания в области проектирования</a:t>
            </a:r>
            <a:endParaRPr lang="ru-RU" dirty="0"/>
          </a:p>
          <a:p>
            <a:r>
              <a:rPr lang="ru-RU" dirty="0" smtClean="0"/>
              <a:t>бизнес идей экономики и управления бизнес проектом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524" y="1383413"/>
            <a:ext cx="5378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Создать платформу для </a:t>
            </a:r>
            <a:r>
              <a:rPr lang="ru-RU" dirty="0" err="1" smtClean="0"/>
              <a:t>стартап</a:t>
            </a:r>
            <a:r>
              <a:rPr lang="ru-RU" dirty="0" smtClean="0"/>
              <a:t> проектов </a:t>
            </a:r>
          </a:p>
          <a:p>
            <a:r>
              <a:rPr lang="ru-RU" dirty="0" smtClean="0"/>
              <a:t>где резидентами станут подростки 14-16 лет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2949" y="2094202"/>
            <a:ext cx="5379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Организовать на базе платформы бизнес-</a:t>
            </a:r>
            <a:r>
              <a:rPr lang="ru-RU" dirty="0" err="1" smtClean="0"/>
              <a:t>акселиратор</a:t>
            </a:r>
            <a:r>
              <a:rPr lang="ru-RU" dirty="0" smtClean="0"/>
              <a:t> ориентированный на несовершеннолетних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2949" y="3032963"/>
            <a:ext cx="570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Создать инфраструктуру в рамках платформы для</a:t>
            </a:r>
          </a:p>
          <a:p>
            <a:r>
              <a:rPr lang="ru-RU" dirty="0" smtClean="0"/>
              <a:t>обмена опытом и наставничества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12949" y="5271596"/>
            <a:ext cx="6674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Создать возможность на базе сайта реализовать свою бизнес инициативу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237067" y="1501422"/>
            <a:ext cx="112889" cy="124177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75" y="2276824"/>
            <a:ext cx="128027" cy="1463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54" y="5432997"/>
            <a:ext cx="128027" cy="1463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86" y="3173702"/>
            <a:ext cx="128027" cy="1463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41" y="4128372"/>
            <a:ext cx="128027" cy="1463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b="22566"/>
          <a:stretch/>
        </p:blipFill>
        <p:spPr>
          <a:xfrm>
            <a:off x="6231467" y="1241790"/>
            <a:ext cx="5808460" cy="37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9646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926136"/>
            <a:ext cx="11252138" cy="166199"/>
          </a:xfrm>
        </p:spPr>
        <p:txBody>
          <a:bodyPr>
            <a:normAutofit fontScale="90000"/>
          </a:bodyPr>
          <a:lstStyle/>
          <a:p>
            <a:r>
              <a:rPr lang="ru-RU" sz="1200" b="0" spc="0" dirty="0"/>
              <a:t>Краткое описание предлагаемого решения.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86" y="1279877"/>
            <a:ext cx="11193047" cy="48838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Я предлагаю создать сайт платформу на которой будет несколько разделов выполняющих различные задачи.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акселератор </a:t>
            </a:r>
            <a:r>
              <a:rPr lang="ru-RU" sz="2400" dirty="0" err="1" smtClean="0">
                <a:solidFill>
                  <a:schemeClr val="tx1"/>
                </a:solidFill>
              </a:rPr>
              <a:t>стартап</a:t>
            </a:r>
            <a:r>
              <a:rPr lang="ru-RU" sz="2400" dirty="0" smtClean="0">
                <a:solidFill>
                  <a:schemeClr val="tx1"/>
                </a:solidFill>
              </a:rPr>
              <a:t> проектов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мастер </a:t>
            </a:r>
            <a:r>
              <a:rPr lang="ru-RU" sz="2400" dirty="0" smtClean="0">
                <a:solidFill>
                  <a:schemeClr val="tx1"/>
                </a:solidFill>
              </a:rPr>
              <a:t>классы от бизнес тренеров и наставников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форум </a:t>
            </a:r>
            <a:r>
              <a:rPr lang="ru-RU" sz="2400" dirty="0" smtClean="0">
                <a:solidFill>
                  <a:schemeClr val="tx1"/>
                </a:solidFill>
              </a:rPr>
              <a:t>для обмена опыта резидентов проекта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сама </a:t>
            </a:r>
            <a:r>
              <a:rPr lang="ru-RU" sz="2400" dirty="0" smtClean="0">
                <a:solidFill>
                  <a:schemeClr val="tx1"/>
                </a:solidFill>
              </a:rPr>
              <a:t>платформа представляющая успешные продукты, идеи и услуги, </a:t>
            </a:r>
            <a:r>
              <a:rPr lang="ru-RU" sz="2400" dirty="0" smtClean="0">
                <a:solidFill>
                  <a:schemeClr val="tx1"/>
                </a:solidFill>
              </a:rPr>
              <a:t>созданные       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резидентами </a:t>
            </a:r>
            <a:r>
              <a:rPr lang="ru-RU" sz="2400" dirty="0" smtClean="0">
                <a:solidFill>
                  <a:schemeClr val="tx1"/>
                </a:solidFill>
              </a:rPr>
              <a:t>и их </a:t>
            </a:r>
            <a:r>
              <a:rPr lang="ru-RU" sz="2400" dirty="0" smtClean="0">
                <a:solidFill>
                  <a:schemeClr val="tx1"/>
                </a:solidFill>
              </a:rPr>
              <a:t>командами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юридическая </a:t>
            </a:r>
            <a:r>
              <a:rPr lang="ru-RU" sz="2400" dirty="0" smtClean="0">
                <a:solidFill>
                  <a:schemeClr val="tx1"/>
                </a:solidFill>
              </a:rPr>
              <a:t>поддержка протестированных успешных проектов для привлечения инвесторов и запуска проектов в реальную </a:t>
            </a:r>
            <a:r>
              <a:rPr lang="ru-RU" sz="2400" dirty="0" smtClean="0">
                <a:solidFill>
                  <a:schemeClr val="tx1"/>
                </a:solidFill>
              </a:rPr>
              <a:t>жизнь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498598"/>
          </a:xfrm>
        </p:spPr>
        <p:txBody>
          <a:bodyPr/>
          <a:lstStyle/>
          <a:p>
            <a:r>
              <a:rPr lang="ru-RU" sz="3600" dirty="0">
                <a:solidFill>
                  <a:srgbClr val="0070C0"/>
                </a:solidFill>
              </a:rPr>
              <a:t>Суть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1653404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831824"/>
            <a:ext cx="11252138" cy="116443"/>
          </a:xfrm>
        </p:spPr>
        <p:txBody>
          <a:bodyPr>
            <a:normAutofit fontScale="90000"/>
          </a:bodyPr>
          <a:lstStyle/>
          <a:p>
            <a:r>
              <a:rPr lang="ru-RU" sz="1200" b="0" kern="1200" spc="0" dirty="0">
                <a:solidFill>
                  <a:schemeClr val="dk1"/>
                </a:solidFill>
              </a:rPr>
              <a:t>На какие сегменты рынка ориентирован продукт/услуга?  (название, доля, динамика, тенденции развития, драйверы роста, потенциальные потребители)  </a:t>
            </a:r>
            <a:br>
              <a:rPr lang="ru-RU" sz="1200" b="0" kern="1200" spc="0" dirty="0">
                <a:solidFill>
                  <a:schemeClr val="dk1"/>
                </a:solidFill>
              </a:rPr>
            </a:br>
            <a:r>
              <a:rPr lang="ru-RU" sz="1200" b="0" kern="1200" spc="0" dirty="0">
                <a:solidFill>
                  <a:schemeClr val="dk1"/>
                </a:solidFill>
              </a:rPr>
              <a:t>Обоснование спроса на продукцию, с описанием целевых потребителей (клиентов) и ключевых факторов принятия ими решения.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248" y="167027"/>
            <a:ext cx="11252138" cy="498598"/>
          </a:xfrm>
        </p:spPr>
        <p:txBody>
          <a:bodyPr/>
          <a:lstStyle/>
          <a:p>
            <a:r>
              <a:rPr lang="ru-RU" sz="3600" dirty="0">
                <a:solidFill>
                  <a:srgbClr val="0070C0"/>
                </a:solidFill>
              </a:rPr>
              <a:t>Анализ рынка, целевые сегменты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44" y="1295895"/>
            <a:ext cx="4662311" cy="2533062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328782" y="1277950"/>
            <a:ext cx="3780374" cy="2533062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резиденты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-участники, это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активные подростки 12-16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лет,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интересующиеся предпринимательством, инициативные и ищущие возможность самореализации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65066" y="1295895"/>
            <a:ext cx="3351319" cy="5030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Потребители</a:t>
            </a:r>
          </a:p>
          <a:p>
            <a:pPr algn="ctr"/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Подростки(участники, наблюдатели)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Организации, которые   находятся в поисках кадрового резерва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Успешные предприниматели ищущие специалистов для своего бизнеса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855" y="3811012"/>
            <a:ext cx="68297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ЛОКАЦИИ </a:t>
            </a:r>
            <a:r>
              <a:rPr lang="ru-RU" sz="2400" b="1" dirty="0" smtClean="0"/>
              <a:t>ПРОЕКТА </a:t>
            </a:r>
          </a:p>
          <a:p>
            <a:pPr algn="ctr"/>
            <a:r>
              <a:rPr lang="ru-RU" sz="2400" b="1" dirty="0" smtClean="0"/>
              <a:t>для привлечения резидентов</a:t>
            </a:r>
          </a:p>
          <a:p>
            <a:pPr algn="ctr"/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Ярмарки </a:t>
            </a:r>
            <a:r>
              <a:rPr lang="ru-RU" b="1" dirty="0" err="1" smtClean="0"/>
              <a:t>стартапов</a:t>
            </a:r>
            <a:r>
              <a:rPr lang="ru-RU" b="1" dirty="0" smtClean="0"/>
              <a:t> организованные в городах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Социальные сети и посты и группы ориентированные на активную молодежь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Молодежные клубы и центры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Школы и колледжи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МДЦ и ВДЦ в рамках тематических смен  </a:t>
            </a:r>
          </a:p>
          <a:p>
            <a:pPr marL="285750" indent="-285750"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178519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87" y="648697"/>
            <a:ext cx="11252138" cy="369332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200" b="0" spc="0" dirty="0"/>
              <a:t>Какие материальные и нематериальные объекты, продукты и (или) услуги мы создадим в рамках проекта. </a:t>
            </a:r>
            <a:br>
              <a:rPr lang="ru-RU" sz="1200" b="0" spc="0" dirty="0"/>
            </a:br>
            <a:r>
              <a:rPr lang="ru-RU" sz="1200" b="0" spc="0" dirty="0"/>
              <a:t>Краткосрочные и долгосрочные ключевые результаты проекта, описание их взаимосвязи  результатов. Структурная декомпозиция результатов.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52" y="1318111"/>
            <a:ext cx="5119625" cy="522944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Создание онлайн платформы, </a:t>
            </a:r>
            <a:r>
              <a:rPr lang="ru-RU" b="1" dirty="0" smtClean="0">
                <a:solidFill>
                  <a:schemeClr val="tx1"/>
                </a:solidFill>
              </a:rPr>
              <a:t>и локаций в </a:t>
            </a:r>
            <a:r>
              <a:rPr lang="ru-RU" b="1" dirty="0" err="1" smtClean="0">
                <a:solidFill>
                  <a:schemeClr val="tx1"/>
                </a:solidFill>
              </a:rPr>
              <a:t>соцсетях</a:t>
            </a:r>
            <a:r>
              <a:rPr lang="ru-RU" b="1" dirty="0" smtClean="0">
                <a:solidFill>
                  <a:schemeClr val="tx1"/>
                </a:solidFill>
              </a:rPr>
              <a:t> помогающих реализовать свои возможности и бизнес инициативы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Проработка бизнес идей в акселераторе с рекомендациями наставников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На сайте размещаются реальные продукты и бизнес идеи реализуемые юными резидентами 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9862" y="94699"/>
            <a:ext cx="11252138" cy="553998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600" dirty="0">
                <a:solidFill>
                  <a:srgbClr val="0070C0"/>
                </a:solidFill>
              </a:rPr>
              <a:t>Ключевые результаты проекта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2565" y="1025723"/>
            <a:ext cx="380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«Все получится!»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21" y="1880309"/>
            <a:ext cx="6401127" cy="36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003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99410" y="540327"/>
            <a:ext cx="4247804" cy="8229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Интернет-платформа стартам проектов «Вверх»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22465" y="631767"/>
            <a:ext cx="1936866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Резидент-участник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15294" y="1911928"/>
            <a:ext cx="3898669" cy="7065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Акселератор продуктов и идей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48545" y="3075710"/>
            <a:ext cx="3898669" cy="7398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Продвижение ,поддержка и консультации успешных проектов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86552" y="556952"/>
            <a:ext cx="2078182" cy="806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Потребитель, инвестор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211185" y="3973483"/>
            <a:ext cx="7323512" cy="26018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95455" y="3973483"/>
            <a:ext cx="1064029" cy="939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Идея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903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44" y="4029075"/>
            <a:ext cx="9937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36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48" y="4323513"/>
            <a:ext cx="9937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3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42" y="4092316"/>
            <a:ext cx="9937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36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01" y="4437366"/>
            <a:ext cx="9937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88161" y="4702988"/>
            <a:ext cx="844853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 smtClean="0"/>
              <a:t>продукт1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70862" y="4323513"/>
            <a:ext cx="711733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ru-RU" dirty="0" smtClean="0"/>
              <a:t>Услуга</a:t>
            </a:r>
          </a:p>
          <a:p>
            <a:pPr algn="ctr"/>
            <a:r>
              <a:rPr lang="ru-RU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98835" y="4244971"/>
            <a:ext cx="868828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ru-RU" dirty="0" smtClean="0"/>
              <a:t>продукт</a:t>
            </a:r>
          </a:p>
          <a:p>
            <a:pPr algn="ctr"/>
            <a:r>
              <a:rPr lang="ru-RU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4633" y="4512108"/>
            <a:ext cx="535403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ru-RU" dirty="0" smtClean="0"/>
              <a:t>Идея</a:t>
            </a:r>
          </a:p>
          <a:p>
            <a:pPr algn="ctr"/>
            <a:r>
              <a:rPr lang="ru-RU" dirty="0"/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26729" y="5494713"/>
            <a:ext cx="2921722" cy="8146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Наставники и кураторы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3025833" y="960119"/>
            <a:ext cx="448887" cy="17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8034633" y="909204"/>
            <a:ext cx="643854" cy="1766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524701" y="1298109"/>
            <a:ext cx="224444" cy="2946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599410" y="5274425"/>
            <a:ext cx="914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638502" y="5043228"/>
            <a:ext cx="216131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64818" y="4912822"/>
            <a:ext cx="0" cy="5818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Выгнутая влево стрелка 28"/>
          <p:cNvSpPr/>
          <p:nvPr/>
        </p:nvSpPr>
        <p:spPr>
          <a:xfrm>
            <a:off x="2828333" y="1298109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0362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43" y="2514261"/>
            <a:ext cx="7493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 flipH="1">
            <a:off x="6598835" y="4987636"/>
            <a:ext cx="411628" cy="5985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3628" name="Прямая со стрелкой 1903627"/>
          <p:cNvCxnSpPr/>
          <p:nvPr/>
        </p:nvCxnSpPr>
        <p:spPr>
          <a:xfrm flipH="1">
            <a:off x="7257011" y="5286894"/>
            <a:ext cx="1045323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25067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1A86-3D3F-4720-BDF0-2A4166550CB6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31412" y="1400297"/>
            <a:ext cx="4655128" cy="5373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Интернет-платформа </a:t>
            </a:r>
            <a:r>
              <a:rPr lang="ru-RU" dirty="0" err="1" smtClean="0"/>
              <a:t>стартап</a:t>
            </a:r>
            <a:r>
              <a:rPr lang="ru-RU" dirty="0" smtClean="0"/>
              <a:t> проектов </a:t>
            </a:r>
            <a:r>
              <a:rPr lang="ru-RU" dirty="0"/>
              <a:t>«Вверх»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64910" y="2135032"/>
            <a:ext cx="4721630" cy="8090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Продвижение и реклама идеи проекта, поиск гранта и </a:t>
            </a:r>
            <a:r>
              <a:rPr lang="ru-RU" dirty="0" smtClean="0"/>
              <a:t>инвесторов для </a:t>
            </a:r>
            <a:r>
              <a:rPr lang="ru-RU" dirty="0" smtClean="0">
                <a:solidFill>
                  <a:srgbClr val="0070C0"/>
                </a:solidFill>
              </a:rPr>
              <a:t>финансирования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81438" y="3495504"/>
            <a:ext cx="2136371" cy="11305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сайта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48331" y="5008419"/>
            <a:ext cx="1986741" cy="116378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Привлечение спикеров и наставников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21862" y="4975167"/>
            <a:ext cx="1970116" cy="119703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городских ярмарок </a:t>
            </a:r>
            <a:r>
              <a:rPr lang="ru-RU" dirty="0" err="1" smtClean="0"/>
              <a:t>стартапов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91485" y="3503817"/>
            <a:ext cx="2053244" cy="119703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Привязка </a:t>
            </a:r>
            <a:r>
              <a:rPr lang="ru-RU" dirty="0" err="1" smtClean="0"/>
              <a:t>соц.сетей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57492" y="4975167"/>
            <a:ext cx="2011680" cy="119703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Информирование среди учащихся школ, колледжей и вузов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834684" y="4975167"/>
            <a:ext cx="1803862" cy="11637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Введение программ в МДЦ и ВДЦ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endCxn id="16" idx="0"/>
          </p:cNvCxnSpPr>
          <p:nvPr/>
        </p:nvCxnSpPr>
        <p:spPr>
          <a:xfrm flipH="1">
            <a:off x="4249624" y="2944045"/>
            <a:ext cx="536763" cy="5514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9" idx="0"/>
          </p:cNvCxnSpPr>
          <p:nvPr/>
        </p:nvCxnSpPr>
        <p:spPr>
          <a:xfrm>
            <a:off x="6631812" y="2944045"/>
            <a:ext cx="486295" cy="559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145177" y="370947"/>
            <a:ext cx="8896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Иерархическая структура работ проекта, предварительной оценки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10397564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yl6OPGtv3aRymkbv12c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W1kh1xM9YISgid6L0Cw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W1kh1xM9YISgid6L0Cw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d7rzmJL6jrXQhwKjXa0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Tk1I4QkGtFW2db9u1K7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XSTtF6ODYyeQSvvdB07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AAd4xmsVRNTwv8wQhXZ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U4nPkygi0QBUhgZ.sx0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PKLxkqHztSX7Oj2Wrus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ozeD2LNBonTcNaAMPD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xGrau2RwJYwraYLuk4E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_DvHly8Fx7_eykMmQkb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D553yf2KIW7nsbg_Tw9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X.il3CqsxZ5Lt1rFBv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RcwSga_ySjofpVt8Zz3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J2MrTPweYmQPbQpW5t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dQ3ePIdt9kATCIOZ6Bi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tWMpU5Y9ay8OCpAMKH.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01S6d6NaWxwiv1sTEb5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ChfdGjUuDZ_6FtbH1lI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.iCDYFvkK7VyaWxcGQ.T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doEKL.2RgQHQalDTXZn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V4JGhE6sBUZnTSSmLKG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tJwZb4Ps86O_0Dl9sl4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_CUu.q2fDo6NkTwmL5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Z4tYyORtm6KuGgf2dyK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7lkVdPpF00LaIfvUPwjrg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397288</TotalTime>
  <Words>1540</Words>
  <Application>Microsoft Office PowerPoint</Application>
  <PresentationFormat>Широкоэкранный</PresentationFormat>
  <Paragraphs>253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Graphik LCG</vt:lpstr>
      <vt:lpstr>Trebuchet MS</vt:lpstr>
      <vt:lpstr>Wingdings 3</vt:lpstr>
      <vt:lpstr>Сектор</vt:lpstr>
      <vt:lpstr>Слайд think-cell</vt:lpstr>
      <vt:lpstr> "Вверх"</vt:lpstr>
      <vt:lpstr>Какую проблему решает проект ? В чем ее актуальность? Каков масштаб проблемы?</vt:lpstr>
      <vt:lpstr>Презентация PowerPoint</vt:lpstr>
      <vt:lpstr>Какое желаемое состояние мы планируем достичь реализацией проекта? Проблема, переформулированная в позитивном ключе.</vt:lpstr>
      <vt:lpstr>Краткое описание предлагаемого решения. </vt:lpstr>
      <vt:lpstr>На какие сегменты рынка ориентирован продукт/услуга?  (название, доля, динамика, тенденции развития, драйверы роста, потенциальные потребители)   Обоснование спроса на продукцию, с описанием целевых потребителей (клиентов) и ключевых факторов принятия ими решения.</vt:lpstr>
      <vt:lpstr>Какие материальные и нематериальные объекты, продукты и (или) услуги мы создадим в рамках проекта.  Краткосрочные и долгосрочные ключевые результаты проекта, описание их взаимосвязи  результатов. Структурная декомпозиция результатов.</vt:lpstr>
      <vt:lpstr>Презентация PowerPoint</vt:lpstr>
      <vt:lpstr>Презентация PowerPoint</vt:lpstr>
      <vt:lpstr>В чем наше уникальное предложение? Какие есть аналогичные решения? В чем их сильные и слабые стороны?  Почему/чем ваше решение лучше, чем решения конкурентов.</vt:lpstr>
      <vt:lpstr>Идея ⟶ Наличие прототипа/макета/опытного образца ⟶ Наличие экспертизы/поддержки/договоренностей/ресурсной базы ⟶  Реализованный пилот или локальное внедрение ⟶ Готовность передачи в производство или тиражирование.</vt:lpstr>
      <vt:lpstr>Матрица связей работ проекта ( сетевой график работ) с указанием предшествования работ, длительностей и соответствующих сроков (заполняется по каждой задаче)</vt:lpstr>
      <vt:lpstr>Основные этапы проекта, контрольные точки, ведущие к достижению промежуточных и конечных результатов.</vt:lpstr>
      <vt:lpstr>Источники финансирования, наличие команды, инфраструктура и т.д.</vt:lpstr>
      <vt:lpstr>Какой рынок создает, развивает реализация проекта? Какой эффект даст реализация проекта вне системы заявителя, а не внутри нее?  Изменение поведения людей или функционирования объектов и систем, к которому приводит использование результата проекта?</vt:lpstr>
      <vt:lpstr>           Паспорт проекта Часть 1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 island</dc:creator>
  <cp:lastModifiedBy>S</cp:lastModifiedBy>
  <cp:revision>2403</cp:revision>
  <dcterms:created xsi:type="dcterms:W3CDTF">2015-08-29T06:24:16Z</dcterms:created>
  <dcterms:modified xsi:type="dcterms:W3CDTF">2020-09-04T20:58:46Z</dcterms:modified>
</cp:coreProperties>
</file>