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b" ContentType="application/vnd.ms-excel.sheet.binary.macroEnabled.12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74" r:id="rId5"/>
    <p:sldId id="258" r:id="rId6"/>
    <p:sldId id="263" r:id="rId7"/>
    <p:sldId id="259" r:id="rId8"/>
    <p:sldId id="260" r:id="rId9"/>
    <p:sldId id="277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7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Nunito Sans Regular" charset="0"/>
      <p:regular r:id="rId22"/>
    </p:embeddedFont>
    <p:embeddedFont>
      <p:font typeface="Nunito Sans Regular Bold" charset="0"/>
      <p:regular r:id="rId23"/>
    </p:embeddedFont>
    <p:embeddedFont>
      <p:font typeface="Bebas Neue" charset="-52"/>
      <p:regular r:id="rId24"/>
    </p:embeddedFont>
    <p:embeddedFont>
      <p:font typeface="Bebas Neue Bold" charset="-52"/>
      <p:regular r:id="rId25"/>
    </p:embeddedFont>
    <p:embeddedFont>
      <p:font typeface="Open Sans Light Bold" charset="0"/>
      <p:regular r:id="rId26"/>
    </p:embeddedFont>
    <p:embeddedFont>
      <p:font typeface="Nunito Sans Extra Light" charset="0"/>
      <p:regular r:id="rId27"/>
    </p:embeddedFont>
    <p:embeddedFont>
      <p:font typeface="Nirmala UI" pitchFamily="34" charset="0"/>
      <p:regular r:id="rId28"/>
      <p:bold r:id="rId29"/>
    </p:embeddedFont>
    <p:embeddedFont>
      <p:font typeface="Lato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NSimSun" pitchFamily="49" charset="-122"/>
      <p:regular r:id="rId36"/>
    </p:embeddedFont>
    <p:embeddedFont>
      <p:font typeface="Open Sans Light" charset="0"/>
      <p:regular r:id="rId37"/>
    </p:embeddedFont>
    <p:embeddedFont>
      <p:font typeface="Lato Bold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1308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_____Microsoft_Excel2.xlsb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emf"/><Relationship Id="rId4" Type="http://schemas.openxmlformats.org/officeDocument/2006/relationships/package" Target="../embeddings/______________Microsoft_Excel1.xlsb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239766">
            <a:off x="11104269" y="2542812"/>
            <a:ext cx="4803408" cy="9761726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75204" t="2841" r="-75345" b="4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1239766">
            <a:off x="14773803" y="-7187446"/>
            <a:ext cx="4803408" cy="9761726"/>
            <a:chOff x="0" y="0"/>
            <a:chExt cx="500126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55173" t="2841" r="-55314" b="469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1239766">
            <a:off x="14848636" y="8093720"/>
            <a:ext cx="4803408" cy="9761726"/>
            <a:chOff x="0" y="0"/>
            <a:chExt cx="5001260" cy="10163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16963" t="2841" r="-117103" b="469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239766">
            <a:off x="18518170" y="-1636538"/>
            <a:ext cx="4803408" cy="9761726"/>
            <a:chOff x="0" y="0"/>
            <a:chExt cx="5001260" cy="101638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l="-110196" t="2841" r="-110336" b="4693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1239766">
            <a:off x="8417949" y="-5521940"/>
            <a:ext cx="4803408" cy="9761726"/>
            <a:chOff x="0" y="0"/>
            <a:chExt cx="5001260" cy="10163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7"/>
              <a:stretch>
                <a:fillRect l="-90952" t="2841" r="-91092" b="469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2072800"/>
            <a:ext cx="1032505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9"/>
              </a:lnSpc>
            </a:pPr>
            <a:r>
              <a:rPr lang="en-US" sz="120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Привет</a:t>
            </a:r>
            <a:r>
              <a:rPr lang="en-US" sz="12000" dirty="0">
                <a:solidFill>
                  <a:srgbClr val="FFFFFF"/>
                </a:solidFill>
                <a:latin typeface="Nunito Sans Extra Light"/>
              </a:rPr>
              <a:t>,</a:t>
            </a:r>
          </a:p>
          <a:p>
            <a:pPr>
              <a:lnSpc>
                <a:spcPts val="16799"/>
              </a:lnSpc>
            </a:pPr>
            <a:r>
              <a:rPr lang="en-US" sz="11999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я</a:t>
            </a:r>
          </a:p>
          <a:p>
            <a:pPr algn="just">
              <a:lnSpc>
                <a:spcPts val="16800"/>
              </a:lnSpc>
              <a:spcBef>
                <a:spcPct val="0"/>
              </a:spcBef>
            </a:pPr>
            <a:r>
              <a:rPr lang="en-US" sz="11999" dirty="0">
                <a:solidFill>
                  <a:srgbClr val="521887"/>
                </a:solidFill>
                <a:latin typeface="Nunito Sans Regular Bold"/>
              </a:rPr>
              <a:t>i</a:t>
            </a:r>
            <a:r>
              <a:rPr lang="en-US" sz="11999" dirty="0">
                <a:solidFill>
                  <a:srgbClr val="FFFFFF"/>
                </a:solidFill>
                <a:latin typeface="Nunito Sans Regular"/>
              </a:rPr>
              <a:t>PARKOVED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105" b="31821"/>
          <a:stretch>
            <a:fillRect/>
          </a:stretch>
        </p:blipFill>
        <p:spPr>
          <a:xfrm>
            <a:off x="0" y="0"/>
            <a:ext cx="18288000" cy="57462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6985281"/>
            <a:ext cx="8232730" cy="2273019"/>
            <a:chOff x="0" y="0"/>
            <a:chExt cx="17787061" cy="4910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87060" cy="4910927"/>
            </a:xfrm>
            <a:custGeom>
              <a:avLst/>
              <a:gdLst/>
              <a:ahLst/>
              <a:cxnLst/>
              <a:rect l="l" t="t" r="r" b="b"/>
              <a:pathLst>
                <a:path w="17787060" h="4910927">
                  <a:moveTo>
                    <a:pt x="17662601" y="4910927"/>
                  </a:moveTo>
                  <a:lnTo>
                    <a:pt x="124460" y="4910927"/>
                  </a:lnTo>
                  <a:cubicBezTo>
                    <a:pt x="55880" y="4910927"/>
                    <a:pt x="0" y="4855047"/>
                    <a:pt x="0" y="47864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662601" y="0"/>
                  </a:lnTo>
                  <a:cubicBezTo>
                    <a:pt x="17731181" y="0"/>
                    <a:pt x="17787060" y="55880"/>
                    <a:pt x="17787060" y="124460"/>
                  </a:cubicBezTo>
                  <a:lnTo>
                    <a:pt x="17787060" y="4786467"/>
                  </a:lnTo>
                  <a:cubicBezTo>
                    <a:pt x="17787060" y="4855047"/>
                    <a:pt x="17731181" y="4910927"/>
                    <a:pt x="17662601" y="491092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22351" y="6985281"/>
            <a:ext cx="8232730" cy="2848299"/>
            <a:chOff x="0" y="0"/>
            <a:chExt cx="17787061" cy="6153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787060" cy="6153837"/>
            </a:xfrm>
            <a:custGeom>
              <a:avLst/>
              <a:gdLst/>
              <a:ahLst/>
              <a:cxnLst/>
              <a:rect l="l" t="t" r="r" b="b"/>
              <a:pathLst>
                <a:path w="17787060" h="6153837">
                  <a:moveTo>
                    <a:pt x="17662601" y="6153836"/>
                  </a:moveTo>
                  <a:lnTo>
                    <a:pt x="124460" y="6153836"/>
                  </a:lnTo>
                  <a:cubicBezTo>
                    <a:pt x="55880" y="6153836"/>
                    <a:pt x="0" y="6097956"/>
                    <a:pt x="0" y="60293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662601" y="0"/>
                  </a:lnTo>
                  <a:cubicBezTo>
                    <a:pt x="17731181" y="0"/>
                    <a:pt x="17787060" y="55880"/>
                    <a:pt x="17787060" y="124460"/>
                  </a:cubicBezTo>
                  <a:lnTo>
                    <a:pt x="17787060" y="6029377"/>
                  </a:lnTo>
                  <a:cubicBezTo>
                    <a:pt x="17787060" y="6097956"/>
                    <a:pt x="17731181" y="6153837"/>
                    <a:pt x="17662601" y="615383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722351" y="9163050"/>
            <a:ext cx="823273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 dirty="0"/>
          </a:p>
        </p:txBody>
      </p:sp>
      <p:sp>
        <p:nvSpPr>
          <p:cNvPr id="8" name="TextBox 8"/>
          <p:cNvSpPr txBox="1"/>
          <p:nvPr/>
        </p:nvSpPr>
        <p:spPr>
          <a:xfrm>
            <a:off x="1028700" y="6083548"/>
            <a:ext cx="14905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ЦЕЛЬ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22351" y="6083548"/>
            <a:ext cx="16421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ЗАДАЧИ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8694" y="7283421"/>
            <a:ext cx="7170651" cy="162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318" dirty="0">
                <a:solidFill>
                  <a:srgbClr val="000000"/>
                </a:solidFill>
                <a:latin typeface="Open Sans Light Bold"/>
              </a:rPr>
              <a:t>Создание к 2022 году мощного российского IT-помощника в управлении и посещении парков развлечений - </a:t>
            </a:r>
          </a:p>
          <a:p>
            <a:pPr algn="ctr">
              <a:lnSpc>
                <a:spcPts val="3245"/>
              </a:lnSpc>
            </a:pPr>
            <a:r>
              <a:rPr lang="en-US" sz="2318" dirty="0">
                <a:solidFill>
                  <a:srgbClr val="000000"/>
                </a:solidFill>
                <a:latin typeface="Open Sans Light Bold"/>
              </a:rPr>
              <a:t> цифровой платформы iPARKOVED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5308" y="7138175"/>
            <a:ext cx="7846816" cy="242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-Разработать полный  IT-функционал по всем направлениям деятельности парка: персонал, посетитель, маркетинг, развлечения, торговля, безопасность</a:t>
            </a:r>
          </a:p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-Разработать мобильное приложение для посетителя, для персонала</a:t>
            </a:r>
          </a:p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-Ввести в эксплуатацию новый вид услуг - персональный сценарий посещения.</a:t>
            </a:r>
          </a:p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-Запуск образовательной платформы по обучению работников парка.</a:t>
            </a:r>
          </a:p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-Подключить к платформе 100 парков,</a:t>
            </a:r>
          </a:p>
          <a:p>
            <a:pPr>
              <a:lnSpc>
                <a:spcPts val="2191"/>
              </a:lnSpc>
            </a:pPr>
            <a:r>
              <a:rPr lang="en-US" sz="1565" dirty="0">
                <a:solidFill>
                  <a:srgbClr val="000000"/>
                </a:solidFill>
                <a:latin typeface="Open Sans Light Bold"/>
              </a:rPr>
              <a:t>к мобильному приложению 100 000 пользователей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8198" y="8533914"/>
            <a:ext cx="9724888" cy="598920"/>
            <a:chOff x="0" y="0"/>
            <a:chExt cx="6970051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6970051" cy="434340"/>
            </a:xfrm>
            <a:custGeom>
              <a:avLst/>
              <a:gdLst/>
              <a:ahLst/>
              <a:cxnLst/>
              <a:rect l="l" t="t" r="r" b="b"/>
              <a:pathLst>
                <a:path w="6970051" h="434340">
                  <a:moveTo>
                    <a:pt x="6952271" y="187960"/>
                  </a:moveTo>
                  <a:lnTo>
                    <a:pt x="6690651" y="11430"/>
                  </a:lnTo>
                  <a:cubicBezTo>
                    <a:pt x="6672871" y="0"/>
                    <a:pt x="6650011" y="3810"/>
                    <a:pt x="6637311" y="21590"/>
                  </a:cubicBezTo>
                  <a:cubicBezTo>
                    <a:pt x="6625881" y="39370"/>
                    <a:pt x="6629691" y="62230"/>
                    <a:pt x="6647471" y="74930"/>
                  </a:cubicBezTo>
                  <a:lnTo>
                    <a:pt x="6806221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6806221" y="257810"/>
                  </a:lnTo>
                  <a:lnTo>
                    <a:pt x="6647471" y="364490"/>
                  </a:lnTo>
                  <a:cubicBezTo>
                    <a:pt x="6629691" y="375920"/>
                    <a:pt x="6625881" y="400050"/>
                    <a:pt x="6637311" y="417830"/>
                  </a:cubicBezTo>
                  <a:cubicBezTo>
                    <a:pt x="6644931" y="429260"/>
                    <a:pt x="6656361" y="434340"/>
                    <a:pt x="6669061" y="434340"/>
                  </a:cubicBezTo>
                  <a:cubicBezTo>
                    <a:pt x="6676681" y="434340"/>
                    <a:pt x="6684301" y="431800"/>
                    <a:pt x="6690651" y="427990"/>
                  </a:cubicBezTo>
                  <a:lnTo>
                    <a:pt x="6953541" y="251460"/>
                  </a:lnTo>
                  <a:cubicBezTo>
                    <a:pt x="6963701" y="243840"/>
                    <a:pt x="6970051" y="232410"/>
                    <a:pt x="6970051" y="219710"/>
                  </a:cubicBezTo>
                  <a:cubicBezTo>
                    <a:pt x="6970051" y="207010"/>
                    <a:pt x="6963701" y="195580"/>
                    <a:pt x="6952271" y="18796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976004" y="8533914"/>
            <a:ext cx="5282194" cy="598920"/>
            <a:chOff x="0" y="0"/>
            <a:chExt cx="3785870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5054576" y="4444489"/>
            <a:ext cx="8178848" cy="598920"/>
            <a:chOff x="0" y="0"/>
            <a:chExt cx="5861969" cy="429260"/>
          </a:xfrm>
        </p:grpSpPr>
        <p:sp>
          <p:nvSpPr>
            <p:cNvPr id="7" name="Freeform 7"/>
            <p:cNvSpPr/>
            <p:nvPr/>
          </p:nvSpPr>
          <p:spPr>
            <a:xfrm>
              <a:off x="0" y="-5080"/>
              <a:ext cx="5861969" cy="434340"/>
            </a:xfrm>
            <a:custGeom>
              <a:avLst/>
              <a:gdLst/>
              <a:ahLst/>
              <a:cxnLst/>
              <a:rect l="l" t="t" r="r" b="b"/>
              <a:pathLst>
                <a:path w="5861969" h="434340">
                  <a:moveTo>
                    <a:pt x="5844189" y="187960"/>
                  </a:moveTo>
                  <a:lnTo>
                    <a:pt x="5582569" y="11430"/>
                  </a:lnTo>
                  <a:cubicBezTo>
                    <a:pt x="5564789" y="0"/>
                    <a:pt x="5541929" y="3810"/>
                    <a:pt x="5529229" y="21590"/>
                  </a:cubicBezTo>
                  <a:cubicBezTo>
                    <a:pt x="5517799" y="39370"/>
                    <a:pt x="5521609" y="62230"/>
                    <a:pt x="5539389" y="74930"/>
                  </a:cubicBezTo>
                  <a:lnTo>
                    <a:pt x="569813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5698139" y="257810"/>
                  </a:lnTo>
                  <a:lnTo>
                    <a:pt x="5539389" y="364490"/>
                  </a:lnTo>
                  <a:cubicBezTo>
                    <a:pt x="5521609" y="375920"/>
                    <a:pt x="5517799" y="400050"/>
                    <a:pt x="5529229" y="417830"/>
                  </a:cubicBezTo>
                  <a:cubicBezTo>
                    <a:pt x="5536849" y="429260"/>
                    <a:pt x="5548279" y="434340"/>
                    <a:pt x="5560979" y="434340"/>
                  </a:cubicBezTo>
                  <a:cubicBezTo>
                    <a:pt x="5568599" y="434340"/>
                    <a:pt x="5576219" y="431800"/>
                    <a:pt x="5582569" y="427990"/>
                  </a:cubicBezTo>
                  <a:lnTo>
                    <a:pt x="5845459" y="251460"/>
                  </a:lnTo>
                  <a:cubicBezTo>
                    <a:pt x="5855619" y="243840"/>
                    <a:pt x="5861969" y="232410"/>
                    <a:pt x="5861969" y="219710"/>
                  </a:cubicBezTo>
                  <a:cubicBezTo>
                    <a:pt x="5861969" y="207010"/>
                    <a:pt x="5855619" y="195580"/>
                    <a:pt x="5844189" y="18796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53394" y="5606496"/>
            <a:ext cx="1653621" cy="839869"/>
            <a:chOff x="0" y="0"/>
            <a:chExt cx="1913890" cy="972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972058"/>
            </a:xfrm>
            <a:custGeom>
              <a:avLst/>
              <a:gdLst/>
              <a:ahLst/>
              <a:cxnLst/>
              <a:rect l="l" t="t" r="r" b="b"/>
              <a:pathLst>
                <a:path w="1913890" h="972058">
                  <a:moveTo>
                    <a:pt x="0" y="0"/>
                  </a:moveTo>
                  <a:lnTo>
                    <a:pt x="0" y="972058"/>
                  </a:lnTo>
                  <a:lnTo>
                    <a:pt x="1913890" y="972058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911098"/>
                  </a:moveTo>
                  <a:lnTo>
                    <a:pt x="59690" y="911098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911098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sp>
        <p:nvSpPr>
          <p:cNvPr id="10" name="TextBox 10"/>
          <p:cNvSpPr txBox="1"/>
          <p:nvPr/>
        </p:nvSpPr>
        <p:spPr>
          <a:xfrm rot="-5400000">
            <a:off x="8305104" y="1689105"/>
            <a:ext cx="104077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8"/>
              </a:lnSpc>
            </a:pPr>
            <a:r>
              <a:rPr lang="en-US" sz="2048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влияние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93642" y="8939940"/>
            <a:ext cx="170071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8"/>
              </a:lnSpc>
            </a:pPr>
            <a:r>
              <a:rPr lang="en-US" sz="2048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-    интерес   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7719" y="2071907"/>
            <a:ext cx="316646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администрация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 города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4162" y="3185697"/>
            <a:ext cx="237380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конкуренты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26985" y="5426062"/>
            <a:ext cx="256996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платформы </a:t>
            </a:r>
          </a:p>
          <a:p>
            <a:pPr algn="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приложений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50954" y="3563485"/>
            <a:ext cx="360323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администрация  области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4373" y="766303"/>
            <a:ext cx="3781537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dirty="0">
                <a:solidFill>
                  <a:srgbClr val="9E6DF7"/>
                </a:solidFill>
                <a:latin typeface="Nirmala UI" pitchFamily="34" charset="0"/>
                <a:cs typeface="Nirmala UI" pitchFamily="34" charset="0"/>
              </a:rPr>
              <a:t>Стейкхолдеры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5426" y="3857125"/>
            <a:ext cx="120751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ФАС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53394" y="1287993"/>
            <a:ext cx="315914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министерство культуры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42693" y="4982926"/>
            <a:ext cx="35685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маркетинговые агентства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29358" y="3563485"/>
            <a:ext cx="306759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продавцы аттракционов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26985" y="7752787"/>
            <a:ext cx="17241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блогеры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20419" y="5682919"/>
            <a:ext cx="119776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банки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73514" y="6539852"/>
            <a:ext cx="25693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эксперты индустрии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20419" y="6396754"/>
            <a:ext cx="222408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инвесторы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09701" y="4819968"/>
            <a:ext cx="246563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арендаторы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20208" y="6096716"/>
            <a:ext cx="349102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общественные организации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89194" y="7353449"/>
            <a:ext cx="198927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event-агентства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5682919"/>
            <a:ext cx="46726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правоохранительные органы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5192" y="5169204"/>
            <a:ext cx="271775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гостехнадзор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14162" y="4469211"/>
            <a:ext cx="359553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роспотребнадзор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00276" y="7120778"/>
            <a:ext cx="299731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политические партии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389974" y="4886643"/>
            <a:ext cx="2675395" cy="663680"/>
            <a:chOff x="0" y="0"/>
            <a:chExt cx="4089333" cy="101443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89333" cy="1014433"/>
            </a:xfrm>
            <a:custGeom>
              <a:avLst/>
              <a:gdLst/>
              <a:ahLst/>
              <a:cxnLst/>
              <a:rect l="l" t="t" r="r" b="b"/>
              <a:pathLst>
                <a:path w="4089333" h="1014433">
                  <a:moveTo>
                    <a:pt x="0" y="0"/>
                  </a:moveTo>
                  <a:lnTo>
                    <a:pt x="0" y="1014433"/>
                  </a:lnTo>
                  <a:lnTo>
                    <a:pt x="4089333" y="1014433"/>
                  </a:lnTo>
                  <a:lnTo>
                    <a:pt x="4089333" y="0"/>
                  </a:lnTo>
                  <a:lnTo>
                    <a:pt x="0" y="0"/>
                  </a:lnTo>
                  <a:close/>
                  <a:moveTo>
                    <a:pt x="4028373" y="953473"/>
                  </a:moveTo>
                  <a:lnTo>
                    <a:pt x="59690" y="953473"/>
                  </a:lnTo>
                  <a:lnTo>
                    <a:pt x="59690" y="59690"/>
                  </a:lnTo>
                  <a:lnTo>
                    <a:pt x="4028373" y="59690"/>
                  </a:lnTo>
                  <a:lnTo>
                    <a:pt x="4028373" y="953473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2649158" y="3855215"/>
            <a:ext cx="1967942" cy="663680"/>
            <a:chOff x="0" y="0"/>
            <a:chExt cx="2044666" cy="101443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44666" cy="1014433"/>
            </a:xfrm>
            <a:custGeom>
              <a:avLst/>
              <a:gdLst/>
              <a:ahLst/>
              <a:cxnLst/>
              <a:rect l="l" t="t" r="r" b="b"/>
              <a:pathLst>
                <a:path w="2044666" h="1014433">
                  <a:moveTo>
                    <a:pt x="0" y="0"/>
                  </a:moveTo>
                  <a:lnTo>
                    <a:pt x="0" y="1014433"/>
                  </a:lnTo>
                  <a:lnTo>
                    <a:pt x="2044666" y="1014433"/>
                  </a:lnTo>
                  <a:lnTo>
                    <a:pt x="2044666" y="0"/>
                  </a:lnTo>
                  <a:lnTo>
                    <a:pt x="0" y="0"/>
                  </a:lnTo>
                  <a:close/>
                  <a:moveTo>
                    <a:pt x="1983706" y="953473"/>
                  </a:moveTo>
                  <a:lnTo>
                    <a:pt x="59690" y="953473"/>
                  </a:lnTo>
                  <a:lnTo>
                    <a:pt x="59690" y="59690"/>
                  </a:lnTo>
                  <a:lnTo>
                    <a:pt x="1983706" y="59690"/>
                  </a:lnTo>
                  <a:lnTo>
                    <a:pt x="1983706" y="953473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245313" y="5218483"/>
            <a:ext cx="2957410" cy="663680"/>
            <a:chOff x="0" y="0"/>
            <a:chExt cx="4520393" cy="101443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520393" cy="1014433"/>
            </a:xfrm>
            <a:custGeom>
              <a:avLst/>
              <a:gdLst/>
              <a:ahLst/>
              <a:cxnLst/>
              <a:rect l="l" t="t" r="r" b="b"/>
              <a:pathLst>
                <a:path w="4520393" h="1014433">
                  <a:moveTo>
                    <a:pt x="0" y="0"/>
                  </a:moveTo>
                  <a:lnTo>
                    <a:pt x="0" y="1014433"/>
                  </a:lnTo>
                  <a:lnTo>
                    <a:pt x="4520393" y="1014433"/>
                  </a:lnTo>
                  <a:lnTo>
                    <a:pt x="4520393" y="0"/>
                  </a:lnTo>
                  <a:lnTo>
                    <a:pt x="0" y="0"/>
                  </a:lnTo>
                  <a:close/>
                  <a:moveTo>
                    <a:pt x="4459433" y="953473"/>
                  </a:moveTo>
                  <a:lnTo>
                    <a:pt x="59690" y="953473"/>
                  </a:lnTo>
                  <a:lnTo>
                    <a:pt x="59690" y="59690"/>
                  </a:lnTo>
                  <a:lnTo>
                    <a:pt x="4459433" y="59690"/>
                  </a:lnTo>
                  <a:lnTo>
                    <a:pt x="4459433" y="953473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2492400" y="7080824"/>
            <a:ext cx="3141085" cy="1477277"/>
            <a:chOff x="0" y="0"/>
            <a:chExt cx="2156956" cy="101443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56956" cy="1014433"/>
            </a:xfrm>
            <a:custGeom>
              <a:avLst/>
              <a:gdLst/>
              <a:ahLst/>
              <a:cxnLst/>
              <a:rect l="l" t="t" r="r" b="b"/>
              <a:pathLst>
                <a:path w="2156956" h="1014433">
                  <a:moveTo>
                    <a:pt x="0" y="0"/>
                  </a:moveTo>
                  <a:lnTo>
                    <a:pt x="0" y="1014433"/>
                  </a:lnTo>
                  <a:lnTo>
                    <a:pt x="2156956" y="1014433"/>
                  </a:lnTo>
                  <a:lnTo>
                    <a:pt x="2156956" y="0"/>
                  </a:lnTo>
                  <a:lnTo>
                    <a:pt x="0" y="0"/>
                  </a:lnTo>
                  <a:close/>
                  <a:moveTo>
                    <a:pt x="2095996" y="953473"/>
                  </a:moveTo>
                  <a:lnTo>
                    <a:pt x="59690" y="953473"/>
                  </a:lnTo>
                  <a:lnTo>
                    <a:pt x="59690" y="59690"/>
                  </a:lnTo>
                  <a:lnTo>
                    <a:pt x="2095996" y="59690"/>
                  </a:lnTo>
                  <a:lnTo>
                    <a:pt x="2095996" y="953473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5858136" y="6606527"/>
            <a:ext cx="2684745" cy="1113790"/>
            <a:chOff x="0" y="0"/>
            <a:chExt cx="3236134" cy="134253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236133" cy="1342538"/>
            </a:xfrm>
            <a:custGeom>
              <a:avLst/>
              <a:gdLst/>
              <a:ahLst/>
              <a:cxnLst/>
              <a:rect l="l" t="t" r="r" b="b"/>
              <a:pathLst>
                <a:path w="3236133" h="1342538">
                  <a:moveTo>
                    <a:pt x="0" y="0"/>
                  </a:moveTo>
                  <a:lnTo>
                    <a:pt x="0" y="1342538"/>
                  </a:lnTo>
                  <a:lnTo>
                    <a:pt x="3236133" y="1342538"/>
                  </a:lnTo>
                  <a:lnTo>
                    <a:pt x="3236133" y="0"/>
                  </a:lnTo>
                  <a:lnTo>
                    <a:pt x="0" y="0"/>
                  </a:lnTo>
                  <a:close/>
                  <a:moveTo>
                    <a:pt x="3175173" y="1281578"/>
                  </a:moveTo>
                  <a:lnTo>
                    <a:pt x="59690" y="1281578"/>
                  </a:lnTo>
                  <a:lnTo>
                    <a:pt x="59690" y="59690"/>
                  </a:lnTo>
                  <a:lnTo>
                    <a:pt x="3175174" y="59690"/>
                  </a:lnTo>
                  <a:lnTo>
                    <a:pt x="3175174" y="1281578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2712539" y="3630160"/>
            <a:ext cx="3641647" cy="1256483"/>
            <a:chOff x="0" y="0"/>
            <a:chExt cx="2327812" cy="80316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27812" cy="803168"/>
            </a:xfrm>
            <a:custGeom>
              <a:avLst/>
              <a:gdLst/>
              <a:ahLst/>
              <a:cxnLst/>
              <a:rect l="l" t="t" r="r" b="b"/>
              <a:pathLst>
                <a:path w="2327812" h="803168">
                  <a:moveTo>
                    <a:pt x="0" y="0"/>
                  </a:moveTo>
                  <a:lnTo>
                    <a:pt x="0" y="803168"/>
                  </a:lnTo>
                  <a:lnTo>
                    <a:pt x="2327812" y="803168"/>
                  </a:lnTo>
                  <a:lnTo>
                    <a:pt x="2327812" y="0"/>
                  </a:lnTo>
                  <a:lnTo>
                    <a:pt x="0" y="0"/>
                  </a:lnTo>
                  <a:close/>
                  <a:moveTo>
                    <a:pt x="2266852" y="742208"/>
                  </a:moveTo>
                  <a:lnTo>
                    <a:pt x="59690" y="742208"/>
                  </a:lnTo>
                  <a:lnTo>
                    <a:pt x="59690" y="59690"/>
                  </a:lnTo>
                  <a:lnTo>
                    <a:pt x="2266852" y="59690"/>
                  </a:lnTo>
                  <a:lnTo>
                    <a:pt x="2266852" y="742208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2518871" y="6199704"/>
            <a:ext cx="3392361" cy="1077477"/>
            <a:chOff x="0" y="0"/>
            <a:chExt cx="5185214" cy="164692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185214" cy="1646920"/>
            </a:xfrm>
            <a:custGeom>
              <a:avLst/>
              <a:gdLst/>
              <a:ahLst/>
              <a:cxnLst/>
              <a:rect l="l" t="t" r="r" b="b"/>
              <a:pathLst>
                <a:path w="5185214" h="1646920">
                  <a:moveTo>
                    <a:pt x="0" y="0"/>
                  </a:moveTo>
                  <a:lnTo>
                    <a:pt x="0" y="1646920"/>
                  </a:lnTo>
                  <a:lnTo>
                    <a:pt x="5185214" y="1646920"/>
                  </a:lnTo>
                  <a:lnTo>
                    <a:pt x="5185214" y="0"/>
                  </a:lnTo>
                  <a:lnTo>
                    <a:pt x="0" y="0"/>
                  </a:lnTo>
                  <a:close/>
                  <a:moveTo>
                    <a:pt x="5124254" y="1585960"/>
                  </a:moveTo>
                  <a:lnTo>
                    <a:pt x="59690" y="1585960"/>
                  </a:lnTo>
                  <a:lnTo>
                    <a:pt x="59690" y="59690"/>
                  </a:lnTo>
                  <a:lnTo>
                    <a:pt x="5124254" y="59690"/>
                  </a:lnTo>
                  <a:lnTo>
                    <a:pt x="5124254" y="1585960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51060" y="2048907"/>
            <a:ext cx="12409617" cy="7716086"/>
            <a:chOff x="0" y="0"/>
            <a:chExt cx="16808500" cy="1045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8500" cy="10451236"/>
            </a:xfrm>
            <a:custGeom>
              <a:avLst/>
              <a:gdLst/>
              <a:ahLst/>
              <a:cxnLst/>
              <a:rect l="l" t="t" r="r" b="b"/>
              <a:pathLst>
                <a:path w="16808500" h="10451236">
                  <a:moveTo>
                    <a:pt x="16808500" y="279400"/>
                  </a:moveTo>
                  <a:lnTo>
                    <a:pt x="16808500" y="0"/>
                  </a:lnTo>
                  <a:lnTo>
                    <a:pt x="0" y="0"/>
                  </a:lnTo>
                  <a:lnTo>
                    <a:pt x="0" y="10451236"/>
                  </a:lnTo>
                  <a:lnTo>
                    <a:pt x="16808500" y="10451236"/>
                  </a:lnTo>
                  <a:lnTo>
                    <a:pt x="16808500" y="279400"/>
                  </a:lnTo>
                  <a:close/>
                  <a:moveTo>
                    <a:pt x="16729760" y="279400"/>
                  </a:moveTo>
                  <a:lnTo>
                    <a:pt x="16729760" y="10372496"/>
                  </a:lnTo>
                  <a:lnTo>
                    <a:pt x="78740" y="10372496"/>
                  </a:lnTo>
                  <a:lnTo>
                    <a:pt x="78740" y="78740"/>
                  </a:lnTo>
                  <a:lnTo>
                    <a:pt x="16729760" y="78740"/>
                  </a:lnTo>
                  <a:lnTo>
                    <a:pt x="16729760" y="279400"/>
                  </a:lnTo>
                  <a:close/>
                </a:path>
              </a:pathLst>
            </a:custGeom>
            <a:solidFill>
              <a:srgbClr val="30241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51060" y="2024636"/>
            <a:ext cx="12409617" cy="7716086"/>
            <a:chOff x="0" y="0"/>
            <a:chExt cx="16808500" cy="10451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08500" cy="10451236"/>
            </a:xfrm>
            <a:custGeom>
              <a:avLst/>
              <a:gdLst/>
              <a:ahLst/>
              <a:cxnLst/>
              <a:rect l="l" t="t" r="r" b="b"/>
              <a:pathLst>
                <a:path w="16808500" h="10451236">
                  <a:moveTo>
                    <a:pt x="16808500" y="279400"/>
                  </a:moveTo>
                  <a:lnTo>
                    <a:pt x="16808500" y="0"/>
                  </a:lnTo>
                  <a:lnTo>
                    <a:pt x="0" y="0"/>
                  </a:lnTo>
                  <a:lnTo>
                    <a:pt x="0" y="10451236"/>
                  </a:lnTo>
                  <a:lnTo>
                    <a:pt x="16808500" y="10451236"/>
                  </a:lnTo>
                  <a:lnTo>
                    <a:pt x="16808500" y="279400"/>
                  </a:lnTo>
                  <a:close/>
                  <a:moveTo>
                    <a:pt x="16729760" y="279400"/>
                  </a:moveTo>
                  <a:lnTo>
                    <a:pt x="16729760" y="10372496"/>
                  </a:lnTo>
                  <a:lnTo>
                    <a:pt x="78740" y="10372496"/>
                  </a:lnTo>
                  <a:lnTo>
                    <a:pt x="78740" y="78740"/>
                  </a:lnTo>
                  <a:lnTo>
                    <a:pt x="16729760" y="78740"/>
                  </a:lnTo>
                  <a:lnTo>
                    <a:pt x="16729760" y="279400"/>
                  </a:lnTo>
                  <a:close/>
                </a:path>
              </a:pathLst>
            </a:custGeom>
            <a:solidFill>
              <a:srgbClr val="30241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15291" y="2044359"/>
            <a:ext cx="4135768" cy="7719506"/>
            <a:chOff x="0" y="0"/>
            <a:chExt cx="3010107" cy="5618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10107" cy="5618434"/>
            </a:xfrm>
            <a:custGeom>
              <a:avLst/>
              <a:gdLst/>
              <a:ahLst/>
              <a:cxnLst/>
              <a:rect l="l" t="t" r="r" b="b"/>
              <a:pathLst>
                <a:path w="3010107" h="5618434">
                  <a:moveTo>
                    <a:pt x="0" y="0"/>
                  </a:moveTo>
                  <a:lnTo>
                    <a:pt x="3010107" y="0"/>
                  </a:lnTo>
                  <a:lnTo>
                    <a:pt x="3010107" y="5618434"/>
                  </a:lnTo>
                  <a:lnTo>
                    <a:pt x="0" y="5618434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51060" y="3949699"/>
            <a:ext cx="12409617" cy="1934690"/>
            <a:chOff x="0" y="0"/>
            <a:chExt cx="16808500" cy="26204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08500" cy="2620487"/>
            </a:xfrm>
            <a:custGeom>
              <a:avLst/>
              <a:gdLst/>
              <a:ahLst/>
              <a:cxnLst/>
              <a:rect l="l" t="t" r="r" b="b"/>
              <a:pathLst>
                <a:path w="16808500" h="2620487">
                  <a:moveTo>
                    <a:pt x="16808500" y="279400"/>
                  </a:moveTo>
                  <a:lnTo>
                    <a:pt x="16808500" y="0"/>
                  </a:lnTo>
                  <a:lnTo>
                    <a:pt x="0" y="0"/>
                  </a:lnTo>
                  <a:lnTo>
                    <a:pt x="0" y="2620487"/>
                  </a:lnTo>
                  <a:lnTo>
                    <a:pt x="16808500" y="2620487"/>
                  </a:lnTo>
                  <a:lnTo>
                    <a:pt x="16808500" y="279400"/>
                  </a:lnTo>
                  <a:close/>
                  <a:moveTo>
                    <a:pt x="16729760" y="279400"/>
                  </a:moveTo>
                  <a:lnTo>
                    <a:pt x="16729760" y="2541747"/>
                  </a:lnTo>
                  <a:lnTo>
                    <a:pt x="78740" y="2541747"/>
                  </a:lnTo>
                  <a:lnTo>
                    <a:pt x="78740" y="78740"/>
                  </a:lnTo>
                  <a:lnTo>
                    <a:pt x="16729760" y="78740"/>
                  </a:lnTo>
                  <a:lnTo>
                    <a:pt x="16729760" y="279400"/>
                  </a:lnTo>
                  <a:close/>
                </a:path>
              </a:pathLst>
            </a:custGeom>
            <a:solidFill>
              <a:srgbClr val="302414">
                <a:alpha val="2470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851060" y="7751284"/>
            <a:ext cx="12409617" cy="2012581"/>
            <a:chOff x="0" y="0"/>
            <a:chExt cx="16808500" cy="27259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08500" cy="2725989"/>
            </a:xfrm>
            <a:custGeom>
              <a:avLst/>
              <a:gdLst/>
              <a:ahLst/>
              <a:cxnLst/>
              <a:rect l="l" t="t" r="r" b="b"/>
              <a:pathLst>
                <a:path w="16808500" h="2725989">
                  <a:moveTo>
                    <a:pt x="16808500" y="279400"/>
                  </a:moveTo>
                  <a:lnTo>
                    <a:pt x="16808500" y="0"/>
                  </a:lnTo>
                  <a:lnTo>
                    <a:pt x="0" y="0"/>
                  </a:lnTo>
                  <a:lnTo>
                    <a:pt x="0" y="2725989"/>
                  </a:lnTo>
                  <a:lnTo>
                    <a:pt x="16808500" y="2725989"/>
                  </a:lnTo>
                  <a:lnTo>
                    <a:pt x="16808500" y="279400"/>
                  </a:lnTo>
                  <a:close/>
                  <a:moveTo>
                    <a:pt x="16729760" y="279400"/>
                  </a:moveTo>
                  <a:lnTo>
                    <a:pt x="16729760" y="2647248"/>
                  </a:lnTo>
                  <a:lnTo>
                    <a:pt x="78740" y="2647248"/>
                  </a:lnTo>
                  <a:lnTo>
                    <a:pt x="78740" y="78740"/>
                  </a:lnTo>
                  <a:lnTo>
                    <a:pt x="16729760" y="78740"/>
                  </a:lnTo>
                  <a:lnTo>
                    <a:pt x="16729760" y="279400"/>
                  </a:lnTo>
                  <a:close/>
                </a:path>
              </a:pathLst>
            </a:custGeom>
            <a:solidFill>
              <a:srgbClr val="302414">
                <a:alpha val="24705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964250" y="2024636"/>
            <a:ext cx="4137478" cy="7716086"/>
            <a:chOff x="0" y="0"/>
            <a:chExt cx="5604105" cy="104512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04105" cy="10451236"/>
            </a:xfrm>
            <a:custGeom>
              <a:avLst/>
              <a:gdLst/>
              <a:ahLst/>
              <a:cxnLst/>
              <a:rect l="l" t="t" r="r" b="b"/>
              <a:pathLst>
                <a:path w="5604105" h="10451236">
                  <a:moveTo>
                    <a:pt x="5604105" y="279400"/>
                  </a:moveTo>
                  <a:lnTo>
                    <a:pt x="5604105" y="0"/>
                  </a:lnTo>
                  <a:lnTo>
                    <a:pt x="0" y="0"/>
                  </a:lnTo>
                  <a:lnTo>
                    <a:pt x="0" y="10451236"/>
                  </a:lnTo>
                  <a:lnTo>
                    <a:pt x="5604105" y="10451236"/>
                  </a:lnTo>
                  <a:lnTo>
                    <a:pt x="5604105" y="279400"/>
                  </a:lnTo>
                  <a:close/>
                  <a:moveTo>
                    <a:pt x="5525365" y="279400"/>
                  </a:moveTo>
                  <a:lnTo>
                    <a:pt x="5525365" y="10372496"/>
                  </a:lnTo>
                  <a:lnTo>
                    <a:pt x="78740" y="10372496"/>
                  </a:lnTo>
                  <a:lnTo>
                    <a:pt x="78740" y="78740"/>
                  </a:lnTo>
                  <a:lnTo>
                    <a:pt x="5525365" y="78740"/>
                  </a:lnTo>
                  <a:lnTo>
                    <a:pt x="5525365" y="279400"/>
                  </a:lnTo>
                  <a:close/>
                </a:path>
              </a:pathLst>
            </a:custGeom>
            <a:solidFill>
              <a:srgbClr val="302414">
                <a:alpha val="24705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15291" y="3739333"/>
            <a:ext cx="4135768" cy="420733"/>
            <a:chOff x="0" y="0"/>
            <a:chExt cx="5617795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5617795" cy="69850"/>
            </a:xfrm>
            <a:custGeom>
              <a:avLst/>
              <a:gdLst/>
              <a:ahLst/>
              <a:cxnLst/>
              <a:rect l="l" t="t" r="r" b="b"/>
              <a:pathLst>
                <a:path w="5617795" h="69850">
                  <a:moveTo>
                    <a:pt x="53269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17795" y="69850"/>
                  </a:lnTo>
                  <a:lnTo>
                    <a:pt x="561779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374373" y="747253"/>
            <a:ext cx="65482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dirty="0">
                <a:solidFill>
                  <a:srgbClr val="9E6DF7"/>
                </a:solidFill>
                <a:latin typeface="Nirmala UI" pitchFamily="34" charset="0"/>
                <a:cs typeface="Nirmala UI" pitchFamily="34" charset="0"/>
              </a:rPr>
              <a:t>Карта рисков проекта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9477" y="2394843"/>
            <a:ext cx="255468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 вероятность/</a:t>
            </a:r>
          </a:p>
          <a:p>
            <a:pPr algn="r"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влияние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96427" y="6613220"/>
            <a:ext cx="335458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СМИ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96427" y="4518117"/>
            <a:ext cx="335458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недостаточное финансирование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96427" y="2588013"/>
            <a:ext cx="335458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Критичное</a:t>
            </a: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 влияние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 на </a:t>
            </a: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проект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59407" y="2405907"/>
            <a:ext cx="33929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Существенное</a:t>
            </a: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 влияние на результаты, сроки и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затраты проекта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9477" y="4117188"/>
            <a:ext cx="33929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Скорее всего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произойдет</a:t>
            </a:r>
          </a:p>
          <a:p>
            <a:pPr>
              <a:lnSpc>
                <a:spcPts val="2940"/>
              </a:lnSpc>
            </a:pPr>
            <a:r>
              <a:rPr lang="en-US" sz="2100" spc="84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(высокая)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4250" y="4481399"/>
            <a:ext cx="398754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кризис мировой экономики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59142" y="6341921"/>
            <a:ext cx="33929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государство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погода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59407" y="8300587"/>
            <a:ext cx="359238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недобросовестная конкуренция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9477" y="8145555"/>
            <a:ext cx="335458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Скорее всего не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произойдет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(низкая)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9477" y="6249009"/>
            <a:ext cx="33929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Может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произойти</a:t>
            </a:r>
          </a:p>
          <a:p>
            <a:pPr>
              <a:lnSpc>
                <a:spcPts val="2940"/>
              </a:lnSpc>
            </a:pPr>
            <a:r>
              <a:rPr lang="en-US" sz="2100" spc="84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(средняя)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31034" y="2588012"/>
            <a:ext cx="33929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Слабое влияние на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проект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31034" y="4636835"/>
            <a:ext cx="33929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задержки по срокам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302414"/>
              </a:solidFill>
              <a:latin typeface="Nirmala UI" pitchFamily="34" charset="0"/>
              <a:cs typeface="Nirmala UI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31034" y="6431115"/>
            <a:ext cx="33929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не дойти до конца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302414"/>
              </a:solidFill>
              <a:latin typeface="Nirmala UI" pitchFamily="34" charset="0"/>
              <a:cs typeface="Nirmala UI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331034" y="8327661"/>
            <a:ext cx="33929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неправильный подбор структуры продукта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573668" y="1351493"/>
            <a:ext cx="255468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9E6DF7"/>
                </a:solidFill>
                <a:latin typeface="Nirmala UI" pitchFamily="34" charset="0"/>
                <a:cs typeface="Nirmala UI" pitchFamily="34" charset="0"/>
              </a:rPr>
              <a:t>матрица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64782" y="4882329"/>
            <a:ext cx="398754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проблемы команды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96427" y="8310112"/>
            <a:ext cx="335458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302414"/>
                </a:solidFill>
                <a:latin typeface="Nirmala UI" pitchFamily="34" charset="0"/>
                <a:cs typeface="Nirmala UI" pitchFamily="34" charset="0"/>
              </a:rPr>
              <a:t>невостребованность продукта индустрией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715291" y="5672313"/>
            <a:ext cx="4135768" cy="420733"/>
            <a:chOff x="0" y="0"/>
            <a:chExt cx="5617795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5617795" cy="69850"/>
            </a:xfrm>
            <a:custGeom>
              <a:avLst/>
              <a:gdLst/>
              <a:ahLst/>
              <a:cxnLst/>
              <a:rect l="l" t="t" r="r" b="b"/>
              <a:pathLst>
                <a:path w="5617795" h="69850">
                  <a:moveTo>
                    <a:pt x="53269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17795" y="69850"/>
                  </a:lnTo>
                  <a:lnTo>
                    <a:pt x="561779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715291" y="7540917"/>
            <a:ext cx="4135768" cy="420733"/>
            <a:chOff x="0" y="0"/>
            <a:chExt cx="5617795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5617795" cy="69850"/>
            </a:xfrm>
            <a:custGeom>
              <a:avLst/>
              <a:gdLst/>
              <a:ahLst/>
              <a:cxnLst/>
              <a:rect l="l" t="t" r="r" b="b"/>
              <a:pathLst>
                <a:path w="5617795" h="69850">
                  <a:moveTo>
                    <a:pt x="53269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17795" y="69850"/>
                  </a:lnTo>
                  <a:lnTo>
                    <a:pt x="561779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715291" y="1838540"/>
            <a:ext cx="4135768" cy="420733"/>
            <a:chOff x="0" y="0"/>
            <a:chExt cx="5617795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5617795" cy="69850"/>
            </a:xfrm>
            <a:custGeom>
              <a:avLst/>
              <a:gdLst/>
              <a:ahLst/>
              <a:cxnLst/>
              <a:rect l="l" t="t" r="r" b="b"/>
              <a:pathLst>
                <a:path w="5617795" h="69850">
                  <a:moveTo>
                    <a:pt x="532696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617795" y="69850"/>
                  </a:lnTo>
                  <a:lnTo>
                    <a:pt x="561779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350" y="1698711"/>
            <a:ext cx="17935301" cy="83623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121" y="348819"/>
            <a:ext cx="11692861" cy="95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6"/>
              </a:lnSpc>
              <a:spcBef>
                <a:spcPct val="0"/>
              </a:spcBef>
            </a:pPr>
            <a:r>
              <a:rPr lang="en-US" sz="4800" dirty="0">
                <a:solidFill>
                  <a:srgbClr val="9E6DF7"/>
                </a:solidFill>
                <a:latin typeface="Nirmala UI" pitchFamily="34" charset="0"/>
                <a:cs typeface="Nirmala UI" pitchFamily="34" charset="0"/>
              </a:rPr>
              <a:t>Структурная декомпозиция работ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7786" y="6215070"/>
            <a:ext cx="2191379" cy="1872531"/>
            <a:chOff x="0" y="0"/>
            <a:chExt cx="2983096" cy="2549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3096" cy="2549052"/>
            </a:xfrm>
            <a:custGeom>
              <a:avLst/>
              <a:gdLst/>
              <a:ahLst/>
              <a:cxnLst/>
              <a:rect l="l" t="t" r="r" b="b"/>
              <a:pathLst>
                <a:path w="2983096" h="2549052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2424592"/>
                  </a:lnTo>
                  <a:cubicBezTo>
                    <a:pt x="2923406" y="2460152"/>
                    <a:pt x="2894196" y="2489362"/>
                    <a:pt x="2858636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58636" y="2549052"/>
                  </a:lnTo>
                  <a:cubicBezTo>
                    <a:pt x="2927216" y="2549052"/>
                    <a:pt x="2983096" y="2493172"/>
                    <a:pt x="2983096" y="2424592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01783" y="6217166"/>
            <a:ext cx="2123477" cy="1872531"/>
            <a:chOff x="0" y="0"/>
            <a:chExt cx="2890661" cy="25490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0661" cy="2549052"/>
            </a:xfrm>
            <a:custGeom>
              <a:avLst/>
              <a:gdLst/>
              <a:ahLst/>
              <a:cxnLst/>
              <a:rect l="l" t="t" r="r" b="b"/>
              <a:pathLst>
                <a:path w="2890661" h="2549052">
                  <a:moveTo>
                    <a:pt x="2766201" y="59690"/>
                  </a:moveTo>
                  <a:cubicBezTo>
                    <a:pt x="2801761" y="59690"/>
                    <a:pt x="2830971" y="88900"/>
                    <a:pt x="2830971" y="124460"/>
                  </a:cubicBezTo>
                  <a:lnTo>
                    <a:pt x="2830971" y="2424592"/>
                  </a:lnTo>
                  <a:cubicBezTo>
                    <a:pt x="2830971" y="2460152"/>
                    <a:pt x="2801761" y="2489362"/>
                    <a:pt x="2766201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66201" y="59690"/>
                  </a:lnTo>
                  <a:moveTo>
                    <a:pt x="27662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766201" y="2549052"/>
                  </a:lnTo>
                  <a:cubicBezTo>
                    <a:pt x="2834781" y="2549052"/>
                    <a:pt x="2890661" y="2493172"/>
                    <a:pt x="2890661" y="2424592"/>
                  </a:cubicBezTo>
                  <a:lnTo>
                    <a:pt x="2890661" y="124460"/>
                  </a:lnTo>
                  <a:cubicBezTo>
                    <a:pt x="2890661" y="55880"/>
                    <a:pt x="2834781" y="0"/>
                    <a:pt x="276620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7786" y="4714872"/>
            <a:ext cx="2191379" cy="810214"/>
            <a:chOff x="0" y="0"/>
            <a:chExt cx="2252592" cy="832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900667" y="4737514"/>
            <a:ext cx="2191379" cy="810214"/>
            <a:chOff x="0" y="0"/>
            <a:chExt cx="2252592" cy="832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781723" y="4710936"/>
            <a:ext cx="2066200" cy="810214"/>
            <a:chOff x="0" y="0"/>
            <a:chExt cx="2123916" cy="8328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23916" cy="832846"/>
            </a:xfrm>
            <a:custGeom>
              <a:avLst/>
              <a:gdLst/>
              <a:ahLst/>
              <a:cxnLst/>
              <a:rect l="l" t="t" r="r" b="b"/>
              <a:pathLst>
                <a:path w="2123916" h="832846">
                  <a:moveTo>
                    <a:pt x="1999456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99456" y="0"/>
                  </a:lnTo>
                  <a:cubicBezTo>
                    <a:pt x="2068036" y="0"/>
                    <a:pt x="2123916" y="55880"/>
                    <a:pt x="2123916" y="124460"/>
                  </a:cubicBezTo>
                  <a:lnTo>
                    <a:pt x="2123916" y="708386"/>
                  </a:lnTo>
                  <a:cubicBezTo>
                    <a:pt x="2123916" y="776966"/>
                    <a:pt x="2068036" y="832846"/>
                    <a:pt x="1999456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998448" y="4698510"/>
            <a:ext cx="2191379" cy="810214"/>
            <a:chOff x="0" y="0"/>
            <a:chExt cx="2252592" cy="8328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22304" y="4710936"/>
            <a:ext cx="2191379" cy="810214"/>
            <a:chOff x="0" y="0"/>
            <a:chExt cx="2252592" cy="8328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031662" y="6157782"/>
            <a:ext cx="2191379" cy="1931915"/>
            <a:chOff x="0" y="0"/>
            <a:chExt cx="2983096" cy="2629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83096" cy="2629891"/>
            </a:xfrm>
            <a:custGeom>
              <a:avLst/>
              <a:gdLst/>
              <a:ahLst/>
              <a:cxnLst/>
              <a:rect l="l" t="t" r="r" b="b"/>
              <a:pathLst>
                <a:path w="2983096" h="2629891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2505431"/>
                  </a:lnTo>
                  <a:cubicBezTo>
                    <a:pt x="2923406" y="2540990"/>
                    <a:pt x="2894196" y="2570200"/>
                    <a:pt x="2858636" y="2570200"/>
                  </a:cubicBezTo>
                  <a:lnTo>
                    <a:pt x="124460" y="2570200"/>
                  </a:lnTo>
                  <a:cubicBezTo>
                    <a:pt x="88900" y="2570200"/>
                    <a:pt x="59690" y="2540990"/>
                    <a:pt x="59690" y="250543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05431"/>
                  </a:lnTo>
                  <a:cubicBezTo>
                    <a:pt x="0" y="2574011"/>
                    <a:pt x="55880" y="2629891"/>
                    <a:pt x="124460" y="2629891"/>
                  </a:cubicBezTo>
                  <a:lnTo>
                    <a:pt x="2858636" y="2629891"/>
                  </a:lnTo>
                  <a:cubicBezTo>
                    <a:pt x="2927216" y="2629891"/>
                    <a:pt x="2983096" y="2574011"/>
                    <a:pt x="2983096" y="2505431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407652" y="4710936"/>
            <a:ext cx="2191379" cy="810214"/>
            <a:chOff x="0" y="0"/>
            <a:chExt cx="2252592" cy="8328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457179" y="6190588"/>
            <a:ext cx="2175067" cy="1872531"/>
            <a:chOff x="0" y="0"/>
            <a:chExt cx="2960889" cy="2549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960889" cy="2549052"/>
            </a:xfrm>
            <a:custGeom>
              <a:avLst/>
              <a:gdLst/>
              <a:ahLst/>
              <a:cxnLst/>
              <a:rect l="l" t="t" r="r" b="b"/>
              <a:pathLst>
                <a:path w="2960889" h="2549052">
                  <a:moveTo>
                    <a:pt x="2836429" y="59690"/>
                  </a:moveTo>
                  <a:cubicBezTo>
                    <a:pt x="2871989" y="59690"/>
                    <a:pt x="2901199" y="88900"/>
                    <a:pt x="2901199" y="124460"/>
                  </a:cubicBezTo>
                  <a:lnTo>
                    <a:pt x="2901199" y="2424592"/>
                  </a:lnTo>
                  <a:cubicBezTo>
                    <a:pt x="2901199" y="2460152"/>
                    <a:pt x="2871989" y="2489362"/>
                    <a:pt x="2836429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36429" y="59690"/>
                  </a:lnTo>
                  <a:moveTo>
                    <a:pt x="283642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36429" y="2549052"/>
                  </a:lnTo>
                  <a:cubicBezTo>
                    <a:pt x="2905010" y="2549052"/>
                    <a:pt x="2960889" y="2493172"/>
                    <a:pt x="2960889" y="2424592"/>
                  </a:cubicBezTo>
                  <a:lnTo>
                    <a:pt x="2960889" y="124460"/>
                  </a:lnTo>
                  <a:cubicBezTo>
                    <a:pt x="2960889" y="55880"/>
                    <a:pt x="2905010" y="0"/>
                    <a:pt x="283642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5800506" y="6185508"/>
            <a:ext cx="2080631" cy="3598047"/>
            <a:chOff x="0" y="0"/>
            <a:chExt cx="2832335" cy="489797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32335" cy="4897975"/>
            </a:xfrm>
            <a:custGeom>
              <a:avLst/>
              <a:gdLst/>
              <a:ahLst/>
              <a:cxnLst/>
              <a:rect l="l" t="t" r="r" b="b"/>
              <a:pathLst>
                <a:path w="2832335" h="4897975">
                  <a:moveTo>
                    <a:pt x="2707875" y="59690"/>
                  </a:moveTo>
                  <a:cubicBezTo>
                    <a:pt x="2743435" y="59690"/>
                    <a:pt x="2772645" y="88900"/>
                    <a:pt x="2772645" y="124460"/>
                  </a:cubicBezTo>
                  <a:lnTo>
                    <a:pt x="2772645" y="4773514"/>
                  </a:lnTo>
                  <a:cubicBezTo>
                    <a:pt x="2772645" y="4809075"/>
                    <a:pt x="2743435" y="4838285"/>
                    <a:pt x="2707875" y="4838285"/>
                  </a:cubicBezTo>
                  <a:lnTo>
                    <a:pt x="124460" y="4838285"/>
                  </a:lnTo>
                  <a:cubicBezTo>
                    <a:pt x="88900" y="4838285"/>
                    <a:pt x="59690" y="4809075"/>
                    <a:pt x="59690" y="47735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07876" y="59690"/>
                  </a:lnTo>
                  <a:moveTo>
                    <a:pt x="270787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773514"/>
                  </a:lnTo>
                  <a:cubicBezTo>
                    <a:pt x="0" y="4842094"/>
                    <a:pt x="55880" y="4897975"/>
                    <a:pt x="124460" y="4897975"/>
                  </a:cubicBezTo>
                  <a:lnTo>
                    <a:pt x="2707876" y="4897975"/>
                  </a:lnTo>
                  <a:cubicBezTo>
                    <a:pt x="2776456" y="4897975"/>
                    <a:pt x="2832335" y="4842094"/>
                    <a:pt x="2832335" y="4773514"/>
                  </a:cubicBezTo>
                  <a:lnTo>
                    <a:pt x="2832335" y="124460"/>
                  </a:lnTo>
                  <a:cubicBezTo>
                    <a:pt x="2832335" y="55880"/>
                    <a:pt x="2776456" y="0"/>
                    <a:pt x="270787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7855518" y="6164010"/>
            <a:ext cx="2191379" cy="1872531"/>
            <a:chOff x="0" y="0"/>
            <a:chExt cx="2983096" cy="254905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3096" cy="2549052"/>
            </a:xfrm>
            <a:custGeom>
              <a:avLst/>
              <a:gdLst/>
              <a:ahLst/>
              <a:cxnLst/>
              <a:rect l="l" t="t" r="r" b="b"/>
              <a:pathLst>
                <a:path w="2983096" h="2549052">
                  <a:moveTo>
                    <a:pt x="2858636" y="59690"/>
                  </a:moveTo>
                  <a:cubicBezTo>
                    <a:pt x="2894196" y="59690"/>
                    <a:pt x="2923406" y="88900"/>
                    <a:pt x="2923406" y="124460"/>
                  </a:cubicBezTo>
                  <a:lnTo>
                    <a:pt x="2923406" y="2424592"/>
                  </a:lnTo>
                  <a:cubicBezTo>
                    <a:pt x="2923406" y="2460152"/>
                    <a:pt x="2894196" y="2489362"/>
                    <a:pt x="2858636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58636" y="59690"/>
                  </a:lnTo>
                  <a:moveTo>
                    <a:pt x="2858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858636" y="2549052"/>
                  </a:lnTo>
                  <a:cubicBezTo>
                    <a:pt x="2927216" y="2549052"/>
                    <a:pt x="2983096" y="2493172"/>
                    <a:pt x="2983096" y="2424592"/>
                  </a:cubicBezTo>
                  <a:lnTo>
                    <a:pt x="2983096" y="124460"/>
                  </a:lnTo>
                  <a:cubicBezTo>
                    <a:pt x="2983096" y="55880"/>
                    <a:pt x="2927216" y="0"/>
                    <a:pt x="28586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42551" y="2334668"/>
            <a:ext cx="758790" cy="3097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56556" y="9375658"/>
            <a:ext cx="802846" cy="55195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86348" y="11870168"/>
            <a:ext cx="615009" cy="4307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81439" y="2142328"/>
            <a:ext cx="526104" cy="69439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440983" y="2054848"/>
            <a:ext cx="615681" cy="503739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428564" y="6215070"/>
            <a:ext cx="2123477" cy="1872531"/>
            <a:chOff x="0" y="0"/>
            <a:chExt cx="2890661" cy="254905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890661" cy="2549052"/>
            </a:xfrm>
            <a:custGeom>
              <a:avLst/>
              <a:gdLst/>
              <a:ahLst/>
              <a:cxnLst/>
              <a:rect l="l" t="t" r="r" b="b"/>
              <a:pathLst>
                <a:path w="2890661" h="2549052">
                  <a:moveTo>
                    <a:pt x="2766201" y="59690"/>
                  </a:moveTo>
                  <a:cubicBezTo>
                    <a:pt x="2801761" y="59690"/>
                    <a:pt x="2830971" y="88900"/>
                    <a:pt x="2830971" y="124460"/>
                  </a:cubicBezTo>
                  <a:lnTo>
                    <a:pt x="2830971" y="2424592"/>
                  </a:lnTo>
                  <a:cubicBezTo>
                    <a:pt x="2830971" y="2460152"/>
                    <a:pt x="2801761" y="2489362"/>
                    <a:pt x="2766201" y="2489362"/>
                  </a:cubicBezTo>
                  <a:lnTo>
                    <a:pt x="124460" y="2489362"/>
                  </a:lnTo>
                  <a:cubicBezTo>
                    <a:pt x="88900" y="2489362"/>
                    <a:pt x="59690" y="2460152"/>
                    <a:pt x="59690" y="24245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66201" y="59690"/>
                  </a:lnTo>
                  <a:moveTo>
                    <a:pt x="27662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24592"/>
                  </a:lnTo>
                  <a:cubicBezTo>
                    <a:pt x="0" y="2493172"/>
                    <a:pt x="55880" y="2549052"/>
                    <a:pt x="124460" y="2549052"/>
                  </a:cubicBezTo>
                  <a:lnTo>
                    <a:pt x="2766201" y="2549052"/>
                  </a:lnTo>
                  <a:cubicBezTo>
                    <a:pt x="2834781" y="2549052"/>
                    <a:pt x="2890661" y="2493172"/>
                    <a:pt x="2890661" y="2424592"/>
                  </a:cubicBezTo>
                  <a:lnTo>
                    <a:pt x="2890661" y="124460"/>
                  </a:lnTo>
                  <a:cubicBezTo>
                    <a:pt x="2890661" y="55880"/>
                    <a:pt x="2834781" y="0"/>
                    <a:pt x="276620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327447" y="4735418"/>
            <a:ext cx="2191379" cy="810214"/>
            <a:chOff x="0" y="0"/>
            <a:chExt cx="2252592" cy="83284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4102107" y="200642"/>
            <a:ext cx="13633453" cy="314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214"/>
              </a:lnSpc>
            </a:pPr>
            <a:r>
              <a:rPr lang="en-US" sz="13044" spc="-1226" dirty="0">
                <a:solidFill>
                  <a:srgbClr val="000000"/>
                </a:solidFill>
                <a:latin typeface="Bebas Neue Bold"/>
              </a:rPr>
              <a:t>ДОРОЖНАЯ    КАРТА  </a:t>
            </a:r>
          </a:p>
          <a:p>
            <a:pPr algn="ctr">
              <a:lnSpc>
                <a:spcPts val="12214"/>
              </a:lnSpc>
            </a:pPr>
            <a:r>
              <a:rPr lang="en-US" sz="13044" spc="-1226" dirty="0">
                <a:solidFill>
                  <a:srgbClr val="000000"/>
                </a:solidFill>
                <a:latin typeface="Bebas Neue Bold"/>
              </a:rPr>
              <a:t>    </a:t>
            </a:r>
            <a:r>
              <a:rPr lang="en-US" sz="11523" spc="-1083" dirty="0">
                <a:solidFill>
                  <a:srgbClr val="000000"/>
                </a:solidFill>
                <a:latin typeface="Lato Bold"/>
              </a:rPr>
              <a:t>iPARKOVED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75174" y="3131697"/>
            <a:ext cx="7974517" cy="1487694"/>
            <a:chOff x="0" y="0"/>
            <a:chExt cx="12873190" cy="24015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875730" cy="2401570"/>
            </a:xfrm>
            <a:custGeom>
              <a:avLst/>
              <a:gdLst/>
              <a:ahLst/>
              <a:cxnLst/>
              <a:rect l="l" t="t" r="r" b="b"/>
              <a:pathLst>
                <a:path w="12875730" h="2401570">
                  <a:moveTo>
                    <a:pt x="12873190" y="1151890"/>
                  </a:moveTo>
                  <a:lnTo>
                    <a:pt x="12873190" y="1118870"/>
                  </a:lnTo>
                  <a:lnTo>
                    <a:pt x="12269940" y="1118870"/>
                  </a:lnTo>
                  <a:cubicBezTo>
                    <a:pt x="12254700" y="1118870"/>
                    <a:pt x="12240730" y="1129030"/>
                    <a:pt x="12238190" y="1144270"/>
                  </a:cubicBezTo>
                  <a:lnTo>
                    <a:pt x="12217870" y="1230630"/>
                  </a:lnTo>
                  <a:lnTo>
                    <a:pt x="12115000" y="709930"/>
                  </a:lnTo>
                  <a:cubicBezTo>
                    <a:pt x="12112460" y="694690"/>
                    <a:pt x="12098490" y="683260"/>
                    <a:pt x="12081980" y="683260"/>
                  </a:cubicBezTo>
                  <a:cubicBezTo>
                    <a:pt x="12065470" y="683260"/>
                    <a:pt x="12052770" y="694690"/>
                    <a:pt x="12050230" y="711200"/>
                  </a:cubicBezTo>
                  <a:lnTo>
                    <a:pt x="11827980" y="2101850"/>
                  </a:lnTo>
                  <a:lnTo>
                    <a:pt x="11642560" y="30480"/>
                  </a:lnTo>
                  <a:cubicBezTo>
                    <a:pt x="11640020" y="12700"/>
                    <a:pt x="11626050" y="0"/>
                    <a:pt x="11609540" y="0"/>
                  </a:cubicBezTo>
                  <a:cubicBezTo>
                    <a:pt x="11593030" y="0"/>
                    <a:pt x="11577790" y="12700"/>
                    <a:pt x="11576520" y="30480"/>
                  </a:cubicBezTo>
                  <a:lnTo>
                    <a:pt x="11487620" y="995680"/>
                  </a:lnTo>
                  <a:lnTo>
                    <a:pt x="11417770" y="866140"/>
                  </a:lnTo>
                  <a:cubicBezTo>
                    <a:pt x="11411420" y="854710"/>
                    <a:pt x="11398720" y="847090"/>
                    <a:pt x="11386020" y="848360"/>
                  </a:cubicBezTo>
                  <a:cubicBezTo>
                    <a:pt x="11373320" y="849630"/>
                    <a:pt x="11361890" y="858520"/>
                    <a:pt x="11358080" y="871220"/>
                  </a:cubicBezTo>
                  <a:lnTo>
                    <a:pt x="11210760" y="1320800"/>
                  </a:lnTo>
                  <a:lnTo>
                    <a:pt x="11012640" y="782320"/>
                  </a:lnTo>
                  <a:cubicBezTo>
                    <a:pt x="11007560" y="769620"/>
                    <a:pt x="10994860" y="760730"/>
                    <a:pt x="10980890" y="760730"/>
                  </a:cubicBezTo>
                  <a:cubicBezTo>
                    <a:pt x="10966920" y="760730"/>
                    <a:pt x="10954220" y="769620"/>
                    <a:pt x="10950410" y="783590"/>
                  </a:cubicBezTo>
                  <a:lnTo>
                    <a:pt x="10837380" y="1120140"/>
                  </a:lnTo>
                  <a:lnTo>
                    <a:pt x="0" y="1120140"/>
                  </a:lnTo>
                  <a:lnTo>
                    <a:pt x="0" y="1186180"/>
                  </a:lnTo>
                  <a:lnTo>
                    <a:pt x="10860240" y="1186180"/>
                  </a:lnTo>
                  <a:cubicBezTo>
                    <a:pt x="10874210" y="1186180"/>
                    <a:pt x="10886910" y="1177290"/>
                    <a:pt x="10891990" y="1163320"/>
                  </a:cubicBezTo>
                  <a:lnTo>
                    <a:pt x="10983430" y="892810"/>
                  </a:lnTo>
                  <a:lnTo>
                    <a:pt x="11182820" y="1432560"/>
                  </a:lnTo>
                  <a:cubicBezTo>
                    <a:pt x="11187900" y="1445260"/>
                    <a:pt x="11200600" y="1454150"/>
                    <a:pt x="11213300" y="1454150"/>
                  </a:cubicBezTo>
                  <a:lnTo>
                    <a:pt x="11214570" y="1454150"/>
                  </a:lnTo>
                  <a:cubicBezTo>
                    <a:pt x="11228540" y="1454150"/>
                    <a:pt x="11241240" y="1445260"/>
                    <a:pt x="11245050" y="1431290"/>
                  </a:cubicBezTo>
                  <a:lnTo>
                    <a:pt x="11397450" y="965200"/>
                  </a:lnTo>
                  <a:lnTo>
                    <a:pt x="11482540" y="1122680"/>
                  </a:lnTo>
                  <a:cubicBezTo>
                    <a:pt x="11488890" y="1135380"/>
                    <a:pt x="11504130" y="1141730"/>
                    <a:pt x="11518100" y="1139190"/>
                  </a:cubicBezTo>
                  <a:cubicBezTo>
                    <a:pt x="11532070" y="1136650"/>
                    <a:pt x="11543500" y="1123950"/>
                    <a:pt x="11544770" y="1109980"/>
                  </a:cubicBezTo>
                  <a:lnTo>
                    <a:pt x="11610810" y="397510"/>
                  </a:lnTo>
                  <a:lnTo>
                    <a:pt x="11787340" y="2371090"/>
                  </a:lnTo>
                  <a:cubicBezTo>
                    <a:pt x="11788610" y="2387600"/>
                    <a:pt x="11802580" y="2400300"/>
                    <a:pt x="11819090" y="2401570"/>
                  </a:cubicBezTo>
                  <a:lnTo>
                    <a:pt x="11820360" y="2401570"/>
                  </a:lnTo>
                  <a:cubicBezTo>
                    <a:pt x="11836870" y="2401570"/>
                    <a:pt x="11850840" y="2390140"/>
                    <a:pt x="11853380" y="2373630"/>
                  </a:cubicBezTo>
                  <a:lnTo>
                    <a:pt x="12088330" y="904240"/>
                  </a:lnTo>
                  <a:lnTo>
                    <a:pt x="12184850" y="1394460"/>
                  </a:lnTo>
                  <a:cubicBezTo>
                    <a:pt x="12187390" y="1409700"/>
                    <a:pt x="12201360" y="1421130"/>
                    <a:pt x="12216600" y="1421130"/>
                  </a:cubicBezTo>
                  <a:cubicBezTo>
                    <a:pt x="12231840" y="1421130"/>
                    <a:pt x="12245810" y="1410970"/>
                    <a:pt x="12249620" y="1395730"/>
                  </a:cubicBezTo>
                  <a:lnTo>
                    <a:pt x="12299150" y="1184910"/>
                  </a:lnTo>
                  <a:lnTo>
                    <a:pt x="12875730" y="1184910"/>
                  </a:lnTo>
                  <a:lnTo>
                    <a:pt x="12873190" y="1151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5561505" y="4842196"/>
            <a:ext cx="1675162" cy="59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МОБИЛЬНОЕ ПРИЛОЖЕНИЕ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811790" y="6546184"/>
            <a:ext cx="1458091" cy="97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оплата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афиша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сценарий 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663796" y="4958198"/>
            <a:ext cx="1679091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ЦЕНТР УПРАВЛЕНИЯ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83204" y="6571900"/>
            <a:ext cx="1598989" cy="6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операционка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стратегия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171001" y="4983903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СИСТЕМА ОПЛАТЫ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418693" y="6456903"/>
            <a:ext cx="1459012" cy="130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билеты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QR-коды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карточки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NFC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256556" y="4976878"/>
            <a:ext cx="1675162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IT-МОДЕЛЬ ПАРКА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900371" y="6415823"/>
            <a:ext cx="1847837" cy="295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стейкхолдеры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эвент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маркетинг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торговля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финансы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инженерия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персонал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охрана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благоустройство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912688" y="4989304"/>
            <a:ext cx="1679091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АНТОЛОГИЯ ЗНАНИЙ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330490" y="6518442"/>
            <a:ext cx="1598068" cy="97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аттракционы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торговля, F&amp;B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эвент, услуги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070482" y="4843495"/>
            <a:ext cx="1675162" cy="59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ЦЕНТР КОМУНИКАЦИЙ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249691" y="6660374"/>
            <a:ext cx="1459012" cy="6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API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шаблоны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39658" y="573583"/>
            <a:ext cx="2031397" cy="17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6"/>
              </a:lnSpc>
            </a:pPr>
            <a:r>
              <a:rPr lang="en-US" sz="1341" dirty="0">
                <a:solidFill>
                  <a:srgbClr val="222222"/>
                </a:solidFill>
                <a:latin typeface="Lato"/>
              </a:rPr>
              <a:t>создание       автоматизированной              </a:t>
            </a:r>
          </a:p>
          <a:p>
            <a:pPr>
              <a:lnSpc>
                <a:spcPts val="2896"/>
              </a:lnSpc>
            </a:pPr>
            <a:r>
              <a:rPr lang="en-US" sz="1341" dirty="0">
                <a:solidFill>
                  <a:srgbClr val="222222"/>
                </a:solidFill>
                <a:latin typeface="Lato"/>
              </a:rPr>
              <a:t> системы                                           </a:t>
            </a:r>
          </a:p>
          <a:p>
            <a:pPr>
              <a:lnSpc>
                <a:spcPts val="2896"/>
              </a:lnSpc>
            </a:pPr>
            <a:r>
              <a:rPr lang="en-US" sz="1341" dirty="0">
                <a:solidFill>
                  <a:srgbClr val="222222"/>
                </a:solidFill>
                <a:latin typeface="Lato"/>
              </a:rPr>
              <a:t> управления                                       </a:t>
            </a:r>
          </a:p>
          <a:p>
            <a:pPr>
              <a:lnSpc>
                <a:spcPts val="2896"/>
              </a:lnSpc>
            </a:pPr>
            <a:r>
              <a:rPr lang="en-US" sz="1341" dirty="0">
                <a:solidFill>
                  <a:srgbClr val="222222"/>
                </a:solidFill>
                <a:latin typeface="Lato"/>
              </a:rPr>
              <a:t> парком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86392" y="5015461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113" dirty="0">
                <a:solidFill>
                  <a:srgbClr val="FFFFFF"/>
                </a:solidFill>
                <a:latin typeface="Bebas Neue"/>
              </a:rPr>
              <a:t>онлайн-школа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45474" y="6454807"/>
            <a:ext cx="1459012" cy="97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обучение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тесты</a:t>
            </a:r>
          </a:p>
          <a:p>
            <a:pPr marL="250990" lvl="1" indent="-125495">
              <a:lnSpc>
                <a:spcPts val="2614"/>
              </a:lnSpc>
              <a:buFont typeface="Arial"/>
              <a:buChar char="•"/>
            </a:pPr>
            <a:r>
              <a:rPr lang="en-US" sz="1520" dirty="0">
                <a:solidFill>
                  <a:srgbClr val="222222"/>
                </a:solidFill>
                <a:latin typeface="Lato"/>
              </a:rPr>
              <a:t>чек-листы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8249691" y="3131697"/>
            <a:ext cx="5006865" cy="1487694"/>
            <a:chOff x="0" y="0"/>
            <a:chExt cx="8082536" cy="240157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085075" cy="2401570"/>
            </a:xfrm>
            <a:custGeom>
              <a:avLst/>
              <a:gdLst/>
              <a:ahLst/>
              <a:cxnLst/>
              <a:rect l="l" t="t" r="r" b="b"/>
              <a:pathLst>
                <a:path w="8085075" h="2401570">
                  <a:moveTo>
                    <a:pt x="8082535" y="1151890"/>
                  </a:moveTo>
                  <a:lnTo>
                    <a:pt x="8082535" y="1118870"/>
                  </a:lnTo>
                  <a:lnTo>
                    <a:pt x="7479285" y="1118870"/>
                  </a:lnTo>
                  <a:cubicBezTo>
                    <a:pt x="7464045" y="1118870"/>
                    <a:pt x="7450075" y="1129030"/>
                    <a:pt x="7447535" y="1144270"/>
                  </a:cubicBezTo>
                  <a:lnTo>
                    <a:pt x="7427216" y="1230630"/>
                  </a:lnTo>
                  <a:lnTo>
                    <a:pt x="7324345" y="709930"/>
                  </a:lnTo>
                  <a:cubicBezTo>
                    <a:pt x="7321806" y="694690"/>
                    <a:pt x="7307835" y="683260"/>
                    <a:pt x="7291325" y="683260"/>
                  </a:cubicBezTo>
                  <a:cubicBezTo>
                    <a:pt x="7274816" y="683260"/>
                    <a:pt x="7262116" y="694690"/>
                    <a:pt x="7259575" y="711200"/>
                  </a:cubicBezTo>
                  <a:lnTo>
                    <a:pt x="7037325" y="2101850"/>
                  </a:lnTo>
                  <a:lnTo>
                    <a:pt x="6851906" y="30480"/>
                  </a:lnTo>
                  <a:cubicBezTo>
                    <a:pt x="6849366" y="12700"/>
                    <a:pt x="6835396" y="0"/>
                    <a:pt x="6818885" y="0"/>
                  </a:cubicBezTo>
                  <a:cubicBezTo>
                    <a:pt x="6802375" y="0"/>
                    <a:pt x="6787135" y="12700"/>
                    <a:pt x="6785866" y="30480"/>
                  </a:cubicBezTo>
                  <a:lnTo>
                    <a:pt x="6696966" y="995680"/>
                  </a:lnTo>
                  <a:lnTo>
                    <a:pt x="6627116" y="866140"/>
                  </a:lnTo>
                  <a:cubicBezTo>
                    <a:pt x="6620766" y="854710"/>
                    <a:pt x="6608066" y="847090"/>
                    <a:pt x="6595366" y="848360"/>
                  </a:cubicBezTo>
                  <a:cubicBezTo>
                    <a:pt x="6582666" y="849630"/>
                    <a:pt x="6571235" y="858520"/>
                    <a:pt x="6567425" y="871220"/>
                  </a:cubicBezTo>
                  <a:lnTo>
                    <a:pt x="6420106" y="1320800"/>
                  </a:lnTo>
                  <a:lnTo>
                    <a:pt x="6221986" y="782320"/>
                  </a:lnTo>
                  <a:cubicBezTo>
                    <a:pt x="6216905" y="769620"/>
                    <a:pt x="6204205" y="760730"/>
                    <a:pt x="6190236" y="760730"/>
                  </a:cubicBezTo>
                  <a:cubicBezTo>
                    <a:pt x="6176266" y="760730"/>
                    <a:pt x="6163566" y="769620"/>
                    <a:pt x="6159755" y="783590"/>
                  </a:cubicBezTo>
                  <a:lnTo>
                    <a:pt x="6046725" y="1120140"/>
                  </a:lnTo>
                  <a:lnTo>
                    <a:pt x="0" y="1120140"/>
                  </a:lnTo>
                  <a:lnTo>
                    <a:pt x="0" y="1186180"/>
                  </a:lnTo>
                  <a:lnTo>
                    <a:pt x="6069586" y="1186180"/>
                  </a:lnTo>
                  <a:cubicBezTo>
                    <a:pt x="6083555" y="1186180"/>
                    <a:pt x="6096255" y="1177290"/>
                    <a:pt x="6101336" y="1163320"/>
                  </a:cubicBezTo>
                  <a:lnTo>
                    <a:pt x="6192775" y="892810"/>
                  </a:lnTo>
                  <a:lnTo>
                    <a:pt x="6392166" y="1432560"/>
                  </a:lnTo>
                  <a:cubicBezTo>
                    <a:pt x="6397246" y="1445260"/>
                    <a:pt x="6409946" y="1454150"/>
                    <a:pt x="6422646" y="1454150"/>
                  </a:cubicBezTo>
                  <a:lnTo>
                    <a:pt x="6423916" y="1454150"/>
                  </a:lnTo>
                  <a:cubicBezTo>
                    <a:pt x="6437886" y="1454150"/>
                    <a:pt x="6450586" y="1445260"/>
                    <a:pt x="6454396" y="1431290"/>
                  </a:cubicBezTo>
                  <a:lnTo>
                    <a:pt x="6606795" y="965200"/>
                  </a:lnTo>
                  <a:lnTo>
                    <a:pt x="6691885" y="1122680"/>
                  </a:lnTo>
                  <a:cubicBezTo>
                    <a:pt x="6698235" y="1135380"/>
                    <a:pt x="6713475" y="1141730"/>
                    <a:pt x="6727445" y="1139190"/>
                  </a:cubicBezTo>
                  <a:cubicBezTo>
                    <a:pt x="6741416" y="1136650"/>
                    <a:pt x="6752845" y="1123950"/>
                    <a:pt x="6754116" y="1109980"/>
                  </a:cubicBezTo>
                  <a:lnTo>
                    <a:pt x="6820156" y="397510"/>
                  </a:lnTo>
                  <a:lnTo>
                    <a:pt x="6996685" y="2371090"/>
                  </a:lnTo>
                  <a:cubicBezTo>
                    <a:pt x="6997956" y="2387600"/>
                    <a:pt x="7011925" y="2400300"/>
                    <a:pt x="7028435" y="2401570"/>
                  </a:cubicBezTo>
                  <a:lnTo>
                    <a:pt x="7029706" y="2401570"/>
                  </a:lnTo>
                  <a:cubicBezTo>
                    <a:pt x="7046216" y="2401570"/>
                    <a:pt x="7060185" y="2390140"/>
                    <a:pt x="7062725" y="2373630"/>
                  </a:cubicBezTo>
                  <a:lnTo>
                    <a:pt x="7297675" y="904240"/>
                  </a:lnTo>
                  <a:lnTo>
                    <a:pt x="7394195" y="1394460"/>
                  </a:lnTo>
                  <a:cubicBezTo>
                    <a:pt x="7396735" y="1409700"/>
                    <a:pt x="7410706" y="1421130"/>
                    <a:pt x="7425945" y="1421130"/>
                  </a:cubicBezTo>
                  <a:cubicBezTo>
                    <a:pt x="7441185" y="1421130"/>
                    <a:pt x="7455156" y="1410970"/>
                    <a:pt x="7458966" y="1395730"/>
                  </a:cubicBezTo>
                  <a:lnTo>
                    <a:pt x="7508495" y="1184910"/>
                  </a:lnTo>
                  <a:lnTo>
                    <a:pt x="8085075" y="1184910"/>
                  </a:lnTo>
                  <a:lnTo>
                    <a:pt x="8082535" y="1151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3256556" y="3131697"/>
            <a:ext cx="3800214" cy="1487694"/>
            <a:chOff x="0" y="0"/>
            <a:chExt cx="6134650" cy="240157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137190" cy="2401570"/>
            </a:xfrm>
            <a:custGeom>
              <a:avLst/>
              <a:gdLst/>
              <a:ahLst/>
              <a:cxnLst/>
              <a:rect l="l" t="t" r="r" b="b"/>
              <a:pathLst>
                <a:path w="6137190" h="2401570">
                  <a:moveTo>
                    <a:pt x="6134650" y="1151890"/>
                  </a:moveTo>
                  <a:lnTo>
                    <a:pt x="6134650" y="1118870"/>
                  </a:lnTo>
                  <a:lnTo>
                    <a:pt x="5531400" y="1118870"/>
                  </a:lnTo>
                  <a:cubicBezTo>
                    <a:pt x="5516160" y="1118870"/>
                    <a:pt x="5502190" y="1129030"/>
                    <a:pt x="5499650" y="1144270"/>
                  </a:cubicBezTo>
                  <a:lnTo>
                    <a:pt x="5479330" y="1230630"/>
                  </a:lnTo>
                  <a:lnTo>
                    <a:pt x="5376460" y="709930"/>
                  </a:lnTo>
                  <a:cubicBezTo>
                    <a:pt x="5373920" y="694690"/>
                    <a:pt x="5359950" y="683260"/>
                    <a:pt x="5343440" y="683260"/>
                  </a:cubicBezTo>
                  <a:cubicBezTo>
                    <a:pt x="5326930" y="683260"/>
                    <a:pt x="5314230" y="694690"/>
                    <a:pt x="5311690" y="711200"/>
                  </a:cubicBezTo>
                  <a:lnTo>
                    <a:pt x="5089440" y="2101850"/>
                  </a:lnTo>
                  <a:lnTo>
                    <a:pt x="4904020" y="30480"/>
                  </a:lnTo>
                  <a:cubicBezTo>
                    <a:pt x="4901480" y="12700"/>
                    <a:pt x="4887510" y="0"/>
                    <a:pt x="4871000" y="0"/>
                  </a:cubicBezTo>
                  <a:cubicBezTo>
                    <a:pt x="4854490" y="0"/>
                    <a:pt x="4839250" y="12700"/>
                    <a:pt x="4837980" y="30480"/>
                  </a:cubicBezTo>
                  <a:lnTo>
                    <a:pt x="4749080" y="995680"/>
                  </a:lnTo>
                  <a:lnTo>
                    <a:pt x="4679230" y="866140"/>
                  </a:lnTo>
                  <a:cubicBezTo>
                    <a:pt x="4672880" y="854710"/>
                    <a:pt x="4660180" y="847090"/>
                    <a:pt x="4647480" y="848360"/>
                  </a:cubicBezTo>
                  <a:cubicBezTo>
                    <a:pt x="4634780" y="849630"/>
                    <a:pt x="4623350" y="858520"/>
                    <a:pt x="4619540" y="871220"/>
                  </a:cubicBezTo>
                  <a:lnTo>
                    <a:pt x="4472220" y="1320800"/>
                  </a:lnTo>
                  <a:lnTo>
                    <a:pt x="4274100" y="782320"/>
                  </a:lnTo>
                  <a:cubicBezTo>
                    <a:pt x="4269020" y="769620"/>
                    <a:pt x="4256320" y="760730"/>
                    <a:pt x="4242350" y="760730"/>
                  </a:cubicBezTo>
                  <a:cubicBezTo>
                    <a:pt x="4228380" y="760730"/>
                    <a:pt x="4215680" y="769620"/>
                    <a:pt x="4211870" y="783590"/>
                  </a:cubicBezTo>
                  <a:lnTo>
                    <a:pt x="4098840" y="1120140"/>
                  </a:lnTo>
                  <a:lnTo>
                    <a:pt x="0" y="1120140"/>
                  </a:lnTo>
                  <a:lnTo>
                    <a:pt x="0" y="1186180"/>
                  </a:lnTo>
                  <a:lnTo>
                    <a:pt x="4121700" y="1186180"/>
                  </a:lnTo>
                  <a:cubicBezTo>
                    <a:pt x="4135670" y="1186180"/>
                    <a:pt x="4148370" y="1177290"/>
                    <a:pt x="4153450" y="1163320"/>
                  </a:cubicBezTo>
                  <a:lnTo>
                    <a:pt x="4244890" y="892810"/>
                  </a:lnTo>
                  <a:lnTo>
                    <a:pt x="4444280" y="1432560"/>
                  </a:lnTo>
                  <a:cubicBezTo>
                    <a:pt x="4449360" y="1445260"/>
                    <a:pt x="4462060" y="1454150"/>
                    <a:pt x="4474760" y="1454150"/>
                  </a:cubicBezTo>
                  <a:lnTo>
                    <a:pt x="4476030" y="1454150"/>
                  </a:lnTo>
                  <a:cubicBezTo>
                    <a:pt x="4490000" y="1454150"/>
                    <a:pt x="4502700" y="1445260"/>
                    <a:pt x="4506510" y="1431290"/>
                  </a:cubicBezTo>
                  <a:lnTo>
                    <a:pt x="4658910" y="965200"/>
                  </a:lnTo>
                  <a:lnTo>
                    <a:pt x="4744000" y="1122680"/>
                  </a:lnTo>
                  <a:cubicBezTo>
                    <a:pt x="4750350" y="1135380"/>
                    <a:pt x="4765590" y="1141730"/>
                    <a:pt x="4779560" y="1139190"/>
                  </a:cubicBezTo>
                  <a:cubicBezTo>
                    <a:pt x="4793530" y="1136650"/>
                    <a:pt x="4804960" y="1123950"/>
                    <a:pt x="4806230" y="1109980"/>
                  </a:cubicBezTo>
                  <a:lnTo>
                    <a:pt x="4872270" y="397510"/>
                  </a:lnTo>
                  <a:lnTo>
                    <a:pt x="5048800" y="2371090"/>
                  </a:lnTo>
                  <a:cubicBezTo>
                    <a:pt x="5050070" y="2387600"/>
                    <a:pt x="5064040" y="2400300"/>
                    <a:pt x="5080550" y="2401570"/>
                  </a:cubicBezTo>
                  <a:lnTo>
                    <a:pt x="5081820" y="2401570"/>
                  </a:lnTo>
                  <a:cubicBezTo>
                    <a:pt x="5098330" y="2401570"/>
                    <a:pt x="5112300" y="2390140"/>
                    <a:pt x="5114840" y="2373630"/>
                  </a:cubicBezTo>
                  <a:lnTo>
                    <a:pt x="5349790" y="904240"/>
                  </a:lnTo>
                  <a:lnTo>
                    <a:pt x="5446310" y="1394460"/>
                  </a:lnTo>
                  <a:cubicBezTo>
                    <a:pt x="5448850" y="1409700"/>
                    <a:pt x="5462820" y="1421130"/>
                    <a:pt x="5478060" y="1421130"/>
                  </a:cubicBezTo>
                  <a:cubicBezTo>
                    <a:pt x="5493300" y="1421130"/>
                    <a:pt x="5507270" y="1410970"/>
                    <a:pt x="5511080" y="1395730"/>
                  </a:cubicBezTo>
                  <a:lnTo>
                    <a:pt x="5560610" y="1184910"/>
                  </a:lnTo>
                  <a:lnTo>
                    <a:pt x="6137190" y="1184910"/>
                  </a:lnTo>
                  <a:lnTo>
                    <a:pt x="6134650" y="1151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7" name="TextBox 57"/>
          <p:cNvSpPr txBox="1"/>
          <p:nvPr/>
        </p:nvSpPr>
        <p:spPr>
          <a:xfrm>
            <a:off x="2743819" y="3093597"/>
            <a:ext cx="1224695" cy="3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Open Sans Light Bold"/>
              </a:rPr>
              <a:t>2020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144000" y="3093597"/>
            <a:ext cx="1224695" cy="3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Open Sans Light Bold"/>
              </a:rPr>
              <a:t>2021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703863" y="3093597"/>
            <a:ext cx="1224695" cy="34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Open Sans Light Bold"/>
              </a:rPr>
              <a:t>2022</a:t>
            </a:r>
          </a:p>
        </p:txBody>
      </p:sp>
      <p:grpSp>
        <p:nvGrpSpPr>
          <p:cNvPr id="60" name="Group 33"/>
          <p:cNvGrpSpPr/>
          <p:nvPr/>
        </p:nvGrpSpPr>
        <p:grpSpPr>
          <a:xfrm>
            <a:off x="428564" y="8501086"/>
            <a:ext cx="2191379" cy="810214"/>
            <a:chOff x="0" y="0"/>
            <a:chExt cx="2252592" cy="832846"/>
          </a:xfrm>
        </p:grpSpPr>
        <p:sp>
          <p:nvSpPr>
            <p:cNvPr id="61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2" name="TextBox 51"/>
          <p:cNvSpPr txBox="1"/>
          <p:nvPr/>
        </p:nvSpPr>
        <p:spPr>
          <a:xfrm>
            <a:off x="687509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01.02.2020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63" name="Group 33"/>
          <p:cNvGrpSpPr/>
          <p:nvPr/>
        </p:nvGrpSpPr>
        <p:grpSpPr>
          <a:xfrm>
            <a:off x="2928894" y="8501086"/>
            <a:ext cx="2191379" cy="810214"/>
            <a:chOff x="0" y="0"/>
            <a:chExt cx="2252592" cy="832846"/>
          </a:xfrm>
        </p:grpSpPr>
        <p:sp>
          <p:nvSpPr>
            <p:cNvPr id="64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5" name="TextBox 51"/>
          <p:cNvSpPr txBox="1"/>
          <p:nvPr/>
        </p:nvSpPr>
        <p:spPr>
          <a:xfrm>
            <a:off x="3187839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01.11.2020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66" name="Group 33"/>
          <p:cNvGrpSpPr/>
          <p:nvPr/>
        </p:nvGrpSpPr>
        <p:grpSpPr>
          <a:xfrm>
            <a:off x="5500662" y="8501086"/>
            <a:ext cx="2191379" cy="810214"/>
            <a:chOff x="0" y="0"/>
            <a:chExt cx="2252592" cy="832846"/>
          </a:xfrm>
        </p:grpSpPr>
        <p:sp>
          <p:nvSpPr>
            <p:cNvPr id="67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8" name="TextBox 51"/>
          <p:cNvSpPr txBox="1"/>
          <p:nvPr/>
        </p:nvSpPr>
        <p:spPr>
          <a:xfrm>
            <a:off x="5759607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31.12.2020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69" name="Group 33"/>
          <p:cNvGrpSpPr/>
          <p:nvPr/>
        </p:nvGrpSpPr>
        <p:grpSpPr>
          <a:xfrm>
            <a:off x="7858116" y="8501086"/>
            <a:ext cx="2191379" cy="810214"/>
            <a:chOff x="0" y="0"/>
            <a:chExt cx="2252592" cy="832846"/>
          </a:xfrm>
        </p:grpSpPr>
        <p:sp>
          <p:nvSpPr>
            <p:cNvPr id="70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1" name="TextBox 51"/>
          <p:cNvSpPr txBox="1"/>
          <p:nvPr/>
        </p:nvSpPr>
        <p:spPr>
          <a:xfrm>
            <a:off x="8117061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01.05.2021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72" name="Group 33"/>
          <p:cNvGrpSpPr/>
          <p:nvPr/>
        </p:nvGrpSpPr>
        <p:grpSpPr>
          <a:xfrm>
            <a:off x="10358446" y="8501086"/>
            <a:ext cx="2191379" cy="810214"/>
            <a:chOff x="0" y="0"/>
            <a:chExt cx="2252592" cy="832846"/>
          </a:xfrm>
        </p:grpSpPr>
        <p:sp>
          <p:nvSpPr>
            <p:cNvPr id="73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4" name="TextBox 51"/>
          <p:cNvSpPr txBox="1"/>
          <p:nvPr/>
        </p:nvSpPr>
        <p:spPr>
          <a:xfrm>
            <a:off x="10617391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01.09.2021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75" name="Group 33"/>
          <p:cNvGrpSpPr/>
          <p:nvPr/>
        </p:nvGrpSpPr>
        <p:grpSpPr>
          <a:xfrm>
            <a:off x="13001652" y="8501086"/>
            <a:ext cx="2191379" cy="810214"/>
            <a:chOff x="0" y="0"/>
            <a:chExt cx="2252592" cy="832846"/>
          </a:xfrm>
        </p:grpSpPr>
        <p:sp>
          <p:nvSpPr>
            <p:cNvPr id="76" name="Freeform 34"/>
            <p:cNvSpPr/>
            <p:nvPr/>
          </p:nvSpPr>
          <p:spPr>
            <a:xfrm>
              <a:off x="0" y="0"/>
              <a:ext cx="2252592" cy="832846"/>
            </a:xfrm>
            <a:custGeom>
              <a:avLst/>
              <a:gdLst/>
              <a:ahLst/>
              <a:cxnLst/>
              <a:rect l="l" t="t" r="r" b="b"/>
              <a:pathLst>
                <a:path w="2252592" h="832846">
                  <a:moveTo>
                    <a:pt x="2128132" y="832846"/>
                  </a:moveTo>
                  <a:lnTo>
                    <a:pt x="124460" y="832846"/>
                  </a:lnTo>
                  <a:cubicBezTo>
                    <a:pt x="55880" y="832846"/>
                    <a:pt x="0" y="776966"/>
                    <a:pt x="0" y="708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28132" y="0"/>
                  </a:lnTo>
                  <a:cubicBezTo>
                    <a:pt x="2196712" y="0"/>
                    <a:pt x="2252592" y="55880"/>
                    <a:pt x="2252592" y="124460"/>
                  </a:cubicBezTo>
                  <a:lnTo>
                    <a:pt x="2252592" y="708386"/>
                  </a:lnTo>
                  <a:cubicBezTo>
                    <a:pt x="2252592" y="776966"/>
                    <a:pt x="2196712" y="832846"/>
                    <a:pt x="2128132" y="83284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7" name="TextBox 51"/>
          <p:cNvSpPr txBox="1"/>
          <p:nvPr/>
        </p:nvSpPr>
        <p:spPr>
          <a:xfrm>
            <a:off x="13260597" y="8781129"/>
            <a:ext cx="1673490" cy="30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ru-RU" sz="2113" dirty="0" smtClean="0">
                <a:solidFill>
                  <a:srgbClr val="FFFFFF"/>
                </a:solidFill>
                <a:latin typeface="Bebas Neue"/>
              </a:rPr>
              <a:t>01.10.2021</a:t>
            </a:r>
            <a:endParaRPr lang="en-US" sz="2113" dirty="0">
              <a:solidFill>
                <a:srgbClr val="FFFFFF"/>
              </a:solidFill>
              <a:latin typeface="Bebas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99663" y="763960"/>
            <a:ext cx="1930286" cy="193027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90000"/>
              </a:blip>
              <a:stretch>
                <a:fillRect l="-75644" t="-17010" r="-39071" b="-261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30324" y="763960"/>
            <a:ext cx="1930286" cy="193027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90000"/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18699" y="4927099"/>
            <a:ext cx="1932337" cy="193232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428610" y="4927099"/>
            <a:ext cx="1932337" cy="193232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90000"/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731445" y="4866549"/>
            <a:ext cx="1978282" cy="197827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90000"/>
              </a:blip>
              <a:stretch>
                <a:fillRect t="-14780" b="-1478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540463" y="4927099"/>
            <a:ext cx="1978282" cy="197827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 cstate="print">
                <a:alphaModFix amt="90000"/>
              </a:blip>
              <a:stretch>
                <a:fillRect t="-11236" b="-3737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980101" y="1447112"/>
            <a:ext cx="4566110" cy="563975"/>
            <a:chOff x="0" y="0"/>
            <a:chExt cx="4627037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4627037" cy="69850"/>
            </a:xfrm>
            <a:custGeom>
              <a:avLst/>
              <a:gdLst/>
              <a:ahLst/>
              <a:cxnLst/>
              <a:rect l="l" t="t" r="r" b="b"/>
              <a:pathLst>
                <a:path w="4627037" h="69850">
                  <a:moveTo>
                    <a:pt x="433620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627037" y="69850"/>
                  </a:lnTo>
                  <a:lnTo>
                    <a:pt x="462703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48513" y="3142412"/>
            <a:ext cx="2938010" cy="770744"/>
            <a:chOff x="0" y="-47625"/>
            <a:chExt cx="3917346" cy="1027658"/>
          </a:xfrm>
        </p:grpSpPr>
        <p:sp>
          <p:nvSpPr>
            <p:cNvPr id="17" name="TextBox 17"/>
            <p:cNvSpPr txBox="1"/>
            <p:nvPr/>
          </p:nvSpPr>
          <p:spPr>
            <a:xfrm>
              <a:off x="370915" y="552565"/>
              <a:ext cx="3175518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endParaRPr dirty="0">
                <a:latin typeface="Nirmala UI" pitchFamily="34" charset="0"/>
                <a:cs typeface="Nirmala UI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917346" cy="44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АЛЕКСЕЙ ТАРАСОВ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26462" y="3096810"/>
            <a:ext cx="2938010" cy="1104958"/>
            <a:chOff x="0" y="-47625"/>
            <a:chExt cx="3917346" cy="1473277"/>
          </a:xfrm>
        </p:grpSpPr>
        <p:sp>
          <p:nvSpPr>
            <p:cNvPr id="20" name="TextBox 20"/>
            <p:cNvSpPr txBox="1"/>
            <p:nvPr/>
          </p:nvSpPr>
          <p:spPr>
            <a:xfrm>
              <a:off x="370915" y="998184"/>
              <a:ext cx="3175518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r>
                <a:rPr lang="en-US" sz="1754" dirty="0">
                  <a:solidFill>
                    <a:srgbClr val="8AABCA"/>
                  </a:solidFill>
                  <a:latin typeface="Nirmala UI" pitchFamily="34" charset="0"/>
                  <a:cs typeface="Nirmala UI" pitchFamily="34" charset="0"/>
                </a:rPr>
                <a:t>управление проектом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917346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ЕКАТЕРИНА БЕЛОКОПЫТОВА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148624" y="7548218"/>
            <a:ext cx="2938010" cy="1091344"/>
            <a:chOff x="0" y="-47625"/>
            <a:chExt cx="3917346" cy="1455124"/>
          </a:xfrm>
        </p:grpSpPr>
        <p:sp>
          <p:nvSpPr>
            <p:cNvPr id="23" name="TextBox 23"/>
            <p:cNvSpPr txBox="1"/>
            <p:nvPr/>
          </p:nvSpPr>
          <p:spPr>
            <a:xfrm>
              <a:off x="370915" y="552565"/>
              <a:ext cx="3175518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endParaRPr dirty="0">
                <a:latin typeface="Nirmala UI" pitchFamily="34" charset="0"/>
                <a:cs typeface="Nirmala UI" pitchFamily="34" charset="0"/>
              </a:endParaRPr>
            </a:p>
            <a:p>
              <a:pPr algn="ctr">
                <a:lnSpc>
                  <a:spcPts val="2456"/>
                </a:lnSpc>
              </a:pPr>
              <a:r>
                <a:rPr lang="en-US" sz="1754" dirty="0">
                  <a:solidFill>
                    <a:srgbClr val="8AABCA"/>
                  </a:solidFill>
                  <a:latin typeface="Nirmala UI" pitchFamily="34" charset="0"/>
                  <a:cs typeface="Nirmala UI" pitchFamily="34" charset="0"/>
                </a:rPr>
                <a:t>IT-специалист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917346" cy="44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АЛЕКСАНДР КЛОКОВ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25774" y="7509741"/>
            <a:ext cx="2938010" cy="1091344"/>
            <a:chOff x="0" y="-47625"/>
            <a:chExt cx="3917346" cy="1455124"/>
          </a:xfrm>
        </p:grpSpPr>
        <p:sp>
          <p:nvSpPr>
            <p:cNvPr id="26" name="TextBox 26"/>
            <p:cNvSpPr txBox="1"/>
            <p:nvPr/>
          </p:nvSpPr>
          <p:spPr>
            <a:xfrm>
              <a:off x="370915" y="552565"/>
              <a:ext cx="3175518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endParaRPr dirty="0">
                <a:latin typeface="Nirmala UI" pitchFamily="34" charset="0"/>
                <a:cs typeface="Nirmala UI" pitchFamily="34" charset="0"/>
              </a:endParaRPr>
            </a:p>
            <a:p>
              <a:pPr algn="ctr">
                <a:lnSpc>
                  <a:spcPts val="2456"/>
                </a:lnSpc>
              </a:pPr>
              <a:r>
                <a:rPr lang="en-US" sz="1754" dirty="0">
                  <a:solidFill>
                    <a:srgbClr val="8AABCA"/>
                  </a:solidFill>
                  <a:latin typeface="Nirmala UI" pitchFamily="34" charset="0"/>
                  <a:cs typeface="Nirmala UI" pitchFamily="34" charset="0"/>
                </a:rPr>
                <a:t>маркетинг проекта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917346" cy="44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ДИНАРА АХМЕТОВА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01907" y="7509741"/>
            <a:ext cx="2938010" cy="1091344"/>
            <a:chOff x="0" y="-47625"/>
            <a:chExt cx="3917346" cy="1455124"/>
          </a:xfrm>
        </p:grpSpPr>
        <p:sp>
          <p:nvSpPr>
            <p:cNvPr id="29" name="TextBox 29"/>
            <p:cNvSpPr txBox="1"/>
            <p:nvPr/>
          </p:nvSpPr>
          <p:spPr>
            <a:xfrm>
              <a:off x="370915" y="552565"/>
              <a:ext cx="3175518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r>
                <a:rPr lang="en-US" sz="1754" dirty="0">
                  <a:solidFill>
                    <a:srgbClr val="8AABCA"/>
                  </a:solidFill>
                  <a:latin typeface="Nirmala UI" pitchFamily="34" charset="0"/>
                  <a:cs typeface="Nirmala UI" pitchFamily="34" charset="0"/>
                </a:rPr>
                <a:t>математическое моделирование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3917346" cy="44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АНТОН СЫСОЕВ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796059" y="7524346"/>
            <a:ext cx="2938010" cy="1104958"/>
            <a:chOff x="0" y="-47625"/>
            <a:chExt cx="3917346" cy="1473277"/>
          </a:xfrm>
        </p:grpSpPr>
        <p:sp>
          <p:nvSpPr>
            <p:cNvPr id="32" name="TextBox 32"/>
            <p:cNvSpPr txBox="1"/>
            <p:nvPr/>
          </p:nvSpPr>
          <p:spPr>
            <a:xfrm>
              <a:off x="370915" y="998184"/>
              <a:ext cx="3175518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6"/>
                </a:lnSpc>
              </a:pPr>
              <a:r>
                <a:rPr lang="en-US" sz="1754" dirty="0">
                  <a:solidFill>
                    <a:srgbClr val="8AABCA"/>
                  </a:solidFill>
                  <a:latin typeface="Nirmala UI" pitchFamily="34" charset="0"/>
                  <a:cs typeface="Nirmala UI" pitchFamily="34" charset="0"/>
                </a:rPr>
                <a:t>IT-специалист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3917346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1"/>
                </a:lnSpc>
              </a:pPr>
              <a:r>
                <a:rPr lang="en-US" sz="1879" dirty="0">
                  <a:solidFill>
                    <a:srgbClr val="F9FCFF"/>
                  </a:solidFill>
                  <a:latin typeface="Nirmala UI" pitchFamily="34" charset="0"/>
                  <a:cs typeface="Nirmala UI" pitchFamily="34" charset="0"/>
                </a:rPr>
                <a:t>АЛЕКСАНДР ЧАСТУШКИН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026699" y="3919625"/>
            <a:ext cx="238163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1754" dirty="0">
                <a:solidFill>
                  <a:srgbClr val="8AABCA"/>
                </a:solidFill>
                <a:latin typeface="Nirmala UI" pitchFamily="34" charset="0"/>
                <a:cs typeface="Nirmala UI" pitchFamily="34" charset="0"/>
              </a:rPr>
              <a:t>лидер проекта</a:t>
            </a:r>
          </a:p>
        </p:txBody>
      </p:sp>
      <p:grpSp>
        <p:nvGrpSpPr>
          <p:cNvPr id="35" name="Group 35"/>
          <p:cNvGrpSpPr/>
          <p:nvPr/>
        </p:nvGrpSpPr>
        <p:grpSpPr>
          <a:xfrm rot="-5400000">
            <a:off x="2996863" y="4329908"/>
            <a:ext cx="795831" cy="563975"/>
            <a:chOff x="0" y="0"/>
            <a:chExt cx="806450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 rot="-3967039">
            <a:off x="8859477" y="3261944"/>
            <a:ext cx="2333970" cy="563975"/>
            <a:chOff x="0" y="0"/>
            <a:chExt cx="2365113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2365113" cy="69850"/>
            </a:xfrm>
            <a:custGeom>
              <a:avLst/>
              <a:gdLst/>
              <a:ahLst/>
              <a:cxnLst/>
              <a:rect l="l" t="t" r="r" b="b"/>
              <a:pathLst>
                <a:path w="2365113" h="69850">
                  <a:moveTo>
                    <a:pt x="207428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365113" y="69850"/>
                  </a:lnTo>
                  <a:lnTo>
                    <a:pt x="2365113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 rot="1756645">
            <a:off x="4245156" y="3246460"/>
            <a:ext cx="4714084" cy="563975"/>
            <a:chOff x="0" y="0"/>
            <a:chExt cx="4776986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4776986" cy="69850"/>
            </a:xfrm>
            <a:custGeom>
              <a:avLst/>
              <a:gdLst/>
              <a:ahLst/>
              <a:cxnLst/>
              <a:rect l="l" t="t" r="r" b="b"/>
              <a:pathLst>
                <a:path w="4776986" h="69850">
                  <a:moveTo>
                    <a:pt x="448615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776986" y="69850"/>
                  </a:lnTo>
                  <a:lnTo>
                    <a:pt x="477698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 rot="2933149">
            <a:off x="13097385" y="3719481"/>
            <a:ext cx="2302053" cy="563975"/>
            <a:chOff x="0" y="0"/>
            <a:chExt cx="233277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2332770" cy="69850"/>
            </a:xfrm>
            <a:custGeom>
              <a:avLst/>
              <a:gdLst/>
              <a:ahLst/>
              <a:cxnLst/>
              <a:rect l="l" t="t" r="r" b="b"/>
              <a:pathLst>
                <a:path w="2332770" h="69850">
                  <a:moveTo>
                    <a:pt x="204194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332770" y="69850"/>
                  </a:lnTo>
                  <a:lnTo>
                    <a:pt x="233277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8746085" y="5611276"/>
            <a:ext cx="795831" cy="563975"/>
            <a:chOff x="0" y="0"/>
            <a:chExt cx="806450" cy="571500"/>
          </a:xfrm>
        </p:grpSpPr>
        <p:sp>
          <p:nvSpPr>
            <p:cNvPr id="44" name="Freeform 4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13490263" y="525835"/>
            <a:ext cx="3869351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5"/>
              </a:lnSpc>
            </a:pPr>
            <a:r>
              <a:rPr lang="en-US" sz="48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#iPARKOVED</a:t>
            </a:r>
          </a:p>
          <a:p>
            <a:pPr algn="r">
              <a:lnSpc>
                <a:spcPts val="8256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7555" y="1028700"/>
            <a:ext cx="8251745" cy="2392695"/>
            <a:chOff x="0" y="0"/>
            <a:chExt cx="17828143" cy="51694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5169491"/>
            </a:xfrm>
            <a:custGeom>
              <a:avLst/>
              <a:gdLst/>
              <a:ahLst/>
              <a:cxnLst/>
              <a:rect l="l" t="t" r="r" b="b"/>
              <a:pathLst>
                <a:path w="17828143" h="5169491">
                  <a:moveTo>
                    <a:pt x="17703684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5045030"/>
                  </a:lnTo>
                  <a:cubicBezTo>
                    <a:pt x="17828143" y="5113610"/>
                    <a:pt x="17772262" y="5169491"/>
                    <a:pt x="17703684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007555" y="3947152"/>
            <a:ext cx="8251745" cy="2392695"/>
            <a:chOff x="0" y="0"/>
            <a:chExt cx="17828143" cy="51694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5169491"/>
            </a:xfrm>
            <a:custGeom>
              <a:avLst/>
              <a:gdLst/>
              <a:ahLst/>
              <a:cxnLst/>
              <a:rect l="l" t="t" r="r" b="b"/>
              <a:pathLst>
                <a:path w="17828143" h="5169491">
                  <a:moveTo>
                    <a:pt x="17703684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5045030"/>
                  </a:lnTo>
                  <a:cubicBezTo>
                    <a:pt x="17828143" y="5113610"/>
                    <a:pt x="17772262" y="5169491"/>
                    <a:pt x="17703684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007554" y="6819900"/>
            <a:ext cx="8251745" cy="2392695"/>
            <a:chOff x="0" y="0"/>
            <a:chExt cx="17828143" cy="5169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5169491"/>
            </a:xfrm>
            <a:custGeom>
              <a:avLst/>
              <a:gdLst/>
              <a:ahLst/>
              <a:cxnLst/>
              <a:rect l="l" t="t" r="r" b="b"/>
              <a:pathLst>
                <a:path w="17828143" h="5169491">
                  <a:moveTo>
                    <a:pt x="17703684" y="5169490"/>
                  </a:moveTo>
                  <a:lnTo>
                    <a:pt x="124460" y="5169490"/>
                  </a:lnTo>
                  <a:cubicBezTo>
                    <a:pt x="55880" y="5169490"/>
                    <a:pt x="0" y="5113610"/>
                    <a:pt x="0" y="50450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5045030"/>
                  </a:lnTo>
                  <a:cubicBezTo>
                    <a:pt x="17828143" y="5113610"/>
                    <a:pt x="17772262" y="5169491"/>
                    <a:pt x="17703684" y="516949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57917" y="2018703"/>
            <a:ext cx="1468522" cy="1033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66266" y="2018703"/>
            <a:ext cx="1517024" cy="1033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137273" y="2018703"/>
            <a:ext cx="1437875" cy="10334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44000" y="1050253"/>
            <a:ext cx="798150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ГОСУДАРСТВО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(субсидии, гранты, дотации, контракты) от 8 млн.руб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14400"/>
            <a:ext cx="7162434" cy="191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2"/>
              </a:lnSpc>
            </a:pPr>
            <a:r>
              <a:rPr lang="en-US" sz="5515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ИСТОЧНИКИ</a:t>
            </a:r>
          </a:p>
          <a:p>
            <a:pPr>
              <a:lnSpc>
                <a:spcPts val="7722"/>
              </a:lnSpc>
              <a:spcBef>
                <a:spcPct val="0"/>
              </a:spcBef>
            </a:pPr>
            <a:r>
              <a:rPr lang="en-US" sz="5515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ФИНАНСИРОВАНИЯ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57917" y="4923934"/>
            <a:ext cx="688344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ЧАСТНЫЙ КАПИТАЛ от 3 млн.руб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65641" y="7360665"/>
            <a:ext cx="688344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СОБСТВЕННЫЕ </a:t>
            </a:r>
            <a:r>
              <a:rPr lang="en-US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СРЕДСТВА</a:t>
            </a:r>
            <a:endParaRPr lang="ru-RU" sz="2400" dirty="0" smtClean="0">
              <a:solidFill>
                <a:srgbClr val="000000"/>
              </a:solidFill>
              <a:latin typeface="Nirmala UI" pitchFamily="34" charset="0"/>
              <a:cs typeface="Nirmala UI" pitchFamily="34" charset="0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(</a:t>
            </a:r>
            <a:r>
              <a:rPr lang="ru-RU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онлайн-школа </a:t>
            </a:r>
            <a:r>
              <a:rPr lang="en-US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parkoved-school.ru</a:t>
            </a:r>
            <a:r>
              <a:rPr lang="ru-RU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HR</a:t>
            </a:r>
            <a:r>
              <a:rPr lang="ru-RU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-роботы, консалтинг, аудит) </a:t>
            </a:r>
            <a:r>
              <a:rPr lang="en-US" sz="2400" dirty="0" smtClean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от 1 млн.руб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4005666"/>
            <a:ext cx="493743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0"/>
              </a:lnSpc>
            </a:pPr>
            <a:r>
              <a:rPr lang="en-US" sz="2114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Для обеспечения деятельности и дальнейшего развития создаётся юридическое лицо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347978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Прямоугольник 3288"/>
          <p:cNvSpPr/>
          <p:nvPr/>
        </p:nvSpPr>
        <p:spPr>
          <a:xfrm>
            <a:off x="1347364" y="2740742"/>
            <a:ext cx="15925488" cy="6155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216241" y="2324452"/>
            <a:ext cx="21023693" cy="7409695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E6DF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98201" y="723900"/>
            <a:ext cx="17136945" cy="5740975"/>
            <a:chOff x="-14229116" y="-3868025"/>
            <a:chExt cx="22849262" cy="7654630"/>
          </a:xfrm>
        </p:grpSpPr>
        <p:sp>
          <p:nvSpPr>
            <p:cNvPr id="9" name="TextBox 9"/>
            <p:cNvSpPr txBox="1"/>
            <p:nvPr/>
          </p:nvSpPr>
          <p:spPr>
            <a:xfrm>
              <a:off x="0" y="3227477"/>
              <a:ext cx="8620146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endParaRPr lang="en-US" sz="2400" dirty="0">
                <a:solidFill>
                  <a:srgbClr val="F8F8F8"/>
                </a:solidFill>
                <a:latin typeface="Nunito Sans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4229116" y="-3868025"/>
              <a:ext cx="15646401" cy="153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ru-RU" sz="6400" dirty="0" smtClean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Первоначальные инвестиции</a:t>
              </a:r>
              <a:endParaRPr lang="en-US" sz="64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endParaRPr>
            </a:p>
          </p:txBody>
        </p:sp>
      </p:grp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561909"/>
              </p:ext>
            </p:extLst>
          </p:nvPr>
        </p:nvGraphicFramePr>
        <p:xfrm>
          <a:off x="1347364" y="2747310"/>
          <a:ext cx="15925488" cy="614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Двоичный лист" r:id="rId4" imgW="8867845" imgH="3229077" progId="Excel.SheetBinaryMacroEnabled.12">
                  <p:embed/>
                </p:oleObj>
              </mc:Choice>
              <mc:Fallback>
                <p:oleObj name="Двоичный лист" r:id="rId4" imgW="8867845" imgH="3229077" progId="Excel.SheetBinaryMacroEnabled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364" y="2747310"/>
                        <a:ext cx="15925488" cy="614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231671"/>
              </p:ext>
            </p:extLst>
          </p:nvPr>
        </p:nvGraphicFramePr>
        <p:xfrm>
          <a:off x="10338964" y="2805294"/>
          <a:ext cx="6800850" cy="22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Двоичный лист" r:id="rId7" imgW="3676561" imgH="171450" progId="Excel.SheetBinaryMacroEnabled.12">
                  <p:embed/>
                </p:oleObj>
              </mc:Choice>
              <mc:Fallback>
                <p:oleObj name="Двоичный лист" r:id="rId7" imgW="3676561" imgH="171450" progId="Excel.SheetBinaryMacroEnabled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8964" y="2805294"/>
                        <a:ext cx="6800850" cy="2232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9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Прямоугольник 3288"/>
          <p:cNvSpPr/>
          <p:nvPr/>
        </p:nvSpPr>
        <p:spPr>
          <a:xfrm>
            <a:off x="13046629" y="2678552"/>
            <a:ext cx="2438400" cy="6076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310824" y="2262262"/>
            <a:ext cx="12671009" cy="7267937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E6DF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" y="470622"/>
            <a:ext cx="17020746" cy="5994253"/>
            <a:chOff x="-14074184" y="-4205728"/>
            <a:chExt cx="22694330" cy="7992333"/>
          </a:xfrm>
        </p:grpSpPr>
        <p:sp>
          <p:nvSpPr>
            <p:cNvPr id="9" name="TextBox 9"/>
            <p:cNvSpPr txBox="1"/>
            <p:nvPr/>
          </p:nvSpPr>
          <p:spPr>
            <a:xfrm>
              <a:off x="0" y="3227477"/>
              <a:ext cx="8620146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endParaRPr lang="en-US" sz="2400" dirty="0">
                <a:solidFill>
                  <a:srgbClr val="F8F8F8"/>
                </a:solidFill>
                <a:latin typeface="Nunito Sans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4074184" y="-4205728"/>
              <a:ext cx="8620146" cy="1403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ru-RU" sz="6400" dirty="0" smtClean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Смета проекта</a:t>
              </a:r>
              <a:endParaRPr lang="en-US" sz="64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endParaRPr>
            </a:p>
          </p:txBody>
        </p:sp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29" y="2678552"/>
            <a:ext cx="9677400" cy="607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8" name="TextBox 3287"/>
          <p:cNvSpPr txBox="1"/>
          <p:nvPr/>
        </p:nvSpPr>
        <p:spPr>
          <a:xfrm>
            <a:off x="6157054" y="2762606"/>
            <a:ext cx="5683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Основные показатели по проектам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9154" cy="8452439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81673" t="2841" r="-101967" b="469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24043" y="971550"/>
            <a:ext cx="10735257" cy="77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84"/>
              </a:lnSpc>
            </a:pPr>
            <a:r>
              <a:rPr lang="en-US" sz="4800" dirty="0">
                <a:solidFill>
                  <a:srgbClr val="9E6DF7"/>
                </a:solidFill>
                <a:latin typeface="Nirmala UI" pitchFamily="34" charset="0"/>
                <a:cs typeface="Nirmala UI" pitchFamily="34" charset="0"/>
              </a:rPr>
              <a:t>Основной эффект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24043" y="3794813"/>
            <a:ext cx="10735257" cy="3063199"/>
            <a:chOff x="0" y="0"/>
            <a:chExt cx="23193845" cy="59586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93845" cy="5958611"/>
            </a:xfrm>
            <a:custGeom>
              <a:avLst/>
              <a:gdLst/>
              <a:ahLst/>
              <a:cxnLst/>
              <a:rect l="l" t="t" r="r" b="b"/>
              <a:pathLst>
                <a:path w="23193845" h="5958611">
                  <a:moveTo>
                    <a:pt x="23069386" y="5958611"/>
                  </a:moveTo>
                  <a:lnTo>
                    <a:pt x="124460" y="5958611"/>
                  </a:lnTo>
                  <a:cubicBezTo>
                    <a:pt x="55880" y="5958611"/>
                    <a:pt x="0" y="5902731"/>
                    <a:pt x="0" y="58341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69386" y="0"/>
                  </a:lnTo>
                  <a:cubicBezTo>
                    <a:pt x="23137966" y="0"/>
                    <a:pt x="23193845" y="55880"/>
                    <a:pt x="23193845" y="124460"/>
                  </a:cubicBezTo>
                  <a:lnTo>
                    <a:pt x="23193845" y="5834151"/>
                  </a:lnTo>
                  <a:cubicBezTo>
                    <a:pt x="23193845" y="5902731"/>
                    <a:pt x="23137966" y="5958611"/>
                    <a:pt x="23069386" y="5958611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857984" y="3286112"/>
            <a:ext cx="9610067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7030A0"/>
                </a:solidFill>
                <a:latin typeface="Nirmala UI" pitchFamily="34" charset="0"/>
                <a:cs typeface="Nirmala UI" pitchFamily="34" charset="0"/>
              </a:rPr>
              <a:t>Создание </a:t>
            </a:r>
            <a:r>
              <a:rPr lang="en-US" sz="3200" dirty="0" smtClean="0">
                <a:solidFill>
                  <a:srgbClr val="7030A0"/>
                </a:solidFill>
                <a:latin typeface="Nirmala UI" pitchFamily="34" charset="0"/>
                <a:cs typeface="Nirmala UI" pitchFamily="34" charset="0"/>
              </a:rPr>
              <a:t>IT-</a:t>
            </a:r>
            <a:r>
              <a:rPr lang="ru-RU" sz="3200" dirty="0" smtClean="0">
                <a:solidFill>
                  <a:srgbClr val="7030A0"/>
                </a:solidFill>
                <a:latin typeface="Nirmala UI" pitchFamily="34" charset="0"/>
                <a:cs typeface="Nirmala UI" pitchFamily="34" charset="0"/>
              </a:rPr>
              <a:t>помощника: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ru-RU" sz="3200" dirty="0" smtClean="0">
              <a:solidFill>
                <a:srgbClr val="7030A0"/>
              </a:solidFill>
              <a:latin typeface="Nirmala UI" pitchFamily="34" charset="0"/>
              <a:cs typeface="Nirmala UI" pitchFamily="34" charset="0"/>
            </a:endParaRP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r>
              <a:rPr lang="ru-RU" sz="240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Решит вопрос кадрового дефицита</a:t>
            </a: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r>
              <a:rPr lang="ru-RU" sz="240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Повысит уровня безопасности в парковой индустрии</a:t>
            </a: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r>
              <a:rPr lang="ru-RU" sz="240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Увеличит доходность парка</a:t>
            </a: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r>
              <a:rPr lang="ru-RU" sz="240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Снизит расходы на местные бюджеты</a:t>
            </a: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r>
              <a:rPr lang="ru-RU" sz="240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Создаст региональные туристические магниты</a:t>
            </a: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AutoNum type="arabicPeriod"/>
            </a:pPr>
            <a:endParaRPr lang="ru-RU" sz="2400" dirty="0" smtClean="0">
              <a:solidFill>
                <a:srgbClr val="F8F8F8"/>
              </a:solidFill>
              <a:latin typeface="Nirmala UI" pitchFamily="34" charset="0"/>
              <a:cs typeface="Nirmala UI" pitchFamily="34" charset="0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8F8F8"/>
              </a:solidFill>
              <a:latin typeface="Nirmala UI" pitchFamily="34" charset="0"/>
              <a:cs typeface="Nirmala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5535" y="5525008"/>
            <a:ext cx="5760776" cy="3888895"/>
            <a:chOff x="0" y="0"/>
            <a:chExt cx="12446330" cy="8402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46330" cy="8402074"/>
            </a:xfrm>
            <a:custGeom>
              <a:avLst/>
              <a:gdLst/>
              <a:ahLst/>
              <a:cxnLst/>
              <a:rect l="l" t="t" r="r" b="b"/>
              <a:pathLst>
                <a:path w="12446330" h="8402074">
                  <a:moveTo>
                    <a:pt x="12321870" y="8402074"/>
                  </a:moveTo>
                  <a:lnTo>
                    <a:pt x="124460" y="8402074"/>
                  </a:lnTo>
                  <a:cubicBezTo>
                    <a:pt x="55880" y="8402074"/>
                    <a:pt x="0" y="8346194"/>
                    <a:pt x="0" y="8277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21870" y="0"/>
                  </a:lnTo>
                  <a:cubicBezTo>
                    <a:pt x="12390451" y="0"/>
                    <a:pt x="12446330" y="55880"/>
                    <a:pt x="12446330" y="124460"/>
                  </a:cubicBezTo>
                  <a:lnTo>
                    <a:pt x="12446330" y="8277614"/>
                  </a:lnTo>
                  <a:cubicBezTo>
                    <a:pt x="12446330" y="8346194"/>
                    <a:pt x="12390451" y="8402074"/>
                    <a:pt x="12321870" y="8402074"/>
                  </a:cubicBezTo>
                  <a:close/>
                </a:path>
              </a:pathLst>
            </a:custGeom>
            <a:solidFill>
              <a:srgbClr val="9E6DF7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0850" y="872946"/>
            <a:ext cx="8523914" cy="8540957"/>
            <a:chOff x="0" y="0"/>
            <a:chExt cx="10143351" cy="10163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r="1" b="-2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504627" y="2180240"/>
              <a:ext cx="5801175" cy="704631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11393" t="23303" r="-1540" b="922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89627" t="6622" r="-59303" b="1046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654269" y="5935998"/>
            <a:ext cx="4855497" cy="222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5"/>
              </a:lnSpc>
            </a:pPr>
            <a:r>
              <a:rPr lang="en-US" sz="2532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автоматизированная</a:t>
            </a:r>
          </a:p>
          <a:p>
            <a:pPr algn="r">
              <a:lnSpc>
                <a:spcPts val="3545"/>
              </a:lnSpc>
            </a:pPr>
            <a:r>
              <a:rPr lang="en-US" sz="2532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 система</a:t>
            </a:r>
          </a:p>
          <a:p>
            <a:pPr algn="r">
              <a:lnSpc>
                <a:spcPts val="3545"/>
              </a:lnSpc>
            </a:pPr>
            <a:r>
              <a:rPr lang="en-US" sz="2532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 управления</a:t>
            </a:r>
          </a:p>
          <a:p>
            <a:pPr algn="r">
              <a:lnSpc>
                <a:spcPts val="3545"/>
              </a:lnSpc>
            </a:pPr>
            <a:r>
              <a:rPr lang="en-US" sz="2532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парком</a:t>
            </a:r>
          </a:p>
          <a:p>
            <a:pPr algn="r">
              <a:lnSpc>
                <a:spcPts val="3545"/>
              </a:lnSpc>
              <a:spcBef>
                <a:spcPct val="0"/>
              </a:spcBef>
            </a:pPr>
            <a:r>
              <a:rPr lang="en-US" sz="2532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развлечений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4230" y="4092401"/>
            <a:ext cx="35520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iPARKOVED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0249" y="1104899"/>
            <a:ext cx="8559253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80"/>
              </a:lnSpc>
            </a:pPr>
            <a:r>
              <a:rPr lang="ru-RU" sz="52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п</a:t>
            </a:r>
            <a:r>
              <a:rPr lang="ru-RU" sz="5200" dirty="0" smtClean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редставьте,</a:t>
            </a:r>
          </a:p>
          <a:p>
            <a:pPr algn="r">
              <a:lnSpc>
                <a:spcPts val="7280"/>
              </a:lnSpc>
            </a:pPr>
            <a:r>
              <a:rPr lang="ru-RU" sz="5200" dirty="0" smtClean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 лучшим парком будущего управляет</a:t>
            </a:r>
            <a:endParaRPr lang="en-US" sz="5200" dirty="0">
              <a:solidFill>
                <a:srgbClr val="FFFFFF"/>
              </a:solidFill>
              <a:latin typeface="Nirmala UI" pitchFamily="34" charset="0"/>
              <a:cs typeface="Nirmala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1651" y="2654624"/>
            <a:ext cx="7317050" cy="5592628"/>
            <a:chOff x="0" y="-123825"/>
            <a:chExt cx="9756066" cy="745683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580191"/>
              <a:ext cx="9756066" cy="1752821"/>
              <a:chOff x="0" y="0"/>
              <a:chExt cx="14772725" cy="265413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772725" cy="2654138"/>
              </a:xfrm>
              <a:custGeom>
                <a:avLst/>
                <a:gdLst/>
                <a:ahLst/>
                <a:cxnLst/>
                <a:rect l="l" t="t" r="r" b="b"/>
                <a:pathLst>
                  <a:path w="14772725" h="2654138">
                    <a:moveTo>
                      <a:pt x="14648264" y="2654138"/>
                    </a:moveTo>
                    <a:lnTo>
                      <a:pt x="124460" y="2654138"/>
                    </a:lnTo>
                    <a:cubicBezTo>
                      <a:pt x="55880" y="2654138"/>
                      <a:pt x="0" y="2598258"/>
                      <a:pt x="0" y="252967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648264" y="0"/>
                    </a:lnTo>
                    <a:cubicBezTo>
                      <a:pt x="14716844" y="0"/>
                      <a:pt x="14772725" y="55880"/>
                      <a:pt x="14772725" y="124460"/>
                    </a:cubicBezTo>
                    <a:lnTo>
                      <a:pt x="14772725" y="2529678"/>
                    </a:lnTo>
                    <a:cubicBezTo>
                      <a:pt x="14772725" y="2598258"/>
                      <a:pt x="14716844" y="2654138"/>
                      <a:pt x="14648264" y="2654138"/>
                    </a:cubicBezTo>
                    <a:close/>
                  </a:path>
                </a:pathLst>
              </a:custGeom>
              <a:solidFill>
                <a:srgbClr val="9E6DF7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649260" y="5832825"/>
              <a:ext cx="8457546" cy="12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#АСИ  #ЦентрГородскихКомпетенций</a:t>
              </a:r>
            </a:p>
            <a:p>
              <a:pPr algn="r">
                <a:lnSpc>
                  <a:spcPts val="2520"/>
                </a:lnSpc>
              </a:pPr>
              <a:r>
                <a:rPr lang="en-US" sz="1800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 #100ГородскихЛидеров  #ВключиСвойГород</a:t>
              </a:r>
            </a:p>
            <a:p>
              <a:pPr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#iparkoved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9756066" cy="5647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88"/>
                </a:lnSpc>
              </a:pPr>
              <a:r>
                <a:rPr lang="en-US" sz="6848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БЛАГОДАРИМ</a:t>
              </a:r>
            </a:p>
            <a:p>
              <a:pPr>
                <a:lnSpc>
                  <a:spcPts val="9588"/>
                </a:lnSpc>
              </a:pPr>
              <a:r>
                <a:rPr lang="en-US" sz="6848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ЗА</a:t>
              </a:r>
            </a:p>
            <a:p>
              <a:pPr>
                <a:lnSpc>
                  <a:spcPts val="9588"/>
                </a:lnSpc>
              </a:pPr>
              <a:r>
                <a:rPr lang="en-US" sz="6848" dirty="0">
                  <a:solidFill>
                    <a:srgbClr val="F8F8F8"/>
                  </a:solidFill>
                  <a:latin typeface="Nirmala UI" pitchFamily="34" charset="0"/>
                  <a:cs typeface="Nirmala UI" pitchFamily="34" charset="0"/>
                </a:rPr>
                <a:t>ВНИМАНИЕ</a:t>
              </a:r>
            </a:p>
            <a:p>
              <a:pPr algn="r">
                <a:lnSpc>
                  <a:spcPts val="2939"/>
                </a:lnSpc>
                <a:spcBef>
                  <a:spcPct val="0"/>
                </a:spcBef>
              </a:pPr>
              <a:endParaRPr lang="en-US" sz="6848" dirty="0">
                <a:solidFill>
                  <a:srgbClr val="F8F8F8"/>
                </a:solidFill>
                <a:latin typeface="Nunito Sans Regular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71624" y="1028700"/>
            <a:ext cx="4159154" cy="8452439"/>
            <a:chOff x="0" y="0"/>
            <a:chExt cx="5001260" cy="10163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29231" t="2841" r="-58680" b="469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1778426" y="7171768"/>
            <a:ext cx="1882447" cy="60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5"/>
              </a:lnSpc>
            </a:pPr>
            <a:r>
              <a:rPr lang="en-US" sz="1782" dirty="0">
                <a:solidFill>
                  <a:srgbClr val="FFFFFF"/>
                </a:solidFill>
                <a:latin typeface="Open Sans Light"/>
              </a:rPr>
              <a:t>Алексей Тарасов, </a:t>
            </a:r>
          </a:p>
          <a:p>
            <a:pPr>
              <a:lnSpc>
                <a:spcPts val="2495"/>
              </a:lnSpc>
            </a:pPr>
            <a:r>
              <a:rPr lang="en-US" sz="1782" dirty="0">
                <a:solidFill>
                  <a:srgbClr val="FFFFFF"/>
                </a:solidFill>
                <a:latin typeface="Open Sans Light"/>
              </a:rPr>
              <a:t>парковед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0500"/>
            <a:ext cx="18440400" cy="120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57199" y="266700"/>
            <a:ext cx="19202399" cy="9677400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E6DF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1887"/>
            </a:solidFill>
          </p:spPr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87" y="876300"/>
            <a:ext cx="14537213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7577" y="3912578"/>
            <a:ext cx="19273375" cy="6906843"/>
            <a:chOff x="0" y="0"/>
            <a:chExt cx="41640705" cy="14922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0705" cy="14922441"/>
            </a:xfrm>
            <a:custGeom>
              <a:avLst/>
              <a:gdLst/>
              <a:ahLst/>
              <a:cxnLst/>
              <a:rect l="l" t="t" r="r" b="b"/>
              <a:pathLst>
                <a:path w="41640705" h="14922441">
                  <a:moveTo>
                    <a:pt x="41516244" y="14922441"/>
                  </a:moveTo>
                  <a:lnTo>
                    <a:pt x="124460" y="14922441"/>
                  </a:lnTo>
                  <a:cubicBezTo>
                    <a:pt x="55880" y="14922441"/>
                    <a:pt x="0" y="14866561"/>
                    <a:pt x="0" y="147979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516244" y="0"/>
                  </a:lnTo>
                  <a:cubicBezTo>
                    <a:pt x="41584826" y="0"/>
                    <a:pt x="41640705" y="55880"/>
                    <a:pt x="41640705" y="124460"/>
                  </a:cubicBezTo>
                  <a:lnTo>
                    <a:pt x="41640705" y="14797980"/>
                  </a:lnTo>
                  <a:cubicBezTo>
                    <a:pt x="41640705" y="14866561"/>
                    <a:pt x="41584826" y="14922441"/>
                    <a:pt x="41516244" y="14922441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71550"/>
            <a:ext cx="8765928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информирование</a:t>
            </a:r>
          </a:p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оплата</a:t>
            </a:r>
          </a:p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аналитика</a:t>
            </a:r>
          </a:p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управление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персональные </a:t>
            </a:r>
            <a:r>
              <a:rPr lang="en-US" sz="3200" dirty="0" smtClean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сценарии</a:t>
            </a:r>
            <a:endParaRPr lang="en-US" sz="3200" dirty="0">
              <a:solidFill>
                <a:srgbClr val="521887"/>
              </a:solidFill>
              <a:latin typeface="Nirmala UI" pitchFamily="34" charset="0"/>
              <a:cs typeface="Nirmala UI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0312" y="952500"/>
            <a:ext cx="4561352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en-US" sz="405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МОБИЛЬНОЕ </a:t>
            </a:r>
            <a:r>
              <a:rPr lang="en-US" sz="405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ПРИЛОЖЕНИЕ</a:t>
            </a:r>
            <a:endParaRPr lang="ru-RU" sz="4050" dirty="0" smtClean="0">
              <a:solidFill>
                <a:srgbClr val="F8F8F8"/>
              </a:solidFill>
              <a:latin typeface="Nirmala UI" pitchFamily="34" charset="0"/>
              <a:cs typeface="Nirmala UI" pitchFamily="34" charset="0"/>
            </a:endParaRPr>
          </a:p>
          <a:p>
            <a:pPr>
              <a:lnSpc>
                <a:spcPts val="5670"/>
              </a:lnSpc>
            </a:pPr>
            <a:r>
              <a:rPr lang="ru-RU" sz="4050" dirty="0" smtClean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для ПОСЕТИТЕЛЯ</a:t>
            </a:r>
            <a:endParaRPr lang="en-US" sz="4050" dirty="0">
              <a:solidFill>
                <a:srgbClr val="F8F8F8"/>
              </a:solidFill>
              <a:latin typeface="Nirmala UI" pitchFamily="34" charset="0"/>
              <a:cs typeface="Nirmala UI" pitchFamily="34" charset="0"/>
            </a:endParaRPr>
          </a:p>
          <a:p>
            <a:pPr>
              <a:lnSpc>
                <a:spcPts val="5670"/>
              </a:lnSpc>
              <a:spcBef>
                <a:spcPct val="0"/>
              </a:spcBef>
            </a:pPr>
            <a:r>
              <a:rPr lang="en-US" sz="405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IPARKOVED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75750" y="1156235"/>
            <a:ext cx="4159154" cy="8452439"/>
            <a:chOff x="0" y="0"/>
            <a:chExt cx="5001260" cy="10163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7427" t="2841" r="-17567" b="469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50312" y="5900143"/>
            <a:ext cx="8661868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099" dirty="0">
                <a:solidFill>
                  <a:srgbClr val="521887"/>
                </a:solidFill>
                <a:latin typeface="Nirmala UI" pitchFamily="34" charset="0"/>
                <a:ea typeface="NSimSun" pitchFamily="49" charset="-122"/>
                <a:cs typeface="Nirmala UI" pitchFamily="34" charset="0"/>
              </a:rPr>
              <a:t>Персональный сценарий посещения парка.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099" dirty="0">
                <a:solidFill>
                  <a:srgbClr val="521887"/>
                </a:solidFill>
                <a:latin typeface="Nirmala UI" pitchFamily="34" charset="0"/>
                <a:ea typeface="NSimSun" pitchFamily="49" charset="-122"/>
                <a:cs typeface="Nirmala UI" pitchFamily="34" charset="0"/>
              </a:rPr>
              <a:t>На основании собранных аналитических и анкетных данных о модели поведения посетителя строится рекомендательный сценарий посещения аттракционов, питания, развлечений и специальной ценой.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2726" y="2239015"/>
            <a:ext cx="7255877" cy="5808971"/>
            <a:chOff x="0" y="0"/>
            <a:chExt cx="15676540" cy="1255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76541" cy="12550456"/>
            </a:xfrm>
            <a:custGeom>
              <a:avLst/>
              <a:gdLst/>
              <a:ahLst/>
              <a:cxnLst/>
              <a:rect l="l" t="t" r="r" b="b"/>
              <a:pathLst>
                <a:path w="15676541" h="12550456">
                  <a:moveTo>
                    <a:pt x="15552080" y="12550456"/>
                  </a:moveTo>
                  <a:lnTo>
                    <a:pt x="124460" y="12550456"/>
                  </a:lnTo>
                  <a:cubicBezTo>
                    <a:pt x="55880" y="12550456"/>
                    <a:pt x="0" y="12494576"/>
                    <a:pt x="0" y="12425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52080" y="0"/>
                  </a:lnTo>
                  <a:cubicBezTo>
                    <a:pt x="15620660" y="0"/>
                    <a:pt x="15676541" y="55880"/>
                    <a:pt x="15676541" y="124460"/>
                  </a:cubicBezTo>
                  <a:lnTo>
                    <a:pt x="15676541" y="12425997"/>
                  </a:lnTo>
                  <a:cubicBezTo>
                    <a:pt x="15676541" y="12494576"/>
                    <a:pt x="15620660" y="12550456"/>
                    <a:pt x="15552080" y="12550456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749397" y="2239015"/>
            <a:ext cx="7255877" cy="5808971"/>
            <a:chOff x="0" y="0"/>
            <a:chExt cx="15676540" cy="125504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76541" cy="12550456"/>
            </a:xfrm>
            <a:custGeom>
              <a:avLst/>
              <a:gdLst/>
              <a:ahLst/>
              <a:cxnLst/>
              <a:rect l="l" t="t" r="r" b="b"/>
              <a:pathLst>
                <a:path w="15676541" h="12550456">
                  <a:moveTo>
                    <a:pt x="15552080" y="12550456"/>
                  </a:moveTo>
                  <a:lnTo>
                    <a:pt x="124460" y="12550456"/>
                  </a:lnTo>
                  <a:cubicBezTo>
                    <a:pt x="55880" y="12550456"/>
                    <a:pt x="0" y="12494576"/>
                    <a:pt x="0" y="12425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52080" y="0"/>
                  </a:lnTo>
                  <a:cubicBezTo>
                    <a:pt x="15620660" y="0"/>
                    <a:pt x="15676541" y="55880"/>
                    <a:pt x="15676541" y="124460"/>
                  </a:cubicBezTo>
                  <a:lnTo>
                    <a:pt x="15676541" y="12425997"/>
                  </a:lnTo>
                  <a:cubicBezTo>
                    <a:pt x="15676541" y="12494576"/>
                    <a:pt x="15620660" y="12550456"/>
                    <a:pt x="15552080" y="12550456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13827" y="2430421"/>
            <a:ext cx="5993675" cy="275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B2B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директора парков, владельцы парков, маркетологи, HR, учредители парков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4373" y="766303"/>
            <a:ext cx="510773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Целевая аудитория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35837" y="2430421"/>
            <a:ext cx="5993675" cy="27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B2С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посетители парков: семьи, молодёжь, мамы с детьми, корпоративные клиенты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9560" y="5441977"/>
            <a:ext cx="3193670" cy="43012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30921" y="5441977"/>
            <a:ext cx="2876803" cy="4301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>
            <a:grpSpLocks noChangeAspect="1"/>
          </p:cNvGrpSpPr>
          <p:nvPr/>
        </p:nvGrpSpPr>
        <p:grpSpPr>
          <a:xfrm>
            <a:off x="-1641658" y="1481305"/>
            <a:ext cx="12671009" cy="7267937"/>
            <a:chOff x="0" y="0"/>
            <a:chExt cx="7981950" cy="4578350"/>
          </a:xfrm>
        </p:grpSpPr>
        <p:sp>
          <p:nvSpPr>
            <p:cNvPr id="1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E6DF7"/>
            </a:solidFill>
          </p:spPr>
        </p:sp>
        <p:sp>
          <p:nvSpPr>
            <p:cNvPr id="1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id="1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1887"/>
            </a:solidFill>
          </p:spPr>
        </p:sp>
        <p:sp>
          <p:nvSpPr>
            <p:cNvPr id="17" name="Freeform 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12060" t="-72975" r="12076" b="-25167"/>
              </a:stretch>
            </a:blipFill>
          </p:spPr>
        </p:sp>
      </p:grpSp>
      <p:grpSp>
        <p:nvGrpSpPr>
          <p:cNvPr id="18" name="Group 8"/>
          <p:cNvGrpSpPr/>
          <p:nvPr/>
        </p:nvGrpSpPr>
        <p:grpSpPr>
          <a:xfrm>
            <a:off x="10794191" y="6157861"/>
            <a:ext cx="6465109" cy="1823987"/>
            <a:chOff x="0" y="-123825"/>
            <a:chExt cx="8620146" cy="2431983"/>
          </a:xfrm>
        </p:grpSpPr>
        <p:sp>
          <p:nvSpPr>
            <p:cNvPr id="19" name="TextBox 9"/>
            <p:cNvSpPr txBox="1"/>
            <p:nvPr/>
          </p:nvSpPr>
          <p:spPr>
            <a:xfrm>
              <a:off x="0" y="1726802"/>
              <a:ext cx="862014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мама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 с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коляской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семья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молодёжь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...</a:t>
              </a: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123825"/>
              <a:ext cx="8620146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F8F8F8"/>
                  </a:solidFill>
                  <a:latin typeface="+mj-lt"/>
                </a:rPr>
                <a:t>ПОТРЕБИТЕЛЬ</a:t>
              </a:r>
            </a:p>
          </p:txBody>
        </p:sp>
      </p:grpSp>
      <p:grpSp>
        <p:nvGrpSpPr>
          <p:cNvPr id="21" name="Group 11"/>
          <p:cNvGrpSpPr/>
          <p:nvPr/>
        </p:nvGrpSpPr>
        <p:grpSpPr>
          <a:xfrm>
            <a:off x="10794191" y="828942"/>
            <a:ext cx="6465109" cy="2260003"/>
            <a:chOff x="0" y="-123825"/>
            <a:chExt cx="8620146" cy="3013339"/>
          </a:xfrm>
        </p:grpSpPr>
        <p:sp>
          <p:nvSpPr>
            <p:cNvPr id="22" name="TextBox 12"/>
            <p:cNvSpPr txBox="1"/>
            <p:nvPr/>
          </p:nvSpPr>
          <p:spPr>
            <a:xfrm>
              <a:off x="0" y="1726801"/>
              <a:ext cx="8620146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выставки, </a:t>
              </a:r>
              <a:r>
                <a:rPr lang="ru-RU" sz="2400" dirty="0" smtClean="0">
                  <a:solidFill>
                    <a:srgbClr val="F8F8F8"/>
                  </a:solidFill>
                  <a:latin typeface="+mj-lt"/>
                </a:rPr>
                <a:t>с</a:t>
              </a:r>
              <a:r>
                <a:rPr lang="en-US" sz="2400" dirty="0" err="1" smtClean="0">
                  <a:solidFill>
                    <a:srgbClr val="F8F8F8"/>
                  </a:solidFill>
                  <a:latin typeface="+mj-lt"/>
                </a:rPr>
                <a:t>оцсети</a:t>
              </a:r>
              <a:r>
                <a:rPr lang="en-US" sz="2400" dirty="0" smtClean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журналы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тренинги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семинары</a:t>
              </a: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F8F8F8"/>
                  </a:solidFill>
                  <a:latin typeface="+mj-lt"/>
                </a:rPr>
                <a:t>онлайн-школы</a:t>
              </a:r>
              <a:endParaRPr lang="en-US" sz="2400" dirty="0">
                <a:solidFill>
                  <a:srgbClr val="F8F8F8"/>
                </a:solidFill>
                <a:latin typeface="+mj-lt"/>
              </a:endParaRP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0" y="-123825"/>
              <a:ext cx="8620146" cy="1443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F8F8F8"/>
                  </a:solidFill>
                  <a:latin typeface="+mj-lt"/>
                </a:rPr>
                <a:t>ПРЕДЛОЖЕНИЕ</a:t>
              </a:r>
            </a:p>
          </p:txBody>
        </p:sp>
      </p:grpSp>
      <p:grpSp>
        <p:nvGrpSpPr>
          <p:cNvPr id="24" name="Group 14"/>
          <p:cNvGrpSpPr/>
          <p:nvPr/>
        </p:nvGrpSpPr>
        <p:grpSpPr>
          <a:xfrm>
            <a:off x="10895497" y="3538753"/>
            <a:ext cx="6465109" cy="2260003"/>
            <a:chOff x="0" y="-123825"/>
            <a:chExt cx="8620146" cy="3013338"/>
          </a:xfrm>
        </p:grpSpPr>
        <p:sp>
          <p:nvSpPr>
            <p:cNvPr id="25" name="TextBox 15"/>
            <p:cNvSpPr txBox="1"/>
            <p:nvPr/>
          </p:nvSpPr>
          <p:spPr>
            <a:xfrm>
              <a:off x="0" y="1726801"/>
              <a:ext cx="862014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8F8F8"/>
                  </a:solidFill>
                  <a:latin typeface="+mj-lt"/>
                </a:rPr>
                <a:t>МАРКЕТОЛОГ, ДИРЕКТОР, ВЛАДЕЛЕЦ, МЭР, СОТРУДНИК</a:t>
              </a:r>
            </a:p>
          </p:txBody>
        </p:sp>
        <p:sp>
          <p:nvSpPr>
            <p:cNvPr id="26" name="TextBox 16"/>
            <p:cNvSpPr txBox="1"/>
            <p:nvPr/>
          </p:nvSpPr>
          <p:spPr>
            <a:xfrm>
              <a:off x="0" y="-123825"/>
              <a:ext cx="8620146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F8F8F8"/>
                  </a:solidFill>
                  <a:latin typeface="+mj-lt"/>
                </a:rPr>
                <a:t>СПРОС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744558" y="767471"/>
            <a:ext cx="5385637" cy="10944960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90747" t="2841" r="-90888" b="469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473416" y="6840181"/>
            <a:ext cx="5981029" cy="2798042"/>
            <a:chOff x="0" y="0"/>
            <a:chExt cx="9808037" cy="45883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08037" cy="4588392"/>
            </a:xfrm>
            <a:custGeom>
              <a:avLst/>
              <a:gdLst/>
              <a:ahLst/>
              <a:cxnLst/>
              <a:rect l="l" t="t" r="r" b="b"/>
              <a:pathLst>
                <a:path w="9808037" h="4588392">
                  <a:moveTo>
                    <a:pt x="496570" y="0"/>
                  </a:moveTo>
                  <a:lnTo>
                    <a:pt x="496570" y="4588392"/>
                  </a:lnTo>
                  <a:lnTo>
                    <a:pt x="8061787" y="4588392"/>
                  </a:lnTo>
                  <a:lnTo>
                    <a:pt x="8061787" y="0"/>
                  </a:lnTo>
                  <a:cubicBezTo>
                    <a:pt x="8061787" y="0"/>
                    <a:pt x="496570" y="0"/>
                    <a:pt x="496570" y="0"/>
                  </a:cubicBezTo>
                  <a:close/>
                  <a:moveTo>
                    <a:pt x="8558357" y="2039501"/>
                  </a:moveTo>
                  <a:lnTo>
                    <a:pt x="8558357" y="486491"/>
                  </a:lnTo>
                  <a:cubicBezTo>
                    <a:pt x="8558357" y="222250"/>
                    <a:pt x="8336107" y="0"/>
                    <a:pt x="8061787" y="0"/>
                  </a:cubicBezTo>
                  <a:lnTo>
                    <a:pt x="8061787" y="4588392"/>
                  </a:lnTo>
                  <a:cubicBezTo>
                    <a:pt x="8336107" y="4588392"/>
                    <a:pt x="8558357" y="4366142"/>
                    <a:pt x="8558357" y="4091822"/>
                  </a:cubicBezTo>
                  <a:lnTo>
                    <a:pt x="8558357" y="2511942"/>
                  </a:lnTo>
                  <a:cubicBezTo>
                    <a:pt x="9066357" y="2527182"/>
                    <a:pt x="9570547" y="2503051"/>
                    <a:pt x="9808037" y="2546232"/>
                  </a:cubicBezTo>
                  <a:cubicBezTo>
                    <a:pt x="9404177" y="2359542"/>
                    <a:pt x="8969837" y="2223651"/>
                    <a:pt x="8558357" y="2039501"/>
                  </a:cubicBezTo>
                  <a:close/>
                  <a:moveTo>
                    <a:pt x="0" y="486491"/>
                  </a:moveTo>
                  <a:lnTo>
                    <a:pt x="0" y="4091822"/>
                  </a:lnTo>
                  <a:cubicBezTo>
                    <a:pt x="0" y="4366141"/>
                    <a:pt x="222250" y="4588391"/>
                    <a:pt x="496570" y="4588391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86491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220285"/>
            <a:ext cx="10022891" cy="15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1"/>
              </a:lnSpc>
            </a:pPr>
            <a:r>
              <a:rPr lang="en-US" sz="3199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Национальные проекты</a:t>
            </a:r>
          </a:p>
          <a:p>
            <a:pPr>
              <a:lnSpc>
                <a:spcPts val="4191"/>
              </a:lnSpc>
            </a:pPr>
            <a:endParaRPr lang="en-US" sz="3199" dirty="0">
              <a:solidFill>
                <a:srgbClr val="521887"/>
              </a:solidFill>
              <a:latin typeface="Nirmala UI" pitchFamily="34" charset="0"/>
              <a:cs typeface="Nirmala UI" pitchFamily="34" charset="0"/>
            </a:endParaRPr>
          </a:p>
          <a:p>
            <a:pPr>
              <a:lnSpc>
                <a:spcPts val="4191"/>
              </a:lnSpc>
            </a:pPr>
            <a:r>
              <a:rPr lang="en-US" sz="3199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«Цифровая экономика»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2465094"/>
            <a:ext cx="10265188" cy="1836117"/>
            <a:chOff x="0" y="-57150"/>
            <a:chExt cx="13686917" cy="2448156"/>
          </a:xfrm>
        </p:grpSpPr>
        <p:sp>
          <p:nvSpPr>
            <p:cNvPr id="9" name="TextBox 9"/>
            <p:cNvSpPr txBox="1"/>
            <p:nvPr/>
          </p:nvSpPr>
          <p:spPr>
            <a:xfrm>
              <a:off x="14647" y="903419"/>
              <a:ext cx="12082982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Nirmala UI" pitchFamily="34" charset="0"/>
                  <a:cs typeface="Nirmala UI" pitchFamily="34" charset="0"/>
                </a:rPr>
                <a:t>"Использование преимущественно отечественного программного обеспечения государственными органами, органами местного самоуправления  организациями"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3686917" cy="5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06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39238" y="4095103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dirty="0"/>
          </a:p>
        </p:txBody>
      </p:sp>
      <p:sp>
        <p:nvSpPr>
          <p:cNvPr id="12" name="TextBox 12"/>
          <p:cNvSpPr txBox="1"/>
          <p:nvPr/>
        </p:nvSpPr>
        <p:spPr>
          <a:xfrm>
            <a:off x="9139238" y="4451656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 dirty="0"/>
          </a:p>
        </p:txBody>
      </p:sp>
      <p:sp>
        <p:nvSpPr>
          <p:cNvPr id="13" name="TextBox 13"/>
          <p:cNvSpPr txBox="1"/>
          <p:nvPr/>
        </p:nvSpPr>
        <p:spPr>
          <a:xfrm>
            <a:off x="8084579" y="7268707"/>
            <a:ext cx="3998494" cy="153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7"/>
              </a:lnSpc>
            </a:pPr>
            <a:r>
              <a:rPr lang="en-US" sz="1784" dirty="0">
                <a:solidFill>
                  <a:srgbClr val="FFFFFF"/>
                </a:solidFill>
                <a:latin typeface="Open Sans Light Bold"/>
              </a:rPr>
              <a:t>"В мире появляются новые технологии, и тот, кто опоздает в этом соревновании, мгновенно попадёт в полную зависимость от лидеров этого процесса...."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348289"/>
            <a:ext cx="486451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</a:pPr>
            <a:r>
              <a:rPr lang="en-US" sz="2942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Региональная программа </a:t>
            </a:r>
          </a:p>
          <a:p>
            <a:pPr>
              <a:lnSpc>
                <a:spcPts val="3854"/>
              </a:lnSpc>
            </a:pPr>
            <a:r>
              <a:rPr lang="en-US" sz="2942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«Умный регион»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427297"/>
            <a:ext cx="486451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dirty="0">
                <a:solidFill>
                  <a:srgbClr val="521887"/>
                </a:solidFill>
                <a:latin typeface="Nirmala UI" pitchFamily="34" charset="0"/>
                <a:cs typeface="Nirmala UI" pitchFamily="34" charset="0"/>
              </a:rPr>
              <a:t>«Культура»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6796" y="5105400"/>
            <a:ext cx="905512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"Увеличение на 15% числа посещений организаций культуры.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Увеличение числа обращений к цифровым ресурсам в сфере культуры в 5 раз."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628990"/>
            <a:ext cx="5225733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Nirmala UI" pitchFamily="34" charset="0"/>
                <a:cs typeface="Nirmala UI" pitchFamily="34" charset="0"/>
              </a:rPr>
              <a:t>"Широкое внедрение передовых цифровых и инженерных решений в городской инфраструктуре для повышения эффективности управления территорией и ее ресурсами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5078" y="904875"/>
            <a:ext cx="4328254" cy="108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#БОЛЬ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22864"/>
            <a:ext cx="5662478" cy="757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7"/>
              </a:lnSpc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1.парки на дотации</a:t>
            </a:r>
          </a:p>
          <a:p>
            <a:pPr>
              <a:lnSpc>
                <a:spcPts val="3457"/>
              </a:lnSpc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2. дефицит кадров</a:t>
            </a:r>
          </a:p>
          <a:p>
            <a:pPr>
              <a:lnSpc>
                <a:spcPts val="3457"/>
              </a:lnSpc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3. низкое качество услуги</a:t>
            </a:r>
          </a:p>
          <a:p>
            <a:pPr>
              <a:lnSpc>
                <a:spcPts val="3457"/>
              </a:lnSpc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4. коррупция</a:t>
            </a:r>
          </a:p>
          <a:p>
            <a:pPr>
              <a:lnSpc>
                <a:spcPts val="3457"/>
              </a:lnSpc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5. отсутствие единой государственной политики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6. отсутствие новых аттракционов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7. устаревшие пассивные модели поведения ЦА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8. сильное влияние стейкхолдеров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9. низкая экономическая эффективность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10. хаотичный маркетинг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11. потребительский экстремизм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12. жёсткий контроль Гостехнадзора</a:t>
            </a:r>
          </a:p>
          <a:p>
            <a:pPr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13.отсутствие стандартов управления парками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64423" y="634833"/>
            <a:ext cx="4159154" cy="8452439"/>
            <a:chOff x="0" y="0"/>
            <a:chExt cx="500126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88807" t="2841" r="-93237" b="469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1907492" y="2379764"/>
            <a:ext cx="4440883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1.молодая команда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2. амбициозная власть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3. туристический потенциал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4. город парков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5. единая дирекция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6. инвестиционная привлекательность</a:t>
            </a:r>
          </a:p>
          <a:p>
            <a:pPr>
              <a:lnSpc>
                <a:spcPts val="3233"/>
              </a:lnSpc>
            </a:pPr>
            <a:r>
              <a:rPr lang="en-US" sz="2467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7. поддержка от градообразующих предприятий</a:t>
            </a:r>
          </a:p>
          <a:p>
            <a:pPr marL="0" lvl="0" indent="0">
              <a:lnSpc>
                <a:spcPts val="3233"/>
              </a:lnSpc>
              <a:spcBef>
                <a:spcPct val="0"/>
              </a:spcBef>
            </a:pPr>
            <a:endParaRPr lang="en-US" sz="2467" dirty="0">
              <a:solidFill>
                <a:srgbClr val="F8F8F8"/>
              </a:solidFill>
              <a:latin typeface="Nunito Sans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07492" y="904875"/>
            <a:ext cx="4328254" cy="108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 dirty="0">
                <a:solidFill>
                  <a:srgbClr val="F8F8F8"/>
                </a:solidFill>
                <a:latin typeface="Nirmala UI" pitchFamily="34" charset="0"/>
                <a:cs typeface="Nirmala UI" pitchFamily="34" charset="0"/>
              </a:rPr>
              <a:t>#МОЩЬ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49014" y="1472074"/>
            <a:ext cx="356118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слабые стороны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86054" y="1472074"/>
            <a:ext cx="3561185" cy="340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Nirmala UI" pitchFamily="34" charset="0"/>
                <a:cs typeface="Nirmala UI" pitchFamily="34" charset="0"/>
              </a:rPr>
              <a:t>сильные стороны</a:t>
            </a:r>
          </a:p>
        </p:txBody>
      </p:sp>
    </p:spTree>
    <p:extLst>
      <p:ext uri="{BB962C8B-B14F-4D97-AF65-F5344CB8AC3E}">
        <p14:creationId xmlns:p14="http://schemas.microsoft.com/office/powerpoint/2010/main" val="20676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609</Words>
  <Application>Microsoft Office PowerPoint</Application>
  <PresentationFormat>Произвольный</PresentationFormat>
  <Paragraphs>223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Arial</vt:lpstr>
      <vt:lpstr>Nunito Sans Regular</vt:lpstr>
      <vt:lpstr>Nunito Sans Regular Bold</vt:lpstr>
      <vt:lpstr>Bebas Neue</vt:lpstr>
      <vt:lpstr>Bebas Neue Bold</vt:lpstr>
      <vt:lpstr>Open Sans Light Bold</vt:lpstr>
      <vt:lpstr>Nunito Sans Extra Light</vt:lpstr>
      <vt:lpstr>Nirmala UI</vt:lpstr>
      <vt:lpstr>Lato</vt:lpstr>
      <vt:lpstr>Calibri</vt:lpstr>
      <vt:lpstr>NSimSun</vt:lpstr>
      <vt:lpstr>Open Sans Light</vt:lpstr>
      <vt:lpstr>Lato Bold</vt:lpstr>
      <vt:lpstr>Office Theme</vt:lpstr>
      <vt:lpstr>Двоичный 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iPARKOVED2</dc:title>
  <dc:creator>сонька тарас</dc:creator>
  <cp:lastModifiedBy>Алексей</cp:lastModifiedBy>
  <cp:revision>21</cp:revision>
  <dcterms:created xsi:type="dcterms:W3CDTF">2006-08-16T00:00:00Z</dcterms:created>
  <dcterms:modified xsi:type="dcterms:W3CDTF">2020-07-30T07:18:41Z</dcterms:modified>
  <dc:identifier>DAD5ccxzo9w</dc:identifier>
</cp:coreProperties>
</file>