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7" r:id="rId5"/>
    <p:sldId id="268" r:id="rId6"/>
    <p:sldId id="269" r:id="rId7"/>
    <p:sldId id="271" r:id="rId8"/>
    <p:sldId id="278" r:id="rId9"/>
    <p:sldId id="270" r:id="rId10"/>
    <p:sldId id="272" r:id="rId11"/>
    <p:sldId id="279" r:id="rId12"/>
    <p:sldId id="280" r:id="rId13"/>
    <p:sldId id="281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949" autoAdjust="0"/>
  </p:normalViewPr>
  <p:slideViewPr>
    <p:cSldViewPr snapToGrid="0" showGuides="1">
      <p:cViewPr>
        <p:scale>
          <a:sx n="66" d="100"/>
          <a:sy n="66" d="100"/>
        </p:scale>
        <p:origin x="816" y="3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40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Увеличение населения в московском</a:t>
            </a:r>
            <a:r>
              <a:rPr lang="ru-RU" baseline="0" dirty="0" smtClean="0"/>
              <a:t> регионе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2015</c:v>
                </c:pt>
                <c:pt idx="2">
                  <c:v>2020</c:v>
                </c:pt>
                <c:pt idx="3">
                  <c:v>2030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7F-45CF-92F8-D042122B05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2015</c:v>
                </c:pt>
                <c:pt idx="2">
                  <c:v>2020</c:v>
                </c:pt>
                <c:pt idx="3">
                  <c:v>2030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7F-45CF-92F8-D042122B059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2015</c:v>
                </c:pt>
                <c:pt idx="2">
                  <c:v>2020</c:v>
                </c:pt>
                <c:pt idx="3">
                  <c:v>2030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18.8</c:v>
                </c:pt>
                <c:pt idx="1">
                  <c:v>19.5</c:v>
                </c:pt>
                <c:pt idx="2">
                  <c:v>20.100000000000001</c:v>
                </c:pt>
                <c:pt idx="3">
                  <c:v>23.4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7F-45CF-92F8-D042122B0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6928544"/>
        <c:axId val="256928960"/>
        <c:axId val="0"/>
      </c:bar3DChart>
      <c:catAx>
        <c:axId val="25692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6928960"/>
        <c:crosses val="autoZero"/>
        <c:auto val="1"/>
        <c:lblAlgn val="ctr"/>
        <c:lblOffset val="100"/>
        <c:noMultiLvlLbl val="0"/>
      </c:catAx>
      <c:valAx>
        <c:axId val="25692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6928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1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BF404C6-F3CC-4383-8FBC-3F7F856D112C}" type="datetime1">
              <a:rPr lang="ru-RU" smtClean="0"/>
              <a:t>06.09.2020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8A1656-FDB1-442A-B22F-67D2FDA9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785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53AFD-DFF1-40C5-A030-1B2F2E9C0365}" type="datetime1">
              <a:rPr lang="ru-RU" smtClean="0"/>
              <a:pPr/>
              <a:t>06.09.2020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Графический объект 18" descr="Конверт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Графический объект 19" descr="Сеть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Объект 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Заголовок 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Текст 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Заголовок 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Заголовок 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Рисунок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Рисунок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Рисунок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A4B3A73-9DD3-4028-87DB-C033F5E3B44F}" type="datetime1">
              <a:rPr lang="ru-RU" noProof="0" smtClean="0"/>
              <a:t>06.09.2020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49" y="2173288"/>
            <a:ext cx="5274609" cy="2090808"/>
          </a:xfrm>
        </p:spPr>
        <p:txBody>
          <a:bodyPr rtlCol="0"/>
          <a:lstStyle/>
          <a:p>
            <a:pPr rtl="0"/>
            <a:r>
              <a:rPr lang="ru-RU" dirty="0" smtClean="0"/>
              <a:t>Городская мобильность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Решение актуальных проблем</a:t>
            </a:r>
            <a:endParaRPr lang="ru-RU" dirty="0"/>
          </a:p>
        </p:txBody>
      </p:sp>
      <p:pic>
        <p:nvPicPr>
          <p:cNvPr id="10" name="Рисунок 9" descr="Городской пейзаж&#10;">
            <a:extLst>
              <a:ext uri="{FF2B5EF4-FFF2-40B4-BE49-F238E27FC236}">
                <a16:creationId xmlns:a16="http://schemas.microsoft.com/office/drawing/2014/main" id="{CF143FEA-6E93-4548-8A9B-318F437CD8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473" y="696913"/>
            <a:ext cx="2828925" cy="1476375"/>
          </a:xfrm>
          <a:prstGeom prst="rect">
            <a:avLst/>
          </a:prstGeom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9271323" y="5740471"/>
            <a:ext cx="3958541" cy="920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0" dirty="0" smtClean="0"/>
              <a:t>Бюро </a:t>
            </a:r>
            <a:r>
              <a:rPr lang="ru-RU" sz="2000" b="0" dirty="0" err="1" smtClean="0"/>
              <a:t>архиголиков</a:t>
            </a:r>
            <a:endParaRPr lang="ru-RU" sz="2000" b="0" dirty="0"/>
          </a:p>
        </p:txBody>
      </p:sp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937550" y="1666755"/>
            <a:ext cx="103130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Внедрение умной мобильности не только упростит жизнь всем окружающим, но и откроет более широкие экономические, социальные и экологические преимущества. Умную мобильность можно интерпретировать по-разному. Особое внимание следует уделять потенциальному потребителю. Также необходимо учитывать не только определенное количество факторов, которые напрямую повлияют на будущее мобильности, но также то, сколько технологий необходимо и насколько они продвинуты. И только в совокупности все эти меры дадут положительный </a:t>
            </a:r>
            <a:r>
              <a:rPr lang="ru-RU" sz="2400" dirty="0" smtClean="0"/>
              <a:t>результат.</a:t>
            </a:r>
            <a:endParaRPr lang="ru-RU" sz="2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46968" y="5774856"/>
            <a:ext cx="11150600" cy="920336"/>
          </a:xfrm>
        </p:spPr>
        <p:txBody>
          <a:bodyPr/>
          <a:lstStyle/>
          <a:p>
            <a:r>
              <a:rPr lang="ru-RU" sz="2000" b="0" dirty="0" smtClean="0"/>
              <a:t>Над проектом работала </a:t>
            </a:r>
            <a:r>
              <a:rPr lang="ru-RU" sz="2000" b="0" dirty="0"/>
              <a:t>команда </a:t>
            </a:r>
            <a:r>
              <a:rPr lang="ru-RU" sz="2000" b="0" dirty="0" smtClean="0"/>
              <a:t>«Бюро </a:t>
            </a:r>
            <a:r>
              <a:rPr lang="ru-RU" sz="2000" b="0" dirty="0" err="1" smtClean="0"/>
              <a:t>архиголиков</a:t>
            </a:r>
            <a:r>
              <a:rPr lang="ru-RU" sz="2000" b="0" dirty="0" smtClean="0"/>
              <a:t>»</a:t>
            </a:r>
            <a:endParaRPr lang="ru-RU" sz="2000" b="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88" y="5818892"/>
            <a:ext cx="225742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3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rtl="0"/>
            <a:r>
              <a:rPr lang="ru-RU" dirty="0" smtClean="0"/>
              <a:t>Проблематика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2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953" b="17872"/>
          <a:stretch/>
        </p:blipFill>
        <p:spPr>
          <a:xfrm>
            <a:off x="60960" y="4354986"/>
            <a:ext cx="5730240" cy="2503013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266" y="1397674"/>
            <a:ext cx="6114659" cy="5221235"/>
          </a:xfrm>
        </p:spPr>
        <p:txBody>
          <a:bodyPr rtlCol="0"/>
          <a:lstStyle/>
          <a:p>
            <a:pPr algn="l"/>
            <a:r>
              <a:rPr lang="ru-RU" sz="1600" dirty="0"/>
              <a:t>Растущая урбанизация создает серьезные проблемы с точки зрения мобильности. Прогнозируется, что к 2050 году около 64% развивающихся стран и 86% развитых стран будут урбанизированы. Мобильность </a:t>
            </a:r>
            <a:r>
              <a:rPr lang="ru-RU" sz="1600" dirty="0" smtClean="0"/>
              <a:t>– это важный̆ </a:t>
            </a:r>
            <a:r>
              <a:rPr lang="ru-RU" sz="1600" dirty="0"/>
              <a:t>аспект жизни </a:t>
            </a:r>
            <a:r>
              <a:rPr lang="ru-RU" sz="1600" dirty="0" smtClean="0"/>
              <a:t>города. Она </a:t>
            </a:r>
            <a:r>
              <a:rPr lang="ru-RU" sz="1600" dirty="0"/>
              <a:t>оказывает существенное влияние на качество жизни, </a:t>
            </a:r>
            <a:r>
              <a:rPr lang="ru-RU" sz="1600" dirty="0" smtClean="0"/>
              <a:t>и </a:t>
            </a:r>
            <a:r>
              <a:rPr lang="ru-RU" sz="1600" dirty="0"/>
              <a:t>является ключом к экономическому здоровью городов. Но, к сожалению, </a:t>
            </a:r>
            <a:r>
              <a:rPr lang="ru-RU" sz="1600" dirty="0" smtClean="0"/>
              <a:t>в реальности системы </a:t>
            </a:r>
            <a:r>
              <a:rPr lang="ru-RU" sz="1600" dirty="0"/>
              <a:t>мобильности в крупных </a:t>
            </a:r>
            <a:r>
              <a:rPr lang="ru-RU" sz="1600" dirty="0" smtClean="0"/>
              <a:t>поселениях </a:t>
            </a:r>
            <a:r>
              <a:rPr lang="ru-RU" sz="1600" dirty="0"/>
              <a:t>находятся </a:t>
            </a:r>
            <a:r>
              <a:rPr lang="ru-RU" sz="1600" dirty="0" smtClean="0"/>
              <a:t>в напряженном состоянии. Демографический рост, </a:t>
            </a:r>
            <a:r>
              <a:rPr lang="ru-RU" sz="1600" dirty="0"/>
              <a:t>концентрация бедности, социальная поляризация, загрязнение и изменение </a:t>
            </a:r>
            <a:r>
              <a:rPr lang="ru-RU" sz="1600" dirty="0" smtClean="0"/>
              <a:t>климата провоцирует </a:t>
            </a:r>
            <a:r>
              <a:rPr lang="ru-RU" sz="1600" dirty="0"/>
              <a:t>крупные города по всему миру </a:t>
            </a:r>
            <a:r>
              <a:rPr lang="ru-RU" sz="1600" dirty="0" smtClean="0"/>
              <a:t>к разработке новых, </a:t>
            </a:r>
            <a:r>
              <a:rPr lang="ru-RU" sz="1600" dirty="0"/>
              <a:t>более </a:t>
            </a:r>
            <a:r>
              <a:rPr lang="ru-RU" sz="1600" dirty="0" smtClean="0"/>
              <a:t>устойчивых форм умной̆ мобильности. Продвинутая организация </a:t>
            </a:r>
            <a:r>
              <a:rPr lang="ru-RU" sz="1600" dirty="0"/>
              <a:t>городов, </a:t>
            </a:r>
            <a:r>
              <a:rPr lang="ru-RU" sz="1600" dirty="0" smtClean="0"/>
              <a:t>изменения индивидуального поведения горожанина, вызванное </a:t>
            </a:r>
            <a:r>
              <a:rPr lang="ru-RU" sz="1600" dirty="0"/>
              <a:t>и </a:t>
            </a:r>
            <a:r>
              <a:rPr lang="ru-RU" sz="1600" dirty="0" smtClean="0"/>
              <a:t>поддерживаемое </a:t>
            </a:r>
            <a:r>
              <a:rPr lang="ru-RU" sz="1600" dirty="0"/>
              <a:t>новыми технологиями, </a:t>
            </a:r>
            <a:r>
              <a:rPr lang="ru-RU" sz="1600" dirty="0" smtClean="0"/>
              <a:t>рассматривается </a:t>
            </a:r>
            <a:r>
              <a:rPr lang="ru-RU" sz="1600" dirty="0"/>
              <a:t>как </a:t>
            </a:r>
            <a:r>
              <a:rPr lang="ru-RU" sz="1600" dirty="0" smtClean="0"/>
              <a:t>возможный ответ этим проблемам.</a:t>
            </a:r>
          </a:p>
          <a:p>
            <a:pPr algn="l"/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Поскольку к 2030 году прогнозируется </a:t>
            </a:r>
            <a:r>
              <a:rPr lang="ru-RU" sz="1600" dirty="0" smtClean="0"/>
              <a:t>увеличение мирового населения до </a:t>
            </a:r>
            <a:r>
              <a:rPr lang="ru-RU" sz="1600" dirty="0"/>
              <a:t>8,5 млрд. человек, к 2050 году </a:t>
            </a:r>
            <a:r>
              <a:rPr lang="ru-RU" sz="1600" dirty="0" smtClean="0"/>
              <a:t>до </a:t>
            </a:r>
            <a:r>
              <a:rPr lang="ru-RU" sz="1600" dirty="0"/>
              <a:t>9,7 млрд., а к 2100 году </a:t>
            </a:r>
            <a:r>
              <a:rPr lang="ru-RU" sz="1600" dirty="0" smtClean="0"/>
              <a:t>до </a:t>
            </a:r>
            <a:r>
              <a:rPr lang="ru-RU" sz="1600" dirty="0"/>
              <a:t>11,2 млрд., </a:t>
            </a:r>
            <a:r>
              <a:rPr lang="ru-RU" sz="1600" dirty="0" smtClean="0"/>
              <a:t>вопрос поиска лучшего способа передвижения по городу </a:t>
            </a:r>
            <a:r>
              <a:rPr lang="ru-RU" sz="1600" dirty="0"/>
              <a:t>становится все более </a:t>
            </a:r>
            <a:r>
              <a:rPr lang="ru-RU" sz="1600" dirty="0" smtClean="0"/>
              <a:t>актуальным.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35757015"/>
              </p:ext>
            </p:extLst>
          </p:nvPr>
        </p:nvGraphicFramePr>
        <p:xfrm>
          <a:off x="7059377" y="1397674"/>
          <a:ext cx="4451549" cy="296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377" y="4354986"/>
            <a:ext cx="4451549" cy="157920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0564" y="4054338"/>
            <a:ext cx="200215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24" y="5853521"/>
            <a:ext cx="2238375" cy="93345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1" y="1825625"/>
            <a:ext cx="3991476" cy="4351338"/>
          </a:xfrm>
        </p:spPr>
        <p:txBody>
          <a:bodyPr rtlCol="0"/>
          <a:lstStyle/>
          <a:p>
            <a:pPr marL="0" indent="0" rtl="0">
              <a:buNone/>
            </a:pPr>
            <a:r>
              <a:rPr lang="ru-RU" sz="1800" dirty="0" smtClean="0"/>
              <a:t>Правильно </a:t>
            </a:r>
            <a:r>
              <a:rPr lang="ru-RU" sz="1800" dirty="0"/>
              <a:t>организованное движение обеспечит минимизацию аварий и ускорит популяризацию </a:t>
            </a:r>
            <a:r>
              <a:rPr lang="ru-RU" sz="1800" dirty="0" err="1"/>
              <a:t>велотранспорта</a:t>
            </a:r>
            <a:r>
              <a:rPr lang="ru-RU" sz="1800" dirty="0"/>
              <a:t>.</a:t>
            </a:r>
          </a:p>
          <a:p>
            <a:pPr marL="0" indent="0">
              <a:buNone/>
            </a:pPr>
            <a:r>
              <a:rPr lang="ru-RU" sz="1800" dirty="0"/>
              <a:t>Велодорожки нуждаются в правильной структуре, наличии:</a:t>
            </a:r>
          </a:p>
          <a:p>
            <a:pPr marL="0" indent="0">
              <a:buNone/>
            </a:pPr>
            <a:r>
              <a:rPr lang="ru-RU" sz="1800" dirty="0"/>
              <a:t>- дорожных знаков для велосипедистов</a:t>
            </a:r>
            <a:r>
              <a:rPr lang="ru-RU" sz="1800" dirty="0" smtClean="0"/>
              <a:t>; -  </a:t>
            </a:r>
            <a:r>
              <a:rPr lang="ru-RU" sz="1800" dirty="0"/>
              <a:t>пешеходных переходов</a:t>
            </a:r>
            <a:r>
              <a:rPr lang="ru-RU" sz="1800" dirty="0" smtClean="0"/>
              <a:t>;                           - </a:t>
            </a:r>
            <a:r>
              <a:rPr lang="ru-RU" sz="1800" dirty="0"/>
              <a:t>зон для остановок перед поворотами на светофорах</a:t>
            </a:r>
            <a:r>
              <a:rPr lang="ru-RU" sz="1800" dirty="0" smtClean="0"/>
              <a:t>;                                               - </a:t>
            </a:r>
            <a:r>
              <a:rPr lang="ru-RU" sz="1800" dirty="0"/>
              <a:t>разделительной зоны между автомобильной/пешеходной полосой и велодорожкой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Также возможно оборудование велосипедных светофоров.</a:t>
            </a:r>
          </a:p>
          <a:p>
            <a:pPr marL="0" indent="0" rtl="0">
              <a:buNone/>
            </a:pPr>
            <a:endParaRPr lang="ru-RU" sz="1800" dirty="0"/>
          </a:p>
          <a:p>
            <a:pPr marL="0" indent="0" rtl="0">
              <a:buNone/>
            </a:pPr>
            <a:endParaRPr lang="ru-RU" sz="1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3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Велодорожки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r="3546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8002186" y="84096"/>
            <a:ext cx="3361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Велодорожка</a:t>
            </a:r>
            <a:r>
              <a:rPr lang="ru-RU" sz="1600" dirty="0">
                <a:solidFill>
                  <a:schemeClr val="bg1"/>
                </a:solidFill>
              </a:rPr>
              <a:t>, отделенная от проезжей части </a:t>
            </a:r>
            <a:r>
              <a:rPr lang="ru-RU" sz="1600" dirty="0" smtClean="0">
                <a:solidFill>
                  <a:schemeClr val="bg1"/>
                </a:solidFill>
              </a:rPr>
              <a:t>и </a:t>
            </a:r>
            <a:r>
              <a:rPr lang="ru-RU" sz="1600" dirty="0">
                <a:solidFill>
                  <a:schemeClr val="bg1"/>
                </a:solidFill>
              </a:rPr>
              <a:t>тротуара посадками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t="-265" r="29650" b="265"/>
          <a:stretch/>
        </p:blipFill>
        <p:spPr>
          <a:xfrm>
            <a:off x="4590555" y="4404742"/>
            <a:ext cx="2358642" cy="2259874"/>
          </a:xfrm>
          <a:prstGeom prst="ellipse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68978" y="6027570"/>
            <a:ext cx="1867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Зона ожидания перед поворотом (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синим)</a:t>
            </a:r>
          </a:p>
          <a:p>
            <a:pPr algn="ctr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Копенгаген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Оборудование для личного транспорта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548D1D-2547-44FC-BACD-2BCD769E2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rtl="0"/>
            <a:r>
              <a:rPr lang="ru-RU" sz="1400" dirty="0" smtClean="0"/>
              <a:t>В </a:t>
            </a:r>
            <a:r>
              <a:rPr lang="ru-RU" sz="1400" dirty="0"/>
              <a:t>городе необходима развитая система </a:t>
            </a:r>
            <a:r>
              <a:rPr lang="ru-RU" sz="1400" dirty="0" err="1"/>
              <a:t>велопарковок</a:t>
            </a:r>
            <a:r>
              <a:rPr lang="ru-RU" sz="1400" dirty="0"/>
              <a:t>. </a:t>
            </a:r>
          </a:p>
          <a:p>
            <a:r>
              <a:rPr lang="ru-RU" sz="1400" dirty="0"/>
              <a:t>Человек, который добирается на работу на велосипеде, должен быть уверен в сохранности своего транспорта и от человеческого фактора, и от погодных условий. Люди нуждаются в наличии крытых стоянок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/>
              <a:t>Предлагается установить камеры на подобных парковках. Это не потребует больших усилий, так как в подобных сооружениях нуждаются именно места массового скопления людей (метро, ТРЦ, университеты и т.п.), где уже подразумевается наличие камер слежения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/>
              <a:t>Важно, чтобы государство обеспечивало безопасность  пользователям </a:t>
            </a:r>
            <a:r>
              <a:rPr lang="ru-RU" sz="1400" dirty="0" err="1"/>
              <a:t>велотранспорта</a:t>
            </a:r>
            <a:r>
              <a:rPr lang="ru-RU" sz="1400" dirty="0"/>
              <a:t>.</a:t>
            </a:r>
            <a:endParaRPr lang="ru-RU" sz="1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4</a:t>
            </a:fld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D639B0-7991-4B2B-9E50-32064EB9125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rtlCol="0">
            <a:normAutofit/>
          </a:bodyPr>
          <a:lstStyle/>
          <a:p>
            <a:pPr rtl="0"/>
            <a:endParaRPr lang="ru-RU" sz="140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E37A9B0-8DFC-4474-9F0A-612E661EF4E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rtlCol="0"/>
          <a:lstStyle/>
          <a:p>
            <a:pPr rtl="0"/>
            <a:r>
              <a:rPr lang="ru-RU" dirty="0" err="1" smtClean="0"/>
              <a:t>Велопарковки</a:t>
            </a:r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D78F2DCC-A50E-40A1-81F9-70371D4AA42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34" y="6122364"/>
            <a:ext cx="3181350" cy="666750"/>
          </a:xfrm>
          <a:prstGeom prst="rect">
            <a:avLst/>
          </a:prstGeom>
        </p:spPr>
      </p:pic>
      <p:sp>
        <p:nvSpPr>
          <p:cNvPr id="14" name="Рисунок 13"/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/>
          <a:stretch/>
        </p:blipFill>
        <p:spPr>
          <a:xfrm>
            <a:off x="3847784" y="1630017"/>
            <a:ext cx="6150534" cy="43732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364"/>
                    </a14:imgEffect>
                    <a14:imgEffect>
                      <a14:saturation sat="80000"/>
                    </a14:imgEffect>
                    <a14:imgEffect>
                      <a14:brightnessContrast bright="12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7767638" y="1630018"/>
            <a:ext cx="4424362" cy="4373217"/>
          </a:xfrm>
        </p:spPr>
      </p:pic>
      <p:sp>
        <p:nvSpPr>
          <p:cNvPr id="16" name="TextBox 15"/>
          <p:cNvSpPr txBox="1"/>
          <p:nvPr/>
        </p:nvSpPr>
        <p:spPr>
          <a:xfrm>
            <a:off x="4504177" y="5141168"/>
            <a:ext cx="2659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solidFill>
                  <a:schemeClr val="bg2">
                    <a:lumMod val="50000"/>
                  </a:schemeClr>
                </a:solidFill>
              </a:rPr>
              <a:t>Велопарковка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 по проекту 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</a:rPr>
              <a:t>Duo-Gard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</a:rPr>
              <a:t>Industries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</a:rPr>
              <a:t>Inc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2753" y="5199867"/>
            <a:ext cx="135417" cy="2183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04472" y="5170517"/>
            <a:ext cx="2659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Гарвардский университет, США</a:t>
            </a:r>
          </a:p>
        </p:txBody>
      </p:sp>
      <p:pic>
        <p:nvPicPr>
          <p:cNvPr id="26" name="Picture 2" descr="значок-ве-осипе-а-в-сти-е-орожного-знака-го-убой-круг-на-бе-ой-пре-91838831.jpg (800×800)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" b="158"/>
          <a:stretch>
            <a:fillRect/>
          </a:stretch>
        </p:blipFill>
        <p:spPr bwMode="auto">
          <a:xfrm>
            <a:off x="1513486" y="1811386"/>
            <a:ext cx="856845" cy="8568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Зарядки для </a:t>
            </a:r>
            <a:r>
              <a:rPr lang="ru-RU" dirty="0" err="1"/>
              <a:t>электровелосипедов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 smtClean="0"/>
              <a:t>Кроме </a:t>
            </a:r>
            <a:r>
              <a:rPr lang="ru-RU" sz="1800" dirty="0"/>
              <a:t>проката </a:t>
            </a:r>
            <a:r>
              <a:rPr lang="ru-RU" sz="1800" dirty="0" err="1"/>
              <a:t>электровелосипедов</a:t>
            </a:r>
            <a:r>
              <a:rPr lang="ru-RU" sz="1800" dirty="0"/>
              <a:t>, уже внедряемого в Москву (прокат  есть у станций метро «Улица 1905 года», «Выставочная», «Спортивная»), необходимы станции для подзарядки личного транспорта.</a:t>
            </a:r>
          </a:p>
          <a:p>
            <a:r>
              <a:rPr lang="ru-RU" sz="1800" dirty="0"/>
              <a:t>Их необходимо располагать вдоль основных направлений так, чтобы организовать «энергетический коридор», где водитель сможет заряжать аккумулятор на протяжении всего путешествия.</a:t>
            </a:r>
          </a:p>
          <a:p>
            <a:r>
              <a:rPr lang="ru-RU" sz="1800" dirty="0"/>
              <a:t>В </a:t>
            </a:r>
            <a:r>
              <a:rPr lang="ru-RU" sz="1800" dirty="0" err="1"/>
              <a:t>Жироне</a:t>
            </a:r>
            <a:r>
              <a:rPr lang="ru-RU" sz="1800" dirty="0"/>
              <a:t> появились станции для подзарядки электрических велосипедов. Важно отметить, что станция имеет три различных разъема, что позволяет обслуживать </a:t>
            </a:r>
            <a:r>
              <a:rPr lang="ru-RU" sz="1800" dirty="0" err="1"/>
              <a:t>бóльшую</a:t>
            </a:r>
            <a:r>
              <a:rPr lang="ru-RU" sz="1800" dirty="0"/>
              <a:t> часть марок </a:t>
            </a:r>
            <a:r>
              <a:rPr lang="ru-RU" sz="1800" dirty="0" err="1"/>
              <a:t>электровелосипедов</a:t>
            </a:r>
            <a:r>
              <a:rPr lang="ru-RU" sz="1800" dirty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5</a:t>
            </a:fld>
            <a:endParaRPr lang="ru-RU" noProof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 r="16895"/>
          <a:stretch>
            <a:fillRect/>
          </a:stretch>
        </p:blipFill>
        <p:spPr/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04"/>
          <a:stretch/>
        </p:blipFill>
        <p:spPr>
          <a:xfrm>
            <a:off x="5410401" y="988536"/>
            <a:ext cx="4974469" cy="4858150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5" t="1602" r="8300"/>
          <a:stretch/>
        </p:blipFill>
        <p:spPr>
          <a:xfrm>
            <a:off x="8192279" y="1007706"/>
            <a:ext cx="3989562" cy="48389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02" y="6219825"/>
            <a:ext cx="1971675" cy="638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05925" y="5536810"/>
            <a:ext cx="3123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</a:rPr>
              <a:t>Жирона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, Испания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3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80" y="5960608"/>
            <a:ext cx="2514600" cy="7715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 rtlCol="0"/>
          <a:lstStyle/>
          <a:p>
            <a:pPr marL="0" indent="0">
              <a:buNone/>
            </a:pPr>
            <a:r>
              <a:rPr lang="ru-RU" sz="1700" b="1" dirty="0"/>
              <a:t>Речные трамваи </a:t>
            </a:r>
            <a:r>
              <a:rPr lang="ru-RU" sz="1700" dirty="0"/>
              <a:t>могут стать частью проекта водного общественного транспорта Москвы и области. Для его реализации необходима реконструкция причалов и благоустройство прилегающих к </a:t>
            </a:r>
            <a:r>
              <a:rPr lang="ru-RU" sz="1700" dirty="0" smtClean="0"/>
              <a:t>рекам </a:t>
            </a:r>
            <a:r>
              <a:rPr lang="ru-RU" sz="1700" dirty="0"/>
              <a:t>территорий, в том числе перенос остановок городского транспорта ближе к причалам, организация стоянок такси и парковок.</a:t>
            </a:r>
          </a:p>
          <a:p>
            <a:pPr marL="0" indent="0">
              <a:buNone/>
            </a:pPr>
            <a:r>
              <a:rPr lang="ru-RU" sz="1700" dirty="0" smtClean="0"/>
              <a:t>На будущих слайдах мы рассмотрим участок на северо-востоке Москвы. После благоустройства причалов реки </a:t>
            </a:r>
            <a:r>
              <a:rPr lang="ru-RU" sz="1700" dirty="0" err="1" smtClean="0"/>
              <a:t>Клязьмы</a:t>
            </a:r>
            <a:r>
              <a:rPr lang="ru-RU" sz="1700" dirty="0" smtClean="0"/>
              <a:t>, там также </a:t>
            </a:r>
            <a:r>
              <a:rPr lang="ru-RU" sz="1700" dirty="0"/>
              <a:t>возможен вариант запуска дополнительных маршрутов электричек от ж/д станции Тарасовская до близлежащих автостанций, а также станций метро, МЦК и т.д. Оплата проезда будет производиться по городским тарифам, в частности предусмотрена возможность оплаты картой "Тройка".</a:t>
            </a:r>
            <a:endParaRPr lang="ru-RU" sz="17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6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 txBox="1">
            <a:spLocks/>
          </p:cNvSpPr>
          <p:nvPr/>
        </p:nvSpPr>
        <p:spPr>
          <a:xfrm>
            <a:off x="513875" y="651995"/>
            <a:ext cx="4937211" cy="1325563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Водный транспорт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t="4297" r="2443" b="4445"/>
          <a:stretch/>
        </p:blipFill>
        <p:spPr>
          <a:xfrm>
            <a:off x="5474108" y="1429457"/>
            <a:ext cx="6475742" cy="39810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Снижение трафика на дорогах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7</a:t>
            </a:fld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Осуществлять ремонт дорог только в ночное время суток, когда трафик на дрогах минимальный. Это приведет к сокращению столкновений и пробок.</a:t>
            </a:r>
          </a:p>
          <a:p>
            <a:r>
              <a:rPr lang="ru-RU" dirty="0"/>
              <a:t>Если у государственных органов на настоящий момент не </a:t>
            </a:r>
            <a:r>
              <a:rPr lang="ru-RU" dirty="0" smtClean="0"/>
              <a:t>будет финансирования </a:t>
            </a:r>
            <a:r>
              <a:rPr lang="ru-RU" dirty="0"/>
              <a:t>для оплаты </a:t>
            </a:r>
            <a:r>
              <a:rPr lang="ru-RU" dirty="0" smtClean="0"/>
              <a:t>ночного труда, </a:t>
            </a:r>
            <a:r>
              <a:rPr lang="ru-RU" dirty="0"/>
              <a:t>предлагается ввести временные ограничения на строительство и ремонт дорог в час </a:t>
            </a:r>
            <a:r>
              <a:rPr lang="ru-RU" dirty="0" smtClean="0"/>
              <a:t>пик и </a:t>
            </a:r>
            <a:r>
              <a:rPr lang="ru-RU" dirty="0"/>
              <a:t>в выходные </a:t>
            </a:r>
            <a:r>
              <a:rPr lang="ru-RU" dirty="0" smtClean="0"/>
              <a:t>дни. А также запретить </a:t>
            </a:r>
            <a:r>
              <a:rPr lang="ru-RU" dirty="0"/>
              <a:t>въезд строительной техники на крупные и центральные дороги </a:t>
            </a:r>
            <a:r>
              <a:rPr lang="ru-RU" dirty="0" smtClean="0"/>
              <a:t>города</a:t>
            </a:r>
            <a:r>
              <a:rPr lang="ru-RU" dirty="0"/>
              <a:t> в час пик</a:t>
            </a:r>
            <a:r>
              <a:rPr lang="ru-RU" dirty="0" smtClean="0"/>
              <a:t> </a:t>
            </a:r>
            <a:r>
              <a:rPr lang="ru-RU" dirty="0"/>
              <a:t>с целью освобождения водителей от дополнительных задержек в </a:t>
            </a:r>
            <a:r>
              <a:rPr lang="ru-RU" dirty="0" smtClean="0"/>
              <a:t>пути.</a:t>
            </a:r>
            <a:endParaRPr lang="ru-RU" dirty="0"/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ru-RU" dirty="0"/>
              <a:t>Предотвращение препятствий в час пик</a:t>
            </a:r>
          </a:p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20"/>
          </p:nvPr>
        </p:nvSpPr>
        <p:spPr>
          <a:xfrm>
            <a:off x="7475708" y="4963450"/>
            <a:ext cx="3659651" cy="495389"/>
          </a:xfrm>
        </p:spPr>
        <p:txBody>
          <a:bodyPr/>
          <a:lstStyle/>
          <a:p>
            <a:r>
              <a:rPr lang="ru-RU" dirty="0" smtClean="0"/>
              <a:t>Приложение для оформления </a:t>
            </a:r>
            <a:r>
              <a:rPr lang="ru-RU" dirty="0" err="1" smtClean="0"/>
              <a:t>европротокола</a:t>
            </a:r>
            <a:endParaRPr lang="ru-RU" dirty="0"/>
          </a:p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ru-RU" dirty="0"/>
              <a:t>Разработать приложение для заполнения </a:t>
            </a:r>
            <a:r>
              <a:rPr lang="ru-RU" dirty="0" err="1"/>
              <a:t>европротокола</a:t>
            </a:r>
            <a:r>
              <a:rPr lang="ru-RU" dirty="0"/>
              <a:t> (извещения о ДТП, оформляемое водителями, не требующее присутствия сотрудников ГИБДД) через телефон и его мгновенной отправкой в страховые службы. </a:t>
            </a:r>
          </a:p>
          <a:p>
            <a:r>
              <a:rPr lang="ru-RU" dirty="0"/>
              <a:t>Это избавит водителей от необходимости самостоятельно отвозить документ в страховую компанию.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" y="6173847"/>
            <a:ext cx="1936750" cy="645583"/>
          </a:xfrm>
          <a:prstGeom prst="rect">
            <a:avLst/>
          </a:prstGeo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6" b="53182"/>
          <a:stretch/>
        </p:blipFill>
        <p:spPr>
          <a:xfrm>
            <a:off x="5046810" y="1575126"/>
            <a:ext cx="1160950" cy="1130144"/>
          </a:xfrm>
          <a:prstGeom prst="ellipse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0" t="50371" r="3333" b="10073"/>
          <a:stretch/>
        </p:blipFill>
        <p:spPr>
          <a:xfrm>
            <a:off x="6091238" y="4642953"/>
            <a:ext cx="1110845" cy="11363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4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будущее и для будущего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8</a:t>
            </a:fld>
            <a:endParaRPr lang="ru-RU" noProof="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Предлагается планирование строительства бизнес-центров, торговых центров, крупных магазинов преимущественно на окраинах </a:t>
            </a:r>
            <a:r>
              <a:rPr lang="ru-RU" dirty="0" smtClean="0"/>
              <a:t>Москвы. Проведение транспортного сообщения к этим местам из центра и окраин города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7"/>
          </p:nvPr>
        </p:nvSpPr>
        <p:spPr>
          <a:xfrm>
            <a:off x="406400" y="3539268"/>
            <a:ext cx="2834640" cy="495389"/>
          </a:xfrm>
        </p:spPr>
        <p:txBody>
          <a:bodyPr/>
          <a:lstStyle/>
          <a:p>
            <a:r>
              <a:rPr lang="ru-RU" dirty="0" smtClean="0"/>
              <a:t>Новые точки притяжения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ru-RU" dirty="0"/>
              <a:t>Поставить камеры для отсчета машин и велосипедистов, чтобы в Министерство транспорта постоянно поступала статистика, которую можно будет использовать в будущем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ru-RU" dirty="0" smtClean="0"/>
              <a:t>статистика</a:t>
            </a: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ru-RU" dirty="0" smtClean="0"/>
              <a:t>Внедрять в системы автомобильных дорог полосы реверсивного движения, которые в часы пик будут повышать пропускную способность дорог</a:t>
            </a: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r>
              <a:rPr lang="ru-RU" dirty="0" smtClean="0"/>
              <a:t>Реверсивное движение</a:t>
            </a:r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r>
              <a:rPr lang="ru-RU" sz="1400" dirty="0"/>
              <a:t>В качестве более эффективного и дорогостоящего варианта решения проблемы предлагается строительство системы надземных велодорожек и пешеходных путей, многоуровневых транспортных узлов в центре </a:t>
            </a:r>
            <a:r>
              <a:rPr lang="ru-RU" sz="1400" dirty="0" smtClean="0"/>
              <a:t>города. Также, строительство </a:t>
            </a:r>
            <a:r>
              <a:rPr lang="ru-RU" sz="1400" dirty="0"/>
              <a:t>пешеходных и </a:t>
            </a:r>
            <a:r>
              <a:rPr lang="ru-RU" sz="1400" dirty="0" smtClean="0"/>
              <a:t>вело-тоннелей</a:t>
            </a:r>
            <a:r>
              <a:rPr lang="ru-RU" sz="1400" dirty="0"/>
              <a:t>, соединяющих крупные высотные бизнес-центры, торговые комплексы.</a:t>
            </a:r>
            <a:endParaRPr lang="ru-RU" dirty="0"/>
          </a:p>
        </p:txBody>
      </p:sp>
      <p:sp>
        <p:nvSpPr>
          <p:cNvPr id="15" name="Объект 14"/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r>
              <a:rPr lang="ru-RU" dirty="0" smtClean="0"/>
              <a:t>Многоярусный город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22" y="6122364"/>
            <a:ext cx="2428875" cy="666750"/>
          </a:xfrm>
          <a:prstGeom prst="rect">
            <a:avLst/>
          </a:prstGeom>
        </p:spPr>
      </p:pic>
      <p:pic>
        <p:nvPicPr>
          <p:cNvPr id="17" name="Рисунок 16" descr="силуэт города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61" r="13061"/>
          <a:stretch>
            <a:fillRect/>
          </a:stretch>
        </p:blipFill>
        <p:spPr/>
      </p:pic>
      <p:pic>
        <p:nvPicPr>
          <p:cNvPr id="2052" name="Picture 4" descr="velosipedist-na-doroge.jpg (960×618)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r="17813"/>
          <a:stretch>
            <a:fillRect/>
          </a:stretch>
        </p:blipFill>
        <p:spPr bwMode="auto"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731.jpg (1024×768)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ridges.1510580091.9535.jpg (1920×1277)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r="16745"/>
          <a:stretch>
            <a:fillRect/>
          </a:stretch>
        </p:blipFill>
        <p:spPr bwMode="auto"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77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9</a:t>
            </a:fld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5938" y="1414533"/>
            <a:ext cx="5503862" cy="411797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2500" b="1" dirty="0" smtClean="0"/>
              <a:t>Пункт А</a:t>
            </a:r>
            <a:r>
              <a:rPr lang="ru-RU" sz="2500" b="1" dirty="0"/>
              <a:t>: </a:t>
            </a:r>
            <a:r>
              <a:rPr lang="ru-RU" sz="2500" dirty="0"/>
              <a:t>Пушкинский р-</a:t>
            </a:r>
            <a:r>
              <a:rPr lang="ru-RU" sz="2500" dirty="0" err="1"/>
              <a:t>н,с</a:t>
            </a:r>
            <a:r>
              <a:rPr lang="ru-RU" sz="2500" dirty="0"/>
              <a:t>. </a:t>
            </a:r>
            <a:r>
              <a:rPr lang="ru-RU" sz="2500" dirty="0" err="1"/>
              <a:t>Тарасовка</a:t>
            </a:r>
            <a:r>
              <a:rPr lang="ru-RU" sz="2500" dirty="0"/>
              <a:t>, </a:t>
            </a:r>
            <a:r>
              <a:rPr lang="ru-RU" sz="2500" dirty="0" err="1"/>
              <a:t>ул</a:t>
            </a:r>
            <a:r>
              <a:rPr lang="ru-RU" sz="2500" dirty="0"/>
              <a:t> </a:t>
            </a:r>
            <a:r>
              <a:rPr lang="ru-RU" sz="2500" dirty="0" smtClean="0"/>
              <a:t>Центральная                                         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</a:rPr>
              <a:t>Пункт В</a:t>
            </a: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ru-RU" sz="2500" dirty="0"/>
              <a:t>Орджоникидзе </a:t>
            </a:r>
            <a:r>
              <a:rPr lang="ru-RU" sz="2500" dirty="0" smtClean="0"/>
              <a:t>3, Инженерная </a:t>
            </a:r>
            <a:r>
              <a:rPr lang="ru-RU" sz="2500" dirty="0"/>
              <a:t>Академия </a:t>
            </a:r>
            <a:r>
              <a:rPr lang="ru-RU" sz="2500" dirty="0" smtClean="0"/>
              <a:t>РУДН </a:t>
            </a:r>
            <a:r>
              <a:rPr lang="ru-RU" sz="2500" dirty="0"/>
              <a:t/>
            </a:r>
            <a:br>
              <a:rPr lang="ru-RU" sz="2500" dirty="0"/>
            </a:br>
            <a:r>
              <a:rPr lang="ru-RU" sz="2500" dirty="0"/>
              <a:t/>
            </a:r>
            <a:br>
              <a:rPr lang="ru-RU" sz="2500" dirty="0"/>
            </a:br>
            <a:r>
              <a:rPr lang="ru-RU" sz="2500" dirty="0"/>
              <a:t>В выходные дни, когда шкала пробок составляет не более 2-3 баллов путь занимает:</a:t>
            </a:r>
            <a:r>
              <a:rPr lang="ru-RU" sz="2500" dirty="0"/>
              <a:t/>
            </a:r>
            <a:br>
              <a:rPr lang="ru-RU" sz="2500" dirty="0"/>
            </a:br>
            <a:r>
              <a:rPr lang="ru-RU" sz="2500" dirty="0"/>
              <a:t>а) на личном транспорте </a:t>
            </a:r>
            <a:r>
              <a:rPr lang="ru-RU" sz="2500" dirty="0" smtClean="0"/>
              <a:t>– около 45 мин.</a:t>
            </a:r>
            <a:r>
              <a:rPr lang="ru-RU" sz="2500" dirty="0"/>
              <a:t/>
            </a:r>
            <a:br>
              <a:rPr lang="ru-RU" sz="2500" dirty="0"/>
            </a:br>
            <a:r>
              <a:rPr lang="ru-RU" sz="2500" dirty="0"/>
              <a:t>б) на общественном транспорте </a:t>
            </a:r>
            <a:r>
              <a:rPr lang="ru-RU" sz="2500" dirty="0" smtClean="0"/>
              <a:t>– около 1,5 час.                                 ( </a:t>
            </a:r>
            <a:r>
              <a:rPr lang="ru-RU" sz="2500" dirty="0"/>
              <a:t>на автобусе до м</a:t>
            </a:r>
            <a:r>
              <a:rPr lang="ru-RU" sz="2500" dirty="0" smtClean="0"/>
              <a:t>. ВДНХ </a:t>
            </a:r>
            <a:r>
              <a:rPr lang="ru-RU" sz="2500" dirty="0"/>
              <a:t>22 км, далее до </a:t>
            </a:r>
            <a:r>
              <a:rPr lang="ru-RU" sz="2500" dirty="0" err="1"/>
              <a:t>м.Шаболовская</a:t>
            </a:r>
            <a:r>
              <a:rPr lang="ru-RU" sz="2500" dirty="0"/>
              <a:t> и </a:t>
            </a:r>
            <a:r>
              <a:rPr lang="ru-RU" sz="2500" dirty="0" smtClean="0"/>
              <a:t>пешком/на </a:t>
            </a:r>
            <a:r>
              <a:rPr lang="ru-RU" sz="2500" dirty="0"/>
              <a:t>трамвае до учебного заведения - 1.1 </a:t>
            </a:r>
            <a:r>
              <a:rPr lang="ru-RU" sz="2500" dirty="0" smtClean="0"/>
              <a:t>км)В)В час пик на транспорте – около 2 часов.</a:t>
            </a:r>
            <a:r>
              <a:rPr lang="ru-RU" sz="2500" dirty="0"/>
              <a:t/>
            </a:r>
            <a:br>
              <a:rPr lang="ru-RU" sz="2500" dirty="0"/>
            </a:br>
            <a:r>
              <a:rPr lang="ru-RU" sz="2500" dirty="0"/>
              <a:t>в сторону Москвы:</a:t>
            </a:r>
            <a:r>
              <a:rPr lang="ru-RU" sz="2500" dirty="0"/>
              <a:t/>
            </a:r>
            <a:br>
              <a:rPr lang="ru-RU" sz="2500" dirty="0"/>
            </a:br>
            <a:r>
              <a:rPr lang="ru-RU" sz="2500" dirty="0"/>
              <a:t/>
            </a:r>
            <a:br>
              <a:rPr lang="ru-RU" sz="2500" dirty="0"/>
            </a:br>
            <a:r>
              <a:rPr lang="ru-RU" sz="2500" dirty="0" smtClean="0"/>
              <a:t>Варианты устранения </a:t>
            </a:r>
            <a:r>
              <a:rPr lang="ru-RU" sz="2500" dirty="0"/>
              <a:t>больших заторов и более комфортного проезда </a:t>
            </a:r>
            <a:r>
              <a:rPr lang="ru-RU" sz="2500" dirty="0" smtClean="0"/>
              <a:t>до центра, которые поспособствуют </a:t>
            </a:r>
            <a:r>
              <a:rPr lang="ru-RU" sz="2500" dirty="0"/>
              <a:t>разгрузке </a:t>
            </a:r>
            <a:r>
              <a:rPr lang="ru-RU" sz="2500" dirty="0" smtClean="0"/>
              <a:t>шоссе:</a:t>
            </a:r>
          </a:p>
          <a:p>
            <a:pPr marL="0" indent="0">
              <a:buNone/>
            </a:pPr>
            <a:r>
              <a:rPr lang="ru-RU" sz="2500" dirty="0"/>
              <a:t>1. Запустить трамвайные линии параллельно ярославскому шоссе ( как это сделано от </a:t>
            </a:r>
            <a:r>
              <a:rPr lang="ru-RU" sz="2500" dirty="0" err="1"/>
              <a:t>Ростокино</a:t>
            </a:r>
            <a:r>
              <a:rPr lang="ru-RU" sz="2500" dirty="0"/>
              <a:t> до ВДНХ) от Церкви </a:t>
            </a:r>
            <a:r>
              <a:rPr lang="ru-RU" sz="2500" dirty="0" smtClean="0"/>
              <a:t>Отрады </a:t>
            </a:r>
            <a:r>
              <a:rPr lang="ru-RU" sz="2500" dirty="0"/>
              <a:t>и </a:t>
            </a:r>
            <a:r>
              <a:rPr lang="ru-RU" sz="2500" dirty="0" smtClean="0"/>
              <a:t>Утешения (см </a:t>
            </a:r>
            <a:r>
              <a:rPr lang="ru-RU" sz="2500" dirty="0" err="1" smtClean="0"/>
              <a:t>илл</a:t>
            </a:r>
            <a:r>
              <a:rPr lang="ru-RU" sz="2500" dirty="0" smtClean="0"/>
              <a:t>. 1,2) </a:t>
            </a:r>
            <a:r>
              <a:rPr lang="ru-RU" sz="2500" dirty="0"/>
              <a:t>до м</a:t>
            </a:r>
            <a:r>
              <a:rPr lang="ru-RU" sz="2500" dirty="0" smtClean="0"/>
              <a:t>. ВДНХ</a:t>
            </a:r>
            <a:r>
              <a:rPr lang="ru-RU" sz="2500" dirty="0"/>
              <a:t>, таким образом у людей будет возможность доезжать до первой остановки после </a:t>
            </a:r>
            <a:r>
              <a:rPr lang="ru-RU" sz="2500" dirty="0" err="1"/>
              <a:t>МКАДа</a:t>
            </a:r>
            <a:r>
              <a:rPr lang="ru-RU" sz="2500" dirty="0"/>
              <a:t> и пересаживаться на трамваи, чтобы без пробок, с постоянной скоростью ~16 км/ч, доезжать до </a:t>
            </a:r>
            <a:r>
              <a:rPr lang="ru-RU" sz="2500" dirty="0" smtClean="0"/>
              <a:t>метро.</a:t>
            </a:r>
            <a:endParaRPr lang="ru-RU" sz="2500" dirty="0"/>
          </a:p>
          <a:p>
            <a:pPr marL="0" indent="0">
              <a:buNone/>
            </a:pPr>
            <a:r>
              <a:rPr lang="ru-RU" sz="2500" dirty="0"/>
              <a:t>2. </a:t>
            </a:r>
            <a:r>
              <a:rPr lang="ru-RU" sz="2500" dirty="0" smtClean="0"/>
              <a:t>Данные трамвайные </a:t>
            </a:r>
            <a:r>
              <a:rPr lang="ru-RU" sz="2500" dirty="0"/>
              <a:t>пути будут эффективнее если не далеко от </a:t>
            </a:r>
            <a:r>
              <a:rPr lang="ru-RU" sz="2500" dirty="0" err="1" smtClean="0"/>
              <a:t>мкада</a:t>
            </a:r>
            <a:r>
              <a:rPr lang="ru-RU" sz="2500" dirty="0" smtClean="0"/>
              <a:t> - </a:t>
            </a:r>
            <a:r>
              <a:rPr lang="ru-RU" sz="2500" dirty="0"/>
              <a:t>Холмогорская </a:t>
            </a:r>
            <a:r>
              <a:rPr lang="ru-RU" sz="2500" dirty="0" smtClean="0"/>
              <a:t>ул. / ул. </a:t>
            </a:r>
            <a:r>
              <a:rPr lang="ru-RU" sz="2500" dirty="0"/>
              <a:t>Егора Абакумова </a:t>
            </a:r>
            <a:r>
              <a:rPr lang="ru-RU" sz="2500" dirty="0" smtClean="0"/>
              <a:t>(</a:t>
            </a:r>
            <a:r>
              <a:rPr lang="ru-RU" sz="2500" dirty="0" err="1" smtClean="0"/>
              <a:t>илл</a:t>
            </a:r>
            <a:r>
              <a:rPr lang="ru-RU" sz="2500" dirty="0" smtClean="0"/>
              <a:t>. 1,2) </a:t>
            </a:r>
            <a:r>
              <a:rPr lang="ru-RU" sz="2500" dirty="0"/>
              <a:t>организовать парковку для автомобилей бесплатную/с минимальной </a:t>
            </a:r>
            <a:r>
              <a:rPr lang="ru-RU" sz="2500" dirty="0" smtClean="0"/>
              <a:t>фиксированной стоимостью за сутки. Это позволит водителям из области оставлять личный транспорт и </a:t>
            </a:r>
            <a:r>
              <a:rPr lang="ru-RU" sz="2500" dirty="0"/>
              <a:t>пересаживаться на общественный, тем самым не затрудняя путь после </a:t>
            </a:r>
            <a:r>
              <a:rPr lang="ru-RU" sz="2500" dirty="0" err="1"/>
              <a:t>МКАДа</a:t>
            </a:r>
            <a:r>
              <a:rPr lang="ru-RU" sz="2500" dirty="0"/>
              <a:t> в сторону </a:t>
            </a:r>
            <a:r>
              <a:rPr lang="ru-RU" sz="2500" dirty="0" smtClean="0"/>
              <a:t>Северянина.</a:t>
            </a:r>
            <a:endParaRPr lang="ru-RU" sz="2500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9800" y="1303102"/>
            <a:ext cx="5181600" cy="546415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/>
              <a:t>3</a:t>
            </a:r>
            <a:r>
              <a:rPr lang="ru-RU" dirty="0"/>
              <a:t>. Также разгрузке трассы поможет изменение </a:t>
            </a:r>
            <a:r>
              <a:rPr lang="ru-RU" dirty="0" smtClean="0"/>
              <a:t>существующих </a:t>
            </a:r>
            <a:r>
              <a:rPr lang="ru-RU" dirty="0"/>
              <a:t>маршрутов автобусов, (а </a:t>
            </a:r>
            <a:r>
              <a:rPr lang="ru-RU" dirty="0" smtClean="0"/>
              <a:t>именно: 451/388/316</a:t>
            </a:r>
            <a:r>
              <a:rPr lang="ru-RU" dirty="0"/>
              <a:t>) или введение новых, </a:t>
            </a:r>
            <a:r>
              <a:rPr lang="ru-RU" dirty="0" smtClean="0"/>
              <a:t>которые будут иметь конечную </a:t>
            </a:r>
            <a:r>
              <a:rPr lang="ru-RU" dirty="0"/>
              <a:t>остановку на ул. Вешних вод (перед разворотом), откуда пассажиры смогут пересесть на вышеупомянутые трамваи (идущие от церкви О</a:t>
            </a:r>
            <a:r>
              <a:rPr lang="ru-RU" dirty="0" smtClean="0"/>
              <a:t>. и </a:t>
            </a:r>
            <a:r>
              <a:rPr lang="ru-RU" dirty="0"/>
              <a:t>У. до ВДНХ).</a:t>
            </a:r>
            <a:br>
              <a:rPr lang="ru-RU" dirty="0"/>
            </a:br>
            <a:r>
              <a:rPr lang="ru-RU" dirty="0"/>
              <a:t>Таким образом </a:t>
            </a:r>
            <a:r>
              <a:rPr lang="ru-RU" dirty="0" smtClean="0"/>
              <a:t>уменьшится количество </a:t>
            </a:r>
            <a:r>
              <a:rPr lang="ru-RU" dirty="0"/>
              <a:t>транспортных средств на </a:t>
            </a:r>
            <a:r>
              <a:rPr lang="ru-RU" dirty="0" err="1"/>
              <a:t>Северянинском</a:t>
            </a:r>
            <a:r>
              <a:rPr lang="ru-RU" dirty="0"/>
              <a:t> мосту и далее. </a:t>
            </a:r>
            <a:r>
              <a:rPr lang="ru-RU" dirty="0" smtClean="0"/>
              <a:t>Также, автобусы </a:t>
            </a:r>
            <a:r>
              <a:rPr lang="ru-RU" dirty="0"/>
              <a:t>сократят свой путь на 4.5 км </a:t>
            </a:r>
            <a:r>
              <a:rPr lang="ru-RU" dirty="0" smtClean="0"/>
              <a:t>(</a:t>
            </a:r>
            <a:r>
              <a:rPr lang="ru-RU" dirty="0" err="1" smtClean="0"/>
              <a:t>илл</a:t>
            </a:r>
            <a:r>
              <a:rPr lang="ru-RU" dirty="0" smtClean="0"/>
              <a:t>. 3)</a:t>
            </a:r>
          </a:p>
          <a:p>
            <a:pPr marL="0" indent="0">
              <a:buNone/>
            </a:pPr>
            <a:r>
              <a:rPr lang="ru-RU" dirty="0" smtClean="0"/>
              <a:t>4</a:t>
            </a:r>
            <a:r>
              <a:rPr lang="ru-RU" dirty="0"/>
              <a:t>. Также, стоит </a:t>
            </a:r>
            <a:r>
              <a:rPr lang="ru-RU" dirty="0" smtClean="0"/>
              <a:t>оборудовать второй выход на станции </a:t>
            </a:r>
            <a:r>
              <a:rPr lang="ru-RU" dirty="0"/>
              <a:t>м </a:t>
            </a:r>
            <a:r>
              <a:rPr lang="ru-RU" dirty="0" err="1"/>
              <a:t>Шаболовская</a:t>
            </a:r>
            <a:r>
              <a:rPr lang="ru-RU" dirty="0"/>
              <a:t>, </a:t>
            </a:r>
            <a:r>
              <a:rPr lang="ru-RU" dirty="0" smtClean="0"/>
              <a:t>чтобы разделить поток людей (в часы пик можно провести до 10 минут в очереди на вход в метро). Разместить крытые </a:t>
            </a:r>
            <a:r>
              <a:rPr lang="ru-RU" dirty="0" err="1" smtClean="0"/>
              <a:t>велопарковки</a:t>
            </a:r>
            <a:r>
              <a:rPr lang="ru-RU" dirty="0" smtClean="0"/>
              <a:t> у метро и на территории университета, многие студенты хотят пересесть на велосипеды.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r>
              <a:rPr lang="ru-RU" dirty="0" smtClean="0"/>
              <a:t>Результат:</a:t>
            </a:r>
          </a:p>
          <a:p>
            <a:pPr marL="0" indent="0">
              <a:buNone/>
            </a:pPr>
            <a:r>
              <a:rPr lang="ru-RU" b="1" dirty="0" smtClean="0"/>
              <a:t>Ситуация 1: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13.6 </a:t>
            </a:r>
            <a:r>
              <a:rPr lang="ru-RU" dirty="0"/>
              <a:t>км на </a:t>
            </a:r>
            <a:r>
              <a:rPr lang="ru-RU" dirty="0" smtClean="0"/>
              <a:t>машине </a:t>
            </a:r>
            <a:r>
              <a:rPr lang="ru-RU" dirty="0"/>
              <a:t>до парковки </a:t>
            </a:r>
            <a:r>
              <a:rPr lang="en-US" dirty="0" smtClean="0"/>
              <a:t>[</a:t>
            </a:r>
            <a:r>
              <a:rPr lang="ru-RU" dirty="0" smtClean="0"/>
              <a:t>65-75км/ч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ru-RU" dirty="0" smtClean="0"/>
              <a:t>14-17 мин</a:t>
            </a:r>
            <a:r>
              <a:rPr lang="en-US" dirty="0" smtClean="0"/>
              <a:t>]                     </a:t>
            </a:r>
            <a:r>
              <a:rPr lang="ru-RU" dirty="0" smtClean="0"/>
              <a:t> </a:t>
            </a:r>
            <a:r>
              <a:rPr lang="en-US" dirty="0" smtClean="0"/>
              <a:t>   </a:t>
            </a:r>
            <a:r>
              <a:rPr lang="ru-RU" dirty="0" smtClean="0"/>
              <a:t>7.4 км </a:t>
            </a:r>
            <a:r>
              <a:rPr lang="ru-RU" dirty="0"/>
              <a:t>на трамвае до </a:t>
            </a:r>
            <a:r>
              <a:rPr lang="ru-RU" dirty="0" smtClean="0"/>
              <a:t>м</a:t>
            </a:r>
            <a:r>
              <a:rPr lang="en-US" dirty="0" smtClean="0"/>
              <a:t>/ </a:t>
            </a:r>
            <a:r>
              <a:rPr lang="ru-RU" dirty="0" smtClean="0"/>
              <a:t>ВДНХ</a:t>
            </a:r>
            <a:r>
              <a:rPr lang="en-US" dirty="0" smtClean="0"/>
              <a:t> [</a:t>
            </a:r>
            <a:r>
              <a:rPr lang="ru-RU" dirty="0" smtClean="0"/>
              <a:t>15-16км/ч</a:t>
            </a:r>
            <a:r>
              <a:rPr lang="en-US" dirty="0" smtClean="0"/>
              <a:t>,</a:t>
            </a:r>
            <a:r>
              <a:rPr lang="ru-RU" dirty="0" smtClean="0"/>
              <a:t> </a:t>
            </a:r>
            <a:r>
              <a:rPr lang="ru-RU" dirty="0"/>
              <a:t>27-30 </a:t>
            </a:r>
            <a:r>
              <a:rPr lang="ru-RU" dirty="0" smtClean="0"/>
              <a:t>мин</a:t>
            </a:r>
            <a:r>
              <a:rPr lang="en-US" dirty="0" smtClean="0"/>
              <a:t>]                             </a:t>
            </a:r>
            <a:r>
              <a:rPr lang="ru-RU" dirty="0" smtClean="0"/>
              <a:t>на метро до м. </a:t>
            </a:r>
            <a:r>
              <a:rPr lang="ru-RU" dirty="0" err="1" smtClean="0"/>
              <a:t>Шаболовская</a:t>
            </a:r>
            <a:r>
              <a:rPr lang="ru-RU" dirty="0" smtClean="0"/>
              <a:t> </a:t>
            </a:r>
            <a:r>
              <a:rPr lang="en-US" dirty="0" smtClean="0"/>
              <a:t>[</a:t>
            </a:r>
            <a:r>
              <a:rPr lang="ru-RU" dirty="0" smtClean="0"/>
              <a:t>21 мин</a:t>
            </a:r>
            <a:r>
              <a:rPr lang="en-US" dirty="0" smtClean="0"/>
              <a:t>]                                                                                                                          </a:t>
            </a:r>
            <a:r>
              <a:rPr lang="ru-RU" dirty="0" smtClean="0"/>
              <a:t> велосипед</a:t>
            </a:r>
            <a:r>
              <a:rPr lang="en-US" dirty="0" smtClean="0"/>
              <a:t>/</a:t>
            </a:r>
            <a:r>
              <a:rPr lang="ru-RU" dirty="0" smtClean="0"/>
              <a:t>трамвай </a:t>
            </a:r>
            <a:r>
              <a:rPr lang="en-US" dirty="0" smtClean="0"/>
              <a:t>[4</a:t>
            </a:r>
            <a:r>
              <a:rPr lang="es-ES" dirty="0" smtClean="0"/>
              <a:t> </a:t>
            </a:r>
            <a:r>
              <a:rPr lang="ru-RU" dirty="0" smtClean="0"/>
              <a:t>мин</a:t>
            </a:r>
            <a:r>
              <a:rPr lang="en-US" dirty="0" smtClean="0"/>
              <a:t>]                                                                         </a:t>
            </a:r>
            <a:r>
              <a:rPr lang="ru-RU" u="sng" dirty="0" smtClean="0"/>
              <a:t>Итог: 1 час </a:t>
            </a:r>
            <a:r>
              <a:rPr lang="ru-RU" u="sng" dirty="0"/>
              <a:t>12мин </a:t>
            </a:r>
            <a:r>
              <a:rPr lang="ru-RU" u="sng" dirty="0" smtClean="0"/>
              <a:t>- это максимум</a:t>
            </a:r>
            <a:endParaRPr lang="en-US" u="sng" dirty="0" smtClean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Ситуация 2: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16,5 </a:t>
            </a:r>
            <a:r>
              <a:rPr lang="ru-RU" dirty="0"/>
              <a:t>км на автобусе до ул. Вешних Вод </a:t>
            </a:r>
            <a:r>
              <a:rPr lang="en-US" dirty="0" smtClean="0"/>
              <a:t>[</a:t>
            </a:r>
            <a:r>
              <a:rPr lang="ru-RU" dirty="0" smtClean="0"/>
              <a:t>21-26 мин</a:t>
            </a:r>
            <a:r>
              <a:rPr lang="en-US" dirty="0" smtClean="0"/>
              <a:t>]</a:t>
            </a:r>
            <a:r>
              <a:rPr lang="ru-RU" dirty="0" smtClean="0"/>
              <a:t> </a:t>
            </a:r>
            <a:r>
              <a:rPr lang="ru-RU" dirty="0"/>
              <a:t>+ </a:t>
            </a:r>
            <a:r>
              <a:rPr lang="ru-RU" dirty="0" smtClean="0"/>
              <a:t>4.6 </a:t>
            </a:r>
            <a:r>
              <a:rPr lang="ru-RU" dirty="0"/>
              <a:t>км на трамвае до </a:t>
            </a:r>
            <a:r>
              <a:rPr lang="ru-RU" dirty="0" err="1"/>
              <a:t>вднх</a:t>
            </a:r>
            <a:r>
              <a:rPr lang="ru-RU" dirty="0"/>
              <a:t> </a:t>
            </a:r>
            <a:r>
              <a:rPr lang="en-US" dirty="0" smtClean="0"/>
              <a:t>[</a:t>
            </a:r>
            <a:r>
              <a:rPr lang="ru-RU" dirty="0" smtClean="0"/>
              <a:t>17-20 мин</a:t>
            </a:r>
            <a:r>
              <a:rPr lang="en-US" dirty="0" smtClean="0"/>
              <a:t>]</a:t>
            </a:r>
            <a:r>
              <a:rPr lang="ru-RU" dirty="0" smtClean="0"/>
              <a:t> </a:t>
            </a:r>
            <a:r>
              <a:rPr lang="ru-RU" dirty="0"/>
              <a:t>+ </a:t>
            </a:r>
            <a:r>
              <a:rPr lang="ru-RU" dirty="0" smtClean="0"/>
              <a:t>на </a:t>
            </a:r>
            <a:r>
              <a:rPr lang="ru-RU" dirty="0"/>
              <a:t>метро до Ш</a:t>
            </a:r>
            <a:r>
              <a:rPr lang="ru-RU" dirty="0" smtClean="0"/>
              <a:t>.</a:t>
            </a:r>
            <a:r>
              <a:rPr lang="en-US" dirty="0" smtClean="0"/>
              <a:t> [</a:t>
            </a:r>
            <a:r>
              <a:rPr lang="ru-RU" dirty="0"/>
              <a:t>21 </a:t>
            </a:r>
            <a:r>
              <a:rPr lang="ru-RU" dirty="0" smtClean="0"/>
              <a:t>мин </a:t>
            </a:r>
            <a:r>
              <a:rPr lang="en-US" dirty="0" smtClean="0"/>
              <a:t>]</a:t>
            </a:r>
            <a:r>
              <a:rPr lang="ru-RU" dirty="0" smtClean="0"/>
              <a:t>+ </a:t>
            </a:r>
            <a:r>
              <a:rPr lang="en-US" dirty="0" smtClean="0"/>
              <a:t>[</a:t>
            </a:r>
            <a:r>
              <a:rPr lang="ru-RU" dirty="0" smtClean="0"/>
              <a:t>4 мин</a:t>
            </a:r>
            <a:r>
              <a:rPr lang="en-US" dirty="0" smtClean="0"/>
              <a:t>]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smtClean="0"/>
              <a:t>ВУЗа</a:t>
            </a:r>
            <a:r>
              <a:rPr lang="en-US" dirty="0" smtClean="0"/>
              <a:t>         </a:t>
            </a:r>
            <a:r>
              <a:rPr lang="ru-RU" dirty="0" smtClean="0"/>
              <a:t> </a:t>
            </a:r>
            <a:r>
              <a:rPr lang="ru-RU" u="sng" dirty="0"/>
              <a:t>Итог: 1 час </a:t>
            </a:r>
            <a:r>
              <a:rPr lang="ru-RU" u="sng" dirty="0" smtClean="0"/>
              <a:t>1</a:t>
            </a:r>
            <a:r>
              <a:rPr lang="en-US" u="sng" dirty="0" smtClean="0"/>
              <a:t>1 </a:t>
            </a:r>
            <a:r>
              <a:rPr lang="ru-RU" u="sng" dirty="0" smtClean="0"/>
              <a:t>мин </a:t>
            </a:r>
            <a:r>
              <a:rPr lang="ru-RU" u="sng" dirty="0"/>
              <a:t>- это максимум</a:t>
            </a:r>
            <a:endParaRPr lang="en-US" u="sng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Применив данные меры можно будет сэкономить на дороге в обычное время около 20 минут, а в час пик – пол часа.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15938" y="246621"/>
            <a:ext cx="5656262" cy="920336"/>
          </a:xfrm>
        </p:spPr>
        <p:txBody>
          <a:bodyPr/>
          <a:lstStyle/>
          <a:p>
            <a:r>
              <a:rPr lang="ru-RU" dirty="0" smtClean="0"/>
              <a:t>Из пункта «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а»</a:t>
            </a:r>
            <a:r>
              <a:rPr lang="ru-RU" dirty="0" smtClean="0"/>
              <a:t>  в пункт «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б»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0" dirty="0" smtClean="0"/>
              <a:t>путь, актуальный для студентов</a:t>
            </a:r>
            <a:endParaRPr lang="ru-RU" sz="1600" b="0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7997932" y="271335"/>
            <a:ext cx="4122947" cy="9203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Решение проблемы в реальном времени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87" y="4851045"/>
            <a:ext cx="1712211" cy="1115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22" y="5700461"/>
            <a:ext cx="2352675" cy="1066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13636"/>
          <a:stretch/>
        </p:blipFill>
        <p:spPr>
          <a:xfrm>
            <a:off x="515938" y="4851045"/>
            <a:ext cx="1068092" cy="19162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6"/>
          <a:stretch/>
        </p:blipFill>
        <p:spPr>
          <a:xfrm>
            <a:off x="1660866" y="4851417"/>
            <a:ext cx="1284434" cy="17221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14521"/>
          <a:stretch/>
        </p:blipFill>
        <p:spPr>
          <a:xfrm>
            <a:off x="3086620" y="4851045"/>
            <a:ext cx="989070" cy="17963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4440" y="6609080"/>
            <a:ext cx="3937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" dirty="0" err="1" smtClean="0">
                <a:solidFill>
                  <a:schemeClr val="bg2">
                    <a:lumMod val="25000"/>
                  </a:schemeClr>
                </a:solidFill>
              </a:rPr>
              <a:t>Илл</a:t>
            </a:r>
            <a:r>
              <a:rPr lang="ru-RU" sz="500" dirty="0" smtClean="0">
                <a:solidFill>
                  <a:schemeClr val="bg2">
                    <a:lumMod val="25000"/>
                  </a:schemeClr>
                </a:solidFill>
              </a:rPr>
              <a:t>. 1</a:t>
            </a:r>
            <a:endParaRPr lang="ru-RU" sz="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6225" y="6609080"/>
            <a:ext cx="3937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" dirty="0" err="1" smtClean="0">
                <a:solidFill>
                  <a:schemeClr val="bg2">
                    <a:lumMod val="25000"/>
                  </a:schemeClr>
                </a:solidFill>
              </a:rPr>
              <a:t>Илл</a:t>
            </a:r>
            <a:r>
              <a:rPr lang="ru-RU" sz="500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sz="500" dirty="0">
                <a:solidFill>
                  <a:schemeClr val="bg2">
                    <a:lumMod val="25000"/>
                  </a:schemeClr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1990" y="6610399"/>
            <a:ext cx="3937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" dirty="0" err="1" smtClean="0">
                <a:solidFill>
                  <a:schemeClr val="bg2">
                    <a:lumMod val="25000"/>
                  </a:schemeClr>
                </a:solidFill>
              </a:rPr>
              <a:t>Илл</a:t>
            </a:r>
            <a:r>
              <a:rPr lang="ru-RU" sz="500" dirty="0" smtClean="0">
                <a:solidFill>
                  <a:schemeClr val="bg2">
                    <a:lumMod val="25000"/>
                  </a:schemeClr>
                </a:solidFill>
              </a:rPr>
              <a:t>. 3</a:t>
            </a:r>
            <a:endParaRPr lang="ru-RU" sz="5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2_TF34076243" id="{94C2722F-8848-4209-9C4C-09427914FB00}" vid="{8B6D946A-4E88-4114-B5AD-CF66231E8EA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19797F-2510-4681-A59B-FCD8F3733FE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синими сферами</Template>
  <TotalTime>0</TotalTime>
  <Words>884</Words>
  <Application>Microsoft Office PowerPoint</Application>
  <PresentationFormat>Широкоэкранный</PresentationFormat>
  <Paragraphs>82</Paragraphs>
  <Slides>10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Corbel</vt:lpstr>
      <vt:lpstr>Тема Office</vt:lpstr>
      <vt:lpstr>Городская мобильность</vt:lpstr>
      <vt:lpstr>Проблематика</vt:lpstr>
      <vt:lpstr>Велодорожки </vt:lpstr>
      <vt:lpstr>Оборудование для личного транспорта</vt:lpstr>
      <vt:lpstr>Зарядки для электровелосипедов </vt:lpstr>
      <vt:lpstr> </vt:lpstr>
      <vt:lpstr>Снижение трафика на дорогах</vt:lpstr>
      <vt:lpstr>В будущее и для будущего</vt:lpstr>
      <vt:lpstr>Из пункта «а»  в пункт «б» путь, актуальный для студентов</vt:lpstr>
      <vt:lpstr>Над проектом работала команда «Бюро архиголиков»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2020-09-06T15:20:12Z</dcterms:created>
  <dcterms:modified xsi:type="dcterms:W3CDTF">2020-09-06T20:58:32Z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