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9" r:id="rId4"/>
    <p:sldId id="286" r:id="rId5"/>
    <p:sldId id="290" r:id="rId6"/>
    <p:sldId id="285" r:id="rId7"/>
    <p:sldId id="259" r:id="rId8"/>
    <p:sldId id="260" r:id="rId9"/>
    <p:sldId id="291" r:id="rId10"/>
    <p:sldId id="264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leway Bold" panose="020B0604020202020204" charset="-52"/>
      <p:regular r:id="rId17"/>
    </p:embeddedFont>
    <p:embeddedFont>
      <p:font typeface="Raleway" panose="020B0604020202020204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79D5-C32D-4A05-8E9C-C514D46B0E7D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ECAB4C1-9D88-460B-8B91-0544F6245947}">
      <dgm:prSet phldrT="[Текст]"/>
      <dgm:spPr/>
      <dgm:t>
        <a:bodyPr/>
        <a:lstStyle/>
        <a:p>
          <a:r>
            <a:rPr lang="ru-RU" dirty="0" smtClean="0"/>
            <a:t>День 1. Образовательное направление</a:t>
          </a:r>
          <a:endParaRPr lang="ru-RU" dirty="0"/>
        </a:p>
      </dgm:t>
    </dgm:pt>
    <dgm:pt modelId="{F45482D2-8608-462C-B55A-DB0537EFFFC7}" type="parTrans" cxnId="{5F2A3646-6DF5-43A6-8565-3E82506E59E9}">
      <dgm:prSet/>
      <dgm:spPr/>
      <dgm:t>
        <a:bodyPr/>
        <a:lstStyle/>
        <a:p>
          <a:endParaRPr lang="ru-RU"/>
        </a:p>
      </dgm:t>
    </dgm:pt>
    <dgm:pt modelId="{E03572A3-346F-418D-972B-922392771800}" type="sibTrans" cxnId="{5F2A3646-6DF5-43A6-8565-3E82506E59E9}">
      <dgm:prSet/>
      <dgm:spPr/>
      <dgm:t>
        <a:bodyPr/>
        <a:lstStyle/>
        <a:p>
          <a:endParaRPr lang="ru-RU"/>
        </a:p>
      </dgm:t>
    </dgm:pt>
    <dgm:pt modelId="{CEE45A35-3456-49CA-A89D-5B6ED469326B}">
      <dgm:prSet phldrT="[Текст]" custT="1"/>
      <dgm:spPr/>
      <dgm:t>
        <a:bodyPr/>
        <a:lstStyle/>
        <a:p>
          <a:r>
            <a:rPr lang="ru-RU" sz="1800" dirty="0" smtClean="0"/>
            <a:t>Знакомство с участниками и экспертами (получение запроса, игровые и </a:t>
          </a:r>
          <a:r>
            <a:rPr lang="ru-RU" sz="1800" dirty="0" err="1" smtClean="0"/>
            <a:t>тренинговые</a:t>
          </a:r>
          <a:r>
            <a:rPr lang="ru-RU" sz="1800" dirty="0" smtClean="0"/>
            <a:t> занятия для сплочения участников, нацеливания на продуктивную деятельность)</a:t>
          </a:r>
          <a:endParaRPr lang="ru-RU" sz="1800" dirty="0"/>
        </a:p>
      </dgm:t>
    </dgm:pt>
    <dgm:pt modelId="{AE74A9CC-49DD-4315-B137-77DFDA1EEEAB}" type="parTrans" cxnId="{F1607206-0C36-446D-A2EC-09FE48ABF4A2}">
      <dgm:prSet/>
      <dgm:spPr/>
      <dgm:t>
        <a:bodyPr/>
        <a:lstStyle/>
        <a:p>
          <a:endParaRPr lang="ru-RU"/>
        </a:p>
      </dgm:t>
    </dgm:pt>
    <dgm:pt modelId="{78716862-06EC-4310-BD4A-7327DBE65081}" type="sibTrans" cxnId="{F1607206-0C36-446D-A2EC-09FE48ABF4A2}">
      <dgm:prSet/>
      <dgm:spPr/>
      <dgm:t>
        <a:bodyPr/>
        <a:lstStyle/>
        <a:p>
          <a:endParaRPr lang="ru-RU"/>
        </a:p>
      </dgm:t>
    </dgm:pt>
    <dgm:pt modelId="{0E4E09B1-FDBA-4CAC-905E-7E6375BA59E0}">
      <dgm:prSet phldrT="[Текст]"/>
      <dgm:spPr/>
      <dgm:t>
        <a:bodyPr/>
        <a:lstStyle/>
        <a:p>
          <a:r>
            <a:rPr lang="ru-RU" dirty="0" smtClean="0"/>
            <a:t>День 2. Психологическое сопровождение</a:t>
          </a:r>
          <a:endParaRPr lang="ru-RU" dirty="0"/>
        </a:p>
      </dgm:t>
    </dgm:pt>
    <dgm:pt modelId="{0FE265EC-F19C-493B-B158-73EB9C03E39C}" type="parTrans" cxnId="{DE3B6FB9-279B-424D-A5E3-377B86BB8328}">
      <dgm:prSet/>
      <dgm:spPr/>
      <dgm:t>
        <a:bodyPr/>
        <a:lstStyle/>
        <a:p>
          <a:endParaRPr lang="ru-RU"/>
        </a:p>
      </dgm:t>
    </dgm:pt>
    <dgm:pt modelId="{027628BF-E7ED-4BA6-943C-8FF706AB2699}" type="sibTrans" cxnId="{DE3B6FB9-279B-424D-A5E3-377B86BB8328}">
      <dgm:prSet/>
      <dgm:spPr/>
      <dgm:t>
        <a:bodyPr/>
        <a:lstStyle/>
        <a:p>
          <a:endParaRPr lang="ru-RU"/>
        </a:p>
      </dgm:t>
    </dgm:pt>
    <dgm:pt modelId="{51D5FA90-9A02-4241-B0FD-D9B5F17818C7}">
      <dgm:prSet phldrT="[Текст]" custT="1"/>
      <dgm:spPr/>
      <dgm:t>
        <a:bodyPr/>
        <a:lstStyle/>
        <a:p>
          <a:r>
            <a:rPr lang="ru-RU" sz="1800" dirty="0" smtClean="0"/>
            <a:t>Психологическое сопровождение</a:t>
          </a:r>
          <a:endParaRPr lang="ru-RU" sz="1800" dirty="0"/>
        </a:p>
      </dgm:t>
    </dgm:pt>
    <dgm:pt modelId="{03931DE7-9173-4CF9-A025-F6DBE2AC6569}" type="parTrans" cxnId="{F3E75BA5-78F8-4865-AFE5-9563215C34B2}">
      <dgm:prSet/>
      <dgm:spPr/>
      <dgm:t>
        <a:bodyPr/>
        <a:lstStyle/>
        <a:p>
          <a:endParaRPr lang="ru-RU"/>
        </a:p>
      </dgm:t>
    </dgm:pt>
    <dgm:pt modelId="{11D2F995-487F-4633-8A4D-F283064B100D}" type="sibTrans" cxnId="{F3E75BA5-78F8-4865-AFE5-9563215C34B2}">
      <dgm:prSet/>
      <dgm:spPr/>
      <dgm:t>
        <a:bodyPr/>
        <a:lstStyle/>
        <a:p>
          <a:endParaRPr lang="ru-RU"/>
        </a:p>
      </dgm:t>
    </dgm:pt>
    <dgm:pt modelId="{F8D241ED-512D-4C45-8091-6E684DC517E1}">
      <dgm:prSet phldrT="[Текст]" custT="1"/>
      <dgm:spPr/>
      <dgm:t>
        <a:bodyPr/>
        <a:lstStyle/>
        <a:p>
          <a:r>
            <a:rPr lang="ru-RU" sz="1800" dirty="0" smtClean="0"/>
            <a:t>Форсайт-сессия «Кем работать в 21 веке?»</a:t>
          </a:r>
          <a:endParaRPr lang="ru-RU" sz="1800" dirty="0"/>
        </a:p>
      </dgm:t>
    </dgm:pt>
    <dgm:pt modelId="{62968F6A-545C-48EA-9060-66E522EE73D4}" type="parTrans" cxnId="{F6786A90-965B-4446-A26F-5EF43880AAB2}">
      <dgm:prSet/>
      <dgm:spPr/>
      <dgm:t>
        <a:bodyPr/>
        <a:lstStyle/>
        <a:p>
          <a:endParaRPr lang="ru-RU"/>
        </a:p>
      </dgm:t>
    </dgm:pt>
    <dgm:pt modelId="{5D359A7F-5FCC-4E31-AADB-998E163453F9}" type="sibTrans" cxnId="{F6786A90-965B-4446-A26F-5EF43880AAB2}">
      <dgm:prSet/>
      <dgm:spPr/>
      <dgm:t>
        <a:bodyPr/>
        <a:lstStyle/>
        <a:p>
          <a:endParaRPr lang="ru-RU"/>
        </a:p>
      </dgm:t>
    </dgm:pt>
    <dgm:pt modelId="{7EC24DF4-261C-44C9-A626-E5255565280B}">
      <dgm:prSet phldrT="[Текст]"/>
      <dgm:spPr/>
      <dgm:t>
        <a:bodyPr/>
        <a:lstStyle/>
        <a:p>
          <a:r>
            <a:rPr lang="ru-RU" dirty="0" smtClean="0"/>
            <a:t>День 3. Практическое применение</a:t>
          </a:r>
          <a:endParaRPr lang="ru-RU" dirty="0"/>
        </a:p>
      </dgm:t>
    </dgm:pt>
    <dgm:pt modelId="{DC635748-B81C-47ED-8D58-73F4762EF41E}" type="parTrans" cxnId="{D6E08C52-6ED1-4EA9-A10D-3B44732C4183}">
      <dgm:prSet/>
      <dgm:spPr/>
      <dgm:t>
        <a:bodyPr/>
        <a:lstStyle/>
        <a:p>
          <a:endParaRPr lang="ru-RU"/>
        </a:p>
      </dgm:t>
    </dgm:pt>
    <dgm:pt modelId="{10487984-A812-414A-BCD7-726355B24847}" type="sibTrans" cxnId="{D6E08C52-6ED1-4EA9-A10D-3B44732C4183}">
      <dgm:prSet/>
      <dgm:spPr/>
      <dgm:t>
        <a:bodyPr/>
        <a:lstStyle/>
        <a:p>
          <a:endParaRPr lang="ru-RU"/>
        </a:p>
      </dgm:t>
    </dgm:pt>
    <dgm:pt modelId="{D0C85202-2EB7-41A4-A708-C8315E86F86A}">
      <dgm:prSet phldrT="[Текст]"/>
      <dgm:spPr/>
      <dgm:t>
        <a:bodyPr/>
        <a:lstStyle/>
        <a:p>
          <a:r>
            <a:rPr lang="ru-RU" dirty="0" smtClean="0"/>
            <a:t>«Знакомство с профессиями </a:t>
          </a:r>
          <a:r>
            <a:rPr lang="ru-RU" dirty="0" smtClean="0"/>
            <a:t>интернет-портала «Атлас новых профессий» - на выбор предоставляется перечень самых востребованных профессий в сети интернет, с их кратким, но доступным описанием, участники в начале дня выбирают профессию, основные навыки которой они получат   </a:t>
          </a:r>
          <a:endParaRPr lang="ru-RU" dirty="0"/>
        </a:p>
      </dgm:t>
    </dgm:pt>
    <dgm:pt modelId="{D5FF626A-8967-4421-B213-72CFEA696595}" type="parTrans" cxnId="{3158BE55-3AA6-498E-9108-BE8E6C6DBB11}">
      <dgm:prSet/>
      <dgm:spPr/>
      <dgm:t>
        <a:bodyPr/>
        <a:lstStyle/>
        <a:p>
          <a:endParaRPr lang="ru-RU"/>
        </a:p>
      </dgm:t>
    </dgm:pt>
    <dgm:pt modelId="{5B73B3E9-6FF0-4E2F-9699-22C17523D1B6}" type="sibTrans" cxnId="{3158BE55-3AA6-498E-9108-BE8E6C6DBB11}">
      <dgm:prSet/>
      <dgm:spPr/>
      <dgm:t>
        <a:bodyPr/>
        <a:lstStyle/>
        <a:p>
          <a:endParaRPr lang="ru-RU"/>
        </a:p>
      </dgm:t>
    </dgm:pt>
    <dgm:pt modelId="{20602836-2997-4EA9-802A-C420E23D7140}">
      <dgm:prSet phldrT="[Текст]"/>
      <dgm:spPr/>
      <dgm:t>
        <a:bodyPr/>
        <a:lstStyle/>
        <a:p>
          <a:r>
            <a:rPr lang="ru-RU" dirty="0" smtClean="0"/>
            <a:t>Обед</a:t>
          </a:r>
          <a:endParaRPr lang="ru-RU" dirty="0"/>
        </a:p>
      </dgm:t>
    </dgm:pt>
    <dgm:pt modelId="{6E396544-CFBE-45C2-9B71-D19AC2AC6263}" type="parTrans" cxnId="{4740132F-F175-4CC9-8301-647BD6515C3C}">
      <dgm:prSet/>
      <dgm:spPr/>
      <dgm:t>
        <a:bodyPr/>
        <a:lstStyle/>
        <a:p>
          <a:endParaRPr lang="ru-RU"/>
        </a:p>
      </dgm:t>
    </dgm:pt>
    <dgm:pt modelId="{6241D51C-FBA5-47E1-9C1D-2496223FCA98}" type="sibTrans" cxnId="{4740132F-F175-4CC9-8301-647BD6515C3C}">
      <dgm:prSet/>
      <dgm:spPr/>
      <dgm:t>
        <a:bodyPr/>
        <a:lstStyle/>
        <a:p>
          <a:endParaRPr lang="ru-RU"/>
        </a:p>
      </dgm:t>
    </dgm:pt>
    <dgm:pt modelId="{9E7C2936-6B37-4A0D-A398-48AADB5EA9C1}">
      <dgm:prSet phldrT="[Текст]" custT="1"/>
      <dgm:spPr/>
      <dgm:t>
        <a:bodyPr/>
        <a:lstStyle/>
        <a:p>
          <a:r>
            <a:rPr lang="ru-RU" sz="1800" dirty="0" smtClean="0"/>
            <a:t>Образовательный блок</a:t>
          </a:r>
          <a:endParaRPr lang="ru-RU" sz="1800" dirty="0"/>
        </a:p>
      </dgm:t>
    </dgm:pt>
    <dgm:pt modelId="{29B53FCF-A67D-4C5D-9733-D60E0CCCC07D}" type="parTrans" cxnId="{53EC48EC-1043-4DE9-8F10-5A7D9196756A}">
      <dgm:prSet/>
      <dgm:spPr/>
      <dgm:t>
        <a:bodyPr/>
        <a:lstStyle/>
        <a:p>
          <a:endParaRPr lang="ru-RU"/>
        </a:p>
      </dgm:t>
    </dgm:pt>
    <dgm:pt modelId="{B34194E8-D4B8-4C72-BE44-FEE95116C535}" type="sibTrans" cxnId="{53EC48EC-1043-4DE9-8F10-5A7D9196756A}">
      <dgm:prSet/>
      <dgm:spPr/>
      <dgm:t>
        <a:bodyPr/>
        <a:lstStyle/>
        <a:p>
          <a:endParaRPr lang="ru-RU"/>
        </a:p>
      </dgm:t>
    </dgm:pt>
    <dgm:pt modelId="{3CE6AD41-5D39-452E-9447-B41041252C35}">
      <dgm:prSet phldrT="[Текст]" custT="1"/>
      <dgm:spPr/>
      <dgm:t>
        <a:bodyPr/>
        <a:lstStyle/>
        <a:p>
          <a:r>
            <a:rPr lang="ru-RU" sz="1800" dirty="0" smtClean="0"/>
            <a:t>«Современные тенденции в профессиональном мире. Атлас новых профессий»</a:t>
          </a:r>
          <a:endParaRPr lang="ru-RU" sz="1800" dirty="0"/>
        </a:p>
      </dgm:t>
    </dgm:pt>
    <dgm:pt modelId="{00B1FF29-1501-41AB-972D-C39AA42E25C3}" type="parTrans" cxnId="{7C3115FE-2906-4BBA-9D10-076B7409E5C0}">
      <dgm:prSet/>
      <dgm:spPr/>
      <dgm:t>
        <a:bodyPr/>
        <a:lstStyle/>
        <a:p>
          <a:endParaRPr lang="ru-RU"/>
        </a:p>
      </dgm:t>
    </dgm:pt>
    <dgm:pt modelId="{55DEF8B5-D8A8-45C9-97D8-951B2E5966C8}" type="sibTrans" cxnId="{7C3115FE-2906-4BBA-9D10-076B7409E5C0}">
      <dgm:prSet/>
      <dgm:spPr/>
      <dgm:t>
        <a:bodyPr/>
        <a:lstStyle/>
        <a:p>
          <a:endParaRPr lang="ru-RU"/>
        </a:p>
      </dgm:t>
    </dgm:pt>
    <dgm:pt modelId="{E9955E6B-7A50-4C41-B51E-93B763A52B2F}">
      <dgm:prSet phldrT="[Текст]" custT="1"/>
      <dgm:spPr/>
      <dgm:t>
        <a:bodyPr/>
        <a:lstStyle/>
        <a:p>
          <a:r>
            <a:rPr lang="ru-RU" sz="1800" dirty="0" smtClean="0"/>
            <a:t>«Технологии </a:t>
          </a:r>
          <a:r>
            <a:rPr lang="en-US" sz="1800" dirty="0" smtClean="0"/>
            <a:t>Soft-skills</a:t>
          </a:r>
          <a:r>
            <a:rPr lang="ru-RU" sz="1800" dirty="0" smtClean="0"/>
            <a:t>: как применять?»</a:t>
          </a:r>
          <a:endParaRPr lang="ru-RU" sz="1800" dirty="0"/>
        </a:p>
      </dgm:t>
    </dgm:pt>
    <dgm:pt modelId="{97B32A50-3B1A-4C2F-AA9C-1DEE3715AE09}" type="parTrans" cxnId="{B0E27E5D-A1EB-4CC3-A8EF-541E92E4306F}">
      <dgm:prSet/>
      <dgm:spPr/>
      <dgm:t>
        <a:bodyPr/>
        <a:lstStyle/>
        <a:p>
          <a:endParaRPr lang="ru-RU"/>
        </a:p>
      </dgm:t>
    </dgm:pt>
    <dgm:pt modelId="{4D629D28-F5A2-42B6-8EF6-691E19B45451}" type="sibTrans" cxnId="{B0E27E5D-A1EB-4CC3-A8EF-541E92E4306F}">
      <dgm:prSet/>
      <dgm:spPr/>
      <dgm:t>
        <a:bodyPr/>
        <a:lstStyle/>
        <a:p>
          <a:endParaRPr lang="ru-RU"/>
        </a:p>
      </dgm:t>
    </dgm:pt>
    <dgm:pt modelId="{47FD9DB9-6D71-4C17-A50F-62662A625965}">
      <dgm:prSet phldrT="[Текст]"/>
      <dgm:spPr/>
      <dgm:t>
        <a:bodyPr/>
        <a:lstStyle/>
        <a:p>
          <a:endParaRPr lang="ru-RU" sz="1800" dirty="0"/>
        </a:p>
      </dgm:t>
    </dgm:pt>
    <dgm:pt modelId="{1EF90741-D2B2-42DC-8721-A83963C7FD89}" type="parTrans" cxnId="{9DC888DA-6ACD-43E8-9F73-D2C048BDD8A2}">
      <dgm:prSet/>
      <dgm:spPr/>
      <dgm:t>
        <a:bodyPr/>
        <a:lstStyle/>
        <a:p>
          <a:endParaRPr lang="ru-RU"/>
        </a:p>
      </dgm:t>
    </dgm:pt>
    <dgm:pt modelId="{C2E9FEB8-E797-4DDA-BD72-F0499DAB9AD5}" type="sibTrans" cxnId="{9DC888DA-6ACD-43E8-9F73-D2C048BDD8A2}">
      <dgm:prSet/>
      <dgm:spPr/>
      <dgm:t>
        <a:bodyPr/>
        <a:lstStyle/>
        <a:p>
          <a:endParaRPr lang="ru-RU"/>
        </a:p>
      </dgm:t>
    </dgm:pt>
    <dgm:pt modelId="{737D54F9-B04F-4E29-B0A3-6DDC596916BF}">
      <dgm:prSet phldrT="[Текст]" custT="1"/>
      <dgm:spPr/>
      <dgm:t>
        <a:bodyPr/>
        <a:lstStyle/>
        <a:p>
          <a:r>
            <a:rPr lang="ru-RU" sz="1800" dirty="0" smtClean="0"/>
            <a:t>Итоги дня, обратная связь</a:t>
          </a:r>
          <a:endParaRPr lang="ru-RU" sz="1800" dirty="0"/>
        </a:p>
      </dgm:t>
    </dgm:pt>
    <dgm:pt modelId="{9CD9617A-E483-4528-9A42-4AD9A744F7EE}" type="parTrans" cxnId="{C27151DD-7E8A-4136-80E9-BBFAD9AE0F9E}">
      <dgm:prSet/>
      <dgm:spPr/>
      <dgm:t>
        <a:bodyPr/>
        <a:lstStyle/>
        <a:p>
          <a:endParaRPr lang="ru-RU"/>
        </a:p>
      </dgm:t>
    </dgm:pt>
    <dgm:pt modelId="{6D3BBFC1-7126-4BB5-B130-0A9D5510A49E}" type="sibTrans" cxnId="{C27151DD-7E8A-4136-80E9-BBFAD9AE0F9E}">
      <dgm:prSet/>
      <dgm:spPr/>
      <dgm:t>
        <a:bodyPr/>
        <a:lstStyle/>
        <a:p>
          <a:endParaRPr lang="ru-RU"/>
        </a:p>
      </dgm:t>
    </dgm:pt>
    <dgm:pt modelId="{260B77E4-81B5-4DA0-8E09-DBCAD2F42741}">
      <dgm:prSet phldrT="[Текст]" custT="1"/>
      <dgm:spPr/>
      <dgm:t>
        <a:bodyPr/>
        <a:lstStyle/>
        <a:p>
          <a:r>
            <a:rPr lang="ru-RU" sz="1800" dirty="0" smtClean="0"/>
            <a:t>Что мне нужно для освоении новых профессий в г. Комсомольске-на-Амуре</a:t>
          </a:r>
          <a:endParaRPr lang="ru-RU" sz="1800" dirty="0"/>
        </a:p>
      </dgm:t>
    </dgm:pt>
    <dgm:pt modelId="{8C8C376F-C18F-4DD8-A25C-A52CD5127FF6}" type="parTrans" cxnId="{9FA7AEB8-81D2-49D1-BAA6-51D71E330ECE}">
      <dgm:prSet/>
      <dgm:spPr/>
      <dgm:t>
        <a:bodyPr/>
        <a:lstStyle/>
        <a:p>
          <a:endParaRPr lang="ru-RU"/>
        </a:p>
      </dgm:t>
    </dgm:pt>
    <dgm:pt modelId="{D10A6793-67F0-4D54-8C2C-C9BF836E4E4E}" type="sibTrans" cxnId="{9FA7AEB8-81D2-49D1-BAA6-51D71E330ECE}">
      <dgm:prSet/>
      <dgm:spPr/>
      <dgm:t>
        <a:bodyPr/>
        <a:lstStyle/>
        <a:p>
          <a:endParaRPr lang="ru-RU"/>
        </a:p>
      </dgm:t>
    </dgm:pt>
    <dgm:pt modelId="{F287C80E-BB6D-4304-B7D4-D11EC676966E}">
      <dgm:prSet phldrT="[Текст]" custT="1"/>
      <dgm:spPr/>
      <dgm:t>
        <a:bodyPr/>
        <a:lstStyle/>
        <a:p>
          <a:r>
            <a:rPr lang="ru-RU" sz="1800" dirty="0" smtClean="0"/>
            <a:t>Обед</a:t>
          </a:r>
          <a:endParaRPr lang="ru-RU" sz="1800" dirty="0"/>
        </a:p>
      </dgm:t>
    </dgm:pt>
    <dgm:pt modelId="{B1F33251-EEB7-4B88-A808-FC27E8E5AD27}" type="parTrans" cxnId="{79D391D9-B068-433B-89D7-D7BFE55037E1}">
      <dgm:prSet/>
      <dgm:spPr/>
      <dgm:t>
        <a:bodyPr/>
        <a:lstStyle/>
        <a:p>
          <a:endParaRPr lang="ru-RU"/>
        </a:p>
      </dgm:t>
    </dgm:pt>
    <dgm:pt modelId="{2AFD7343-21F8-4B01-A2B8-F194AAF9562F}" type="sibTrans" cxnId="{79D391D9-B068-433B-89D7-D7BFE55037E1}">
      <dgm:prSet/>
      <dgm:spPr/>
      <dgm:t>
        <a:bodyPr/>
        <a:lstStyle/>
        <a:p>
          <a:endParaRPr lang="ru-RU"/>
        </a:p>
      </dgm:t>
    </dgm:pt>
    <dgm:pt modelId="{34BAB6E4-D7FD-4D88-8FB5-182619827448}">
      <dgm:prSet phldrT="[Текст]" custT="1"/>
      <dgm:spPr/>
      <dgm:t>
        <a:bodyPr/>
        <a:lstStyle/>
        <a:p>
          <a:r>
            <a:rPr lang="ru-RU" sz="1800" dirty="0" smtClean="0"/>
            <a:t>Выступление эксперта-футуролога «Будущее наступило»</a:t>
          </a:r>
          <a:endParaRPr lang="ru-RU" sz="1800" dirty="0"/>
        </a:p>
      </dgm:t>
    </dgm:pt>
    <dgm:pt modelId="{B09BC13E-81F0-4E12-8EC4-72270E4701AB}" type="parTrans" cxnId="{34A2B9FA-5A00-4682-8C53-A18BE4DD9D3D}">
      <dgm:prSet/>
      <dgm:spPr/>
      <dgm:t>
        <a:bodyPr/>
        <a:lstStyle/>
        <a:p>
          <a:endParaRPr lang="ru-RU"/>
        </a:p>
      </dgm:t>
    </dgm:pt>
    <dgm:pt modelId="{94B57EA4-8513-4D70-9233-35F83BA130FA}" type="sibTrans" cxnId="{34A2B9FA-5A00-4682-8C53-A18BE4DD9D3D}">
      <dgm:prSet/>
      <dgm:spPr/>
      <dgm:t>
        <a:bodyPr/>
        <a:lstStyle/>
        <a:p>
          <a:endParaRPr lang="ru-RU"/>
        </a:p>
      </dgm:t>
    </dgm:pt>
    <dgm:pt modelId="{5604FD95-C2FB-4276-A5B8-91C038286A3F}">
      <dgm:prSet phldrT="[Текст]" custT="1"/>
      <dgm:spPr/>
      <dgm:t>
        <a:bodyPr/>
        <a:lstStyle/>
        <a:p>
          <a:r>
            <a:rPr lang="ru-RU" sz="1800" dirty="0" smtClean="0"/>
            <a:t>Круглый стол с молодыми специалистами «Разные знания»</a:t>
          </a:r>
          <a:endParaRPr lang="ru-RU" sz="1800" dirty="0"/>
        </a:p>
      </dgm:t>
    </dgm:pt>
    <dgm:pt modelId="{2A728ADA-0649-4384-8B7C-6AB9C9CC433B}" type="parTrans" cxnId="{59F70219-9D99-438F-BFEE-A3B65BC78D1D}">
      <dgm:prSet/>
      <dgm:spPr/>
      <dgm:t>
        <a:bodyPr/>
        <a:lstStyle/>
        <a:p>
          <a:endParaRPr lang="ru-RU"/>
        </a:p>
      </dgm:t>
    </dgm:pt>
    <dgm:pt modelId="{F446575A-C6BD-4FA0-BC3B-85818D7AD9B4}" type="sibTrans" cxnId="{59F70219-9D99-438F-BFEE-A3B65BC78D1D}">
      <dgm:prSet/>
      <dgm:spPr/>
      <dgm:t>
        <a:bodyPr/>
        <a:lstStyle/>
        <a:p>
          <a:endParaRPr lang="ru-RU"/>
        </a:p>
      </dgm:t>
    </dgm:pt>
    <dgm:pt modelId="{8121C4A4-BAF8-4E3C-A3A4-851D2AAC735A}">
      <dgm:prSet phldrT="[Текст]" custT="1"/>
      <dgm:spPr/>
      <dgm:t>
        <a:bodyPr/>
        <a:lstStyle/>
        <a:p>
          <a:r>
            <a:rPr lang="ru-RU" sz="1800" dirty="0" smtClean="0"/>
            <a:t>Обед</a:t>
          </a:r>
          <a:endParaRPr lang="ru-RU" sz="1800" dirty="0"/>
        </a:p>
      </dgm:t>
    </dgm:pt>
    <dgm:pt modelId="{3EA4598C-D703-4F87-B5E2-E45859F817E6}" type="parTrans" cxnId="{363E04B8-BE27-4CCF-BC40-D60D98920A14}">
      <dgm:prSet/>
      <dgm:spPr/>
      <dgm:t>
        <a:bodyPr/>
        <a:lstStyle/>
        <a:p>
          <a:endParaRPr lang="ru-RU"/>
        </a:p>
      </dgm:t>
    </dgm:pt>
    <dgm:pt modelId="{4B0A2EDF-82F9-41C1-981D-65DD4E90A14F}" type="sibTrans" cxnId="{363E04B8-BE27-4CCF-BC40-D60D98920A14}">
      <dgm:prSet/>
      <dgm:spPr/>
      <dgm:t>
        <a:bodyPr/>
        <a:lstStyle/>
        <a:p>
          <a:endParaRPr lang="ru-RU"/>
        </a:p>
      </dgm:t>
    </dgm:pt>
    <dgm:pt modelId="{92B98EB8-3B75-4A2F-8CB0-6CA556DAD9F4}">
      <dgm:prSet phldrT="[Текст]" custT="1"/>
      <dgm:spPr/>
      <dgm:t>
        <a:bodyPr/>
        <a:lstStyle/>
        <a:p>
          <a:r>
            <a:rPr lang="ru-RU" sz="1800" dirty="0" smtClean="0"/>
            <a:t>Итоги дня, сообщение о конкурсном задании</a:t>
          </a:r>
          <a:endParaRPr lang="ru-RU" sz="1800" dirty="0"/>
        </a:p>
      </dgm:t>
    </dgm:pt>
    <dgm:pt modelId="{48A5374F-B847-47EA-A698-E83D656AF57E}" type="parTrans" cxnId="{459F96B0-90F1-40B1-AF34-B80756079FB8}">
      <dgm:prSet/>
      <dgm:spPr/>
      <dgm:t>
        <a:bodyPr/>
        <a:lstStyle/>
        <a:p>
          <a:endParaRPr lang="ru-RU"/>
        </a:p>
      </dgm:t>
    </dgm:pt>
    <dgm:pt modelId="{36AAE37D-CFFA-46D4-B014-FF1F7A0118D1}" type="sibTrans" cxnId="{459F96B0-90F1-40B1-AF34-B80756079FB8}">
      <dgm:prSet/>
      <dgm:spPr/>
      <dgm:t>
        <a:bodyPr/>
        <a:lstStyle/>
        <a:p>
          <a:endParaRPr lang="ru-RU"/>
        </a:p>
      </dgm:t>
    </dgm:pt>
    <dgm:pt modelId="{8BBE4E9A-448E-4F34-A6A7-0B56110E0D50}">
      <dgm:prSet phldrT="[Текст]"/>
      <dgm:spPr/>
      <dgm:t>
        <a:bodyPr/>
        <a:lstStyle/>
        <a:p>
          <a:r>
            <a:rPr lang="ru-RU" dirty="0" smtClean="0"/>
            <a:t>Подготовка к итоговому конкурсному заданию (итоговое задание подразумевает кейс-задачу, в решении которой участникам необходимо применить все полученные знания)</a:t>
          </a:r>
          <a:endParaRPr lang="ru-RU" dirty="0"/>
        </a:p>
      </dgm:t>
    </dgm:pt>
    <dgm:pt modelId="{7EAA7EA9-EAF9-48CE-9D8C-A38991625453}" type="parTrans" cxnId="{EA005E57-CDBA-4889-A603-04EA6D6D2FD8}">
      <dgm:prSet/>
      <dgm:spPr/>
      <dgm:t>
        <a:bodyPr/>
        <a:lstStyle/>
        <a:p>
          <a:endParaRPr lang="ru-RU"/>
        </a:p>
      </dgm:t>
    </dgm:pt>
    <dgm:pt modelId="{F66BBC5D-65D0-4D86-9C07-441B61D9DDBB}" type="sibTrans" cxnId="{EA005E57-CDBA-4889-A603-04EA6D6D2FD8}">
      <dgm:prSet/>
      <dgm:spPr/>
      <dgm:t>
        <a:bodyPr/>
        <a:lstStyle/>
        <a:p>
          <a:endParaRPr lang="ru-RU"/>
        </a:p>
      </dgm:t>
    </dgm:pt>
    <dgm:pt modelId="{8C2325DD-D69F-4B14-849D-F8D8DCEA0BEE}">
      <dgm:prSet phldrT="[Текст]"/>
      <dgm:spPr/>
      <dgm:t>
        <a:bodyPr/>
        <a:lstStyle/>
        <a:p>
          <a:r>
            <a:rPr lang="ru-RU" dirty="0" smtClean="0"/>
            <a:t>Защита</a:t>
          </a:r>
          <a:endParaRPr lang="ru-RU" dirty="0"/>
        </a:p>
      </dgm:t>
    </dgm:pt>
    <dgm:pt modelId="{A3EE2A64-C09C-4C3A-8AC1-C312DFB0E849}" type="parTrans" cxnId="{8FF15C24-CFFB-4B9F-B1E7-DF0CC07CB6C5}">
      <dgm:prSet/>
      <dgm:spPr/>
      <dgm:t>
        <a:bodyPr/>
        <a:lstStyle/>
        <a:p>
          <a:endParaRPr lang="ru-RU"/>
        </a:p>
      </dgm:t>
    </dgm:pt>
    <dgm:pt modelId="{94AC77D6-B8A9-4493-AA8E-81F89408C5B1}" type="sibTrans" cxnId="{8FF15C24-CFFB-4B9F-B1E7-DF0CC07CB6C5}">
      <dgm:prSet/>
      <dgm:spPr/>
      <dgm:t>
        <a:bodyPr/>
        <a:lstStyle/>
        <a:p>
          <a:endParaRPr lang="ru-RU"/>
        </a:p>
      </dgm:t>
    </dgm:pt>
    <dgm:pt modelId="{B997F49A-D762-446A-AB00-AE8F688A324D}">
      <dgm:prSet phldrT="[Текст]"/>
      <dgm:spPr/>
      <dgm:t>
        <a:bodyPr/>
        <a:lstStyle/>
        <a:p>
          <a:r>
            <a:rPr lang="ru-RU" dirty="0" smtClean="0"/>
            <a:t>Итоги. Общая рефлексия. Обратная связь от специалистов</a:t>
          </a:r>
          <a:endParaRPr lang="ru-RU" dirty="0"/>
        </a:p>
      </dgm:t>
    </dgm:pt>
    <dgm:pt modelId="{E3A04B95-B16F-4507-AE7C-1925F8721871}" type="parTrans" cxnId="{9E2B823F-18B3-47AD-8D9F-5326C71FADB4}">
      <dgm:prSet/>
      <dgm:spPr/>
      <dgm:t>
        <a:bodyPr/>
        <a:lstStyle/>
        <a:p>
          <a:endParaRPr lang="ru-RU"/>
        </a:p>
      </dgm:t>
    </dgm:pt>
    <dgm:pt modelId="{2FB6C6EE-E923-40FD-BB4F-9EC8ACBCC52E}" type="sibTrans" cxnId="{9E2B823F-18B3-47AD-8D9F-5326C71FADB4}">
      <dgm:prSet/>
      <dgm:spPr/>
      <dgm:t>
        <a:bodyPr/>
        <a:lstStyle/>
        <a:p>
          <a:endParaRPr lang="ru-RU"/>
        </a:p>
      </dgm:t>
    </dgm:pt>
    <dgm:pt modelId="{6B8A535D-32C4-49D9-8A38-5811A80EE02F}">
      <dgm:prSet phldrT="[Текст]" custT="1"/>
      <dgm:spPr/>
      <dgm:t>
        <a:bodyPr/>
        <a:lstStyle/>
        <a:p>
          <a:r>
            <a:rPr lang="ru-RU" sz="1800" dirty="0" smtClean="0"/>
            <a:t>Тренинг, посвященный знакомству участников с упражнением для эмоциональной разгрузки (ведут студенты). Выявления запроса – новой темы для тренинга</a:t>
          </a:r>
          <a:endParaRPr lang="ru-RU" sz="1800" dirty="0"/>
        </a:p>
      </dgm:t>
    </dgm:pt>
    <dgm:pt modelId="{E10552F1-19D9-43FF-87AE-4EC370DFDDFF}" type="parTrans" cxnId="{F867ACFC-D6E4-4059-B657-7102E9FD51E8}">
      <dgm:prSet/>
      <dgm:spPr/>
      <dgm:t>
        <a:bodyPr/>
        <a:lstStyle/>
        <a:p>
          <a:endParaRPr lang="ru-RU"/>
        </a:p>
      </dgm:t>
    </dgm:pt>
    <dgm:pt modelId="{7FCECA23-3C9E-4086-ADB7-AA2BFF2A1776}" type="sibTrans" cxnId="{F867ACFC-D6E4-4059-B657-7102E9FD51E8}">
      <dgm:prSet/>
      <dgm:spPr/>
      <dgm:t>
        <a:bodyPr/>
        <a:lstStyle/>
        <a:p>
          <a:endParaRPr lang="ru-RU"/>
        </a:p>
      </dgm:t>
    </dgm:pt>
    <dgm:pt modelId="{0EDF9CB6-4CA2-4403-8DDC-19C5D25A0C17}" type="pres">
      <dgm:prSet presAssocID="{937E79D5-C32D-4A05-8E9C-C514D46B0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6D163-5AA3-410C-983A-AB9AE571D04E}" type="pres">
      <dgm:prSet presAssocID="{1ECAB4C1-9D88-460B-8B91-0544F6245947}" presName="composite" presStyleCnt="0"/>
      <dgm:spPr/>
    </dgm:pt>
    <dgm:pt modelId="{CEDB1C0A-707E-406D-823A-203A05DC4FC9}" type="pres">
      <dgm:prSet presAssocID="{1ECAB4C1-9D88-460B-8B91-0544F62459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809E7-24E9-445B-A0E8-B1416ABBCF77}" type="pres">
      <dgm:prSet presAssocID="{1ECAB4C1-9D88-460B-8B91-0544F6245947}" presName="desTx" presStyleLbl="alignAccFollowNode1" presStyleIdx="0" presStyleCnt="3" custLinFactNeighborX="-103" custLinFactNeighborY="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36F6F-78CF-43FF-B635-D2D0F8F1BE99}" type="pres">
      <dgm:prSet presAssocID="{E03572A3-346F-418D-972B-922392771800}" presName="space" presStyleCnt="0"/>
      <dgm:spPr/>
    </dgm:pt>
    <dgm:pt modelId="{C4C2A0C8-2723-4C07-844F-086029CEFB46}" type="pres">
      <dgm:prSet presAssocID="{0E4E09B1-FDBA-4CAC-905E-7E6375BA59E0}" presName="composite" presStyleCnt="0"/>
      <dgm:spPr/>
    </dgm:pt>
    <dgm:pt modelId="{B76F37B0-56DA-4456-A62D-DE7E96A11A3E}" type="pres">
      <dgm:prSet presAssocID="{0E4E09B1-FDBA-4CAC-905E-7E6375BA59E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2AC31-C263-4645-871D-C0BC3D92EA06}" type="pres">
      <dgm:prSet presAssocID="{0E4E09B1-FDBA-4CAC-905E-7E6375BA59E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4EBC0-14E9-4C46-8187-8512D44B9382}" type="pres">
      <dgm:prSet presAssocID="{027628BF-E7ED-4BA6-943C-8FF706AB2699}" presName="space" presStyleCnt="0"/>
      <dgm:spPr/>
    </dgm:pt>
    <dgm:pt modelId="{FCEA410E-2145-4173-A4C8-91B184A581F1}" type="pres">
      <dgm:prSet presAssocID="{7EC24DF4-261C-44C9-A626-E5255565280B}" presName="composite" presStyleCnt="0"/>
      <dgm:spPr/>
    </dgm:pt>
    <dgm:pt modelId="{C2348233-EA6B-4008-AA6A-BC617A00BCE6}" type="pres">
      <dgm:prSet presAssocID="{7EC24DF4-261C-44C9-A626-E5255565280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77953-F9C1-4573-800D-40713BF13507}" type="pres">
      <dgm:prSet presAssocID="{7EC24DF4-261C-44C9-A626-E5255565280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C48EC-1043-4DE9-8F10-5A7D9196756A}" srcId="{1ECAB4C1-9D88-460B-8B91-0544F6245947}" destId="{9E7C2936-6B37-4A0D-A398-48AADB5EA9C1}" srcOrd="2" destOrd="0" parTransId="{29B53FCF-A67D-4C5D-9733-D60E0CCCC07D}" sibTransId="{B34194E8-D4B8-4C72-BE44-FEE95116C535}"/>
    <dgm:cxn modelId="{B0E27E5D-A1EB-4CC3-A8EF-541E92E4306F}" srcId="{9E7C2936-6B37-4A0D-A398-48AADB5EA9C1}" destId="{E9955E6B-7A50-4C41-B51E-93B763A52B2F}" srcOrd="1" destOrd="0" parTransId="{97B32A50-3B1A-4C2F-AA9C-1DEE3715AE09}" sibTransId="{4D629D28-F5A2-42B6-8EF6-691E19B45451}"/>
    <dgm:cxn modelId="{363E04B8-BE27-4CCF-BC40-D60D98920A14}" srcId="{0E4E09B1-FDBA-4CAC-905E-7E6375BA59E0}" destId="{8121C4A4-BAF8-4E3C-A3A4-851D2AAC735A}" srcOrd="1" destOrd="0" parTransId="{3EA4598C-D703-4F87-B5E2-E45859F817E6}" sibTransId="{4B0A2EDF-82F9-41C1-981D-65DD4E90A14F}"/>
    <dgm:cxn modelId="{4740132F-F175-4CC9-8301-647BD6515C3C}" srcId="{7EC24DF4-261C-44C9-A626-E5255565280B}" destId="{20602836-2997-4EA9-802A-C420E23D7140}" srcOrd="1" destOrd="0" parTransId="{6E396544-CFBE-45C2-9B71-D19AC2AC6263}" sibTransId="{6241D51C-FBA5-47E1-9C1D-2496223FCA98}"/>
    <dgm:cxn modelId="{52E9FC64-0F48-433D-8F81-D9FD99294881}" type="presOf" srcId="{8BBE4E9A-448E-4F34-A6A7-0B56110E0D50}" destId="{58677953-F9C1-4573-800D-40713BF13507}" srcOrd="0" destOrd="2" presId="urn:microsoft.com/office/officeart/2005/8/layout/hList1"/>
    <dgm:cxn modelId="{3381E52B-FBD1-42E9-BEE2-1B403192DA17}" type="presOf" srcId="{F287C80E-BB6D-4304-B7D4-D11EC676966E}" destId="{12C809E7-24E9-445B-A0E8-B1416ABBCF77}" srcOrd="0" destOrd="1" presId="urn:microsoft.com/office/officeart/2005/8/layout/hList1"/>
    <dgm:cxn modelId="{F6786A90-965B-4446-A26F-5EF43880AAB2}" srcId="{51D5FA90-9A02-4241-B0FD-D9B5F17818C7}" destId="{F8D241ED-512D-4C45-8091-6E684DC517E1}" srcOrd="1" destOrd="0" parTransId="{62968F6A-545C-48EA-9060-66E522EE73D4}" sibTransId="{5D359A7F-5FCC-4E31-AADB-998E163453F9}"/>
    <dgm:cxn modelId="{C38881AB-FCEE-454A-85FE-E018305601B0}" type="presOf" srcId="{D0C85202-2EB7-41A4-A708-C8315E86F86A}" destId="{58677953-F9C1-4573-800D-40713BF13507}" srcOrd="0" destOrd="0" presId="urn:microsoft.com/office/officeart/2005/8/layout/hList1"/>
    <dgm:cxn modelId="{9FA7AEB8-81D2-49D1-BAA6-51D71E330ECE}" srcId="{9E7C2936-6B37-4A0D-A398-48AADB5EA9C1}" destId="{260B77E4-81B5-4DA0-8E09-DBCAD2F42741}" srcOrd="2" destOrd="0" parTransId="{8C8C376F-C18F-4DD8-A25C-A52CD5127FF6}" sibTransId="{D10A6793-67F0-4D54-8C2C-C9BF836E4E4E}"/>
    <dgm:cxn modelId="{CDCFDC33-60CA-459B-A3CB-34E6AD51E77B}" type="presOf" srcId="{3CE6AD41-5D39-452E-9447-B41041252C35}" destId="{12C809E7-24E9-445B-A0E8-B1416ABBCF77}" srcOrd="0" destOrd="3" presId="urn:microsoft.com/office/officeart/2005/8/layout/hList1"/>
    <dgm:cxn modelId="{94744AC6-7935-4691-98B7-A984E24FEA3D}" type="presOf" srcId="{92B98EB8-3B75-4A2F-8CB0-6CA556DAD9F4}" destId="{3422AC31-C263-4645-871D-C0BC3D92EA06}" srcOrd="0" destOrd="6" presId="urn:microsoft.com/office/officeart/2005/8/layout/hList1"/>
    <dgm:cxn modelId="{7C3115FE-2906-4BBA-9D10-076B7409E5C0}" srcId="{9E7C2936-6B37-4A0D-A398-48AADB5EA9C1}" destId="{3CE6AD41-5D39-452E-9447-B41041252C35}" srcOrd="0" destOrd="0" parTransId="{00B1FF29-1501-41AB-972D-C39AA42E25C3}" sibTransId="{55DEF8B5-D8A8-45C9-97D8-951B2E5966C8}"/>
    <dgm:cxn modelId="{3158BE55-3AA6-498E-9108-BE8E6C6DBB11}" srcId="{7EC24DF4-261C-44C9-A626-E5255565280B}" destId="{D0C85202-2EB7-41A4-A708-C8315E86F86A}" srcOrd="0" destOrd="0" parTransId="{D5FF626A-8967-4421-B213-72CFEA696595}" sibTransId="{5B73B3E9-6FF0-4E2F-9699-22C17523D1B6}"/>
    <dgm:cxn modelId="{EA005E57-CDBA-4889-A603-04EA6D6D2FD8}" srcId="{7EC24DF4-261C-44C9-A626-E5255565280B}" destId="{8BBE4E9A-448E-4F34-A6A7-0B56110E0D50}" srcOrd="2" destOrd="0" parTransId="{7EAA7EA9-EAF9-48CE-9D8C-A38991625453}" sibTransId="{F66BBC5D-65D0-4D86-9C07-441B61D9DDBB}"/>
    <dgm:cxn modelId="{C27151DD-7E8A-4136-80E9-BBFAD9AE0F9E}" srcId="{1ECAB4C1-9D88-460B-8B91-0544F6245947}" destId="{737D54F9-B04F-4E29-B0A3-6DDC596916BF}" srcOrd="3" destOrd="0" parTransId="{9CD9617A-E483-4528-9A42-4AD9A744F7EE}" sibTransId="{6D3BBFC1-7126-4BB5-B130-0A9D5510A49E}"/>
    <dgm:cxn modelId="{F867ACFC-D6E4-4059-B657-7102E9FD51E8}" srcId="{51D5FA90-9A02-4241-B0FD-D9B5F17818C7}" destId="{6B8A535D-32C4-49D9-8A38-5811A80EE02F}" srcOrd="0" destOrd="0" parTransId="{E10552F1-19D9-43FF-87AE-4EC370DFDDFF}" sibTransId="{7FCECA23-3C9E-4086-ADB7-AA2BFF2A1776}"/>
    <dgm:cxn modelId="{DE3B6FB9-279B-424D-A5E3-377B86BB8328}" srcId="{937E79D5-C32D-4A05-8E9C-C514D46B0E7D}" destId="{0E4E09B1-FDBA-4CAC-905E-7E6375BA59E0}" srcOrd="1" destOrd="0" parTransId="{0FE265EC-F19C-493B-B158-73EB9C03E39C}" sibTransId="{027628BF-E7ED-4BA6-943C-8FF706AB2699}"/>
    <dgm:cxn modelId="{AFCEFDF8-7F71-4B2D-AED9-7AC717B0C20A}" type="presOf" srcId="{CEE45A35-3456-49CA-A89D-5B6ED469326B}" destId="{12C809E7-24E9-445B-A0E8-B1416ABBCF77}" srcOrd="0" destOrd="0" presId="urn:microsoft.com/office/officeart/2005/8/layout/hList1"/>
    <dgm:cxn modelId="{79D391D9-B068-433B-89D7-D7BFE55037E1}" srcId="{1ECAB4C1-9D88-460B-8B91-0544F6245947}" destId="{F287C80E-BB6D-4304-B7D4-D11EC676966E}" srcOrd="1" destOrd="0" parTransId="{B1F33251-EEB7-4B88-A808-FC27E8E5AD27}" sibTransId="{2AFD7343-21F8-4B01-A2B8-F194AAF9562F}"/>
    <dgm:cxn modelId="{D6E08C52-6ED1-4EA9-A10D-3B44732C4183}" srcId="{937E79D5-C32D-4A05-8E9C-C514D46B0E7D}" destId="{7EC24DF4-261C-44C9-A626-E5255565280B}" srcOrd="2" destOrd="0" parTransId="{DC635748-B81C-47ED-8D58-73F4762EF41E}" sibTransId="{10487984-A812-414A-BCD7-726355B24847}"/>
    <dgm:cxn modelId="{19E5D109-3446-4F45-B936-AAD456EFB6A5}" type="presOf" srcId="{7EC24DF4-261C-44C9-A626-E5255565280B}" destId="{C2348233-EA6B-4008-AA6A-BC617A00BCE6}" srcOrd="0" destOrd="0" presId="urn:microsoft.com/office/officeart/2005/8/layout/hList1"/>
    <dgm:cxn modelId="{EC287166-2C4F-4139-B896-4E9AE5C4F2BB}" type="presOf" srcId="{20602836-2997-4EA9-802A-C420E23D7140}" destId="{58677953-F9C1-4573-800D-40713BF13507}" srcOrd="0" destOrd="1" presId="urn:microsoft.com/office/officeart/2005/8/layout/hList1"/>
    <dgm:cxn modelId="{0915D4A4-6AC0-458E-BC39-286FF77D81EC}" type="presOf" srcId="{34BAB6E4-D7FD-4D88-8FB5-182619827448}" destId="{3422AC31-C263-4645-871D-C0BC3D92EA06}" srcOrd="0" destOrd="3" presId="urn:microsoft.com/office/officeart/2005/8/layout/hList1"/>
    <dgm:cxn modelId="{5C8313CA-39F0-4E1F-A668-99834218973C}" type="presOf" srcId="{5604FD95-C2FB-4276-A5B8-91C038286A3F}" destId="{3422AC31-C263-4645-871D-C0BC3D92EA06}" srcOrd="0" destOrd="5" presId="urn:microsoft.com/office/officeart/2005/8/layout/hList1"/>
    <dgm:cxn modelId="{99D78A48-3DA7-4428-A128-2A7BD5F83D76}" type="presOf" srcId="{E9955E6B-7A50-4C41-B51E-93B763A52B2F}" destId="{12C809E7-24E9-445B-A0E8-B1416ABBCF77}" srcOrd="0" destOrd="4" presId="urn:microsoft.com/office/officeart/2005/8/layout/hList1"/>
    <dgm:cxn modelId="{F1607206-0C36-446D-A2EC-09FE48ABF4A2}" srcId="{1ECAB4C1-9D88-460B-8B91-0544F6245947}" destId="{CEE45A35-3456-49CA-A89D-5B6ED469326B}" srcOrd="0" destOrd="0" parTransId="{AE74A9CC-49DD-4315-B137-77DFDA1EEEAB}" sibTransId="{78716862-06EC-4310-BD4A-7327DBE65081}"/>
    <dgm:cxn modelId="{327B4182-0A2D-4B4E-AC02-3BA7CFA741D5}" type="presOf" srcId="{8C2325DD-D69F-4B14-849D-F8D8DCEA0BEE}" destId="{58677953-F9C1-4573-800D-40713BF13507}" srcOrd="0" destOrd="3" presId="urn:microsoft.com/office/officeart/2005/8/layout/hList1"/>
    <dgm:cxn modelId="{4C617352-5DAB-4410-B599-E88EFB35984B}" type="presOf" srcId="{51D5FA90-9A02-4241-B0FD-D9B5F17818C7}" destId="{3422AC31-C263-4645-871D-C0BC3D92EA06}" srcOrd="0" destOrd="0" presId="urn:microsoft.com/office/officeart/2005/8/layout/hList1"/>
    <dgm:cxn modelId="{F3E75BA5-78F8-4865-AFE5-9563215C34B2}" srcId="{0E4E09B1-FDBA-4CAC-905E-7E6375BA59E0}" destId="{51D5FA90-9A02-4241-B0FD-D9B5F17818C7}" srcOrd="0" destOrd="0" parTransId="{03931DE7-9173-4CF9-A025-F6DBE2AC6569}" sibTransId="{11D2F995-487F-4633-8A4D-F283064B100D}"/>
    <dgm:cxn modelId="{8FF15C24-CFFB-4B9F-B1E7-DF0CC07CB6C5}" srcId="{7EC24DF4-261C-44C9-A626-E5255565280B}" destId="{8C2325DD-D69F-4B14-849D-F8D8DCEA0BEE}" srcOrd="3" destOrd="0" parTransId="{A3EE2A64-C09C-4C3A-8AC1-C312DFB0E849}" sibTransId="{94AC77D6-B8A9-4493-AA8E-81F89408C5B1}"/>
    <dgm:cxn modelId="{33B39CF5-EC25-473D-8A2E-61FA82706551}" type="presOf" srcId="{737D54F9-B04F-4E29-B0A3-6DDC596916BF}" destId="{12C809E7-24E9-445B-A0E8-B1416ABBCF77}" srcOrd="0" destOrd="6" presId="urn:microsoft.com/office/officeart/2005/8/layout/hList1"/>
    <dgm:cxn modelId="{9E2B823F-18B3-47AD-8D9F-5326C71FADB4}" srcId="{7EC24DF4-261C-44C9-A626-E5255565280B}" destId="{B997F49A-D762-446A-AB00-AE8F688A324D}" srcOrd="4" destOrd="0" parTransId="{E3A04B95-B16F-4507-AE7C-1925F8721871}" sibTransId="{2FB6C6EE-E923-40FD-BB4F-9EC8ACBCC52E}"/>
    <dgm:cxn modelId="{55261549-728B-4E1C-B66C-ACF51B40113B}" type="presOf" srcId="{9E7C2936-6B37-4A0D-A398-48AADB5EA9C1}" destId="{12C809E7-24E9-445B-A0E8-B1416ABBCF77}" srcOrd="0" destOrd="2" presId="urn:microsoft.com/office/officeart/2005/8/layout/hList1"/>
    <dgm:cxn modelId="{9DC888DA-6ACD-43E8-9F73-D2C048BDD8A2}" srcId="{737D54F9-B04F-4E29-B0A3-6DDC596916BF}" destId="{47FD9DB9-6D71-4C17-A50F-62662A625965}" srcOrd="0" destOrd="0" parTransId="{1EF90741-D2B2-42DC-8721-A83963C7FD89}" sibTransId="{C2E9FEB8-E797-4DDA-BD72-F0499DAB9AD5}"/>
    <dgm:cxn modelId="{9BB5CA1C-5EC4-46F4-B183-B718B6C8C598}" type="presOf" srcId="{260B77E4-81B5-4DA0-8E09-DBCAD2F42741}" destId="{12C809E7-24E9-445B-A0E8-B1416ABBCF77}" srcOrd="0" destOrd="5" presId="urn:microsoft.com/office/officeart/2005/8/layout/hList1"/>
    <dgm:cxn modelId="{5774D537-8C90-41CE-8560-1BA1D8157EE5}" type="presOf" srcId="{8121C4A4-BAF8-4E3C-A3A4-851D2AAC735A}" destId="{3422AC31-C263-4645-871D-C0BC3D92EA06}" srcOrd="0" destOrd="4" presId="urn:microsoft.com/office/officeart/2005/8/layout/hList1"/>
    <dgm:cxn modelId="{459F96B0-90F1-40B1-AF34-B80756079FB8}" srcId="{0E4E09B1-FDBA-4CAC-905E-7E6375BA59E0}" destId="{92B98EB8-3B75-4A2F-8CB0-6CA556DAD9F4}" srcOrd="2" destOrd="0" parTransId="{48A5374F-B847-47EA-A698-E83D656AF57E}" sibTransId="{36AAE37D-CFFA-46D4-B014-FF1F7A0118D1}"/>
    <dgm:cxn modelId="{80732370-1EEE-423C-B520-ABC601AC1F21}" type="presOf" srcId="{937E79D5-C32D-4A05-8E9C-C514D46B0E7D}" destId="{0EDF9CB6-4CA2-4403-8DDC-19C5D25A0C17}" srcOrd="0" destOrd="0" presId="urn:microsoft.com/office/officeart/2005/8/layout/hList1"/>
    <dgm:cxn modelId="{5985792E-872F-4C98-99C8-9E042F524082}" type="presOf" srcId="{B997F49A-D762-446A-AB00-AE8F688A324D}" destId="{58677953-F9C1-4573-800D-40713BF13507}" srcOrd="0" destOrd="4" presId="urn:microsoft.com/office/officeart/2005/8/layout/hList1"/>
    <dgm:cxn modelId="{59F70219-9D99-438F-BFEE-A3B65BC78D1D}" srcId="{8121C4A4-BAF8-4E3C-A3A4-851D2AAC735A}" destId="{5604FD95-C2FB-4276-A5B8-91C038286A3F}" srcOrd="0" destOrd="0" parTransId="{2A728ADA-0649-4384-8B7C-6AB9C9CC433B}" sibTransId="{F446575A-C6BD-4FA0-BC3B-85818D7AD9B4}"/>
    <dgm:cxn modelId="{34A2B9FA-5A00-4682-8C53-A18BE4DD9D3D}" srcId="{51D5FA90-9A02-4241-B0FD-D9B5F17818C7}" destId="{34BAB6E4-D7FD-4D88-8FB5-182619827448}" srcOrd="2" destOrd="0" parTransId="{B09BC13E-81F0-4E12-8EC4-72270E4701AB}" sibTransId="{94B57EA4-8513-4D70-9233-35F83BA130FA}"/>
    <dgm:cxn modelId="{E14582A2-0869-4FD4-9AC2-72316C3EE793}" type="presOf" srcId="{47FD9DB9-6D71-4C17-A50F-62662A625965}" destId="{12C809E7-24E9-445B-A0E8-B1416ABBCF77}" srcOrd="0" destOrd="7" presId="urn:microsoft.com/office/officeart/2005/8/layout/hList1"/>
    <dgm:cxn modelId="{55331767-3F7F-4A34-BA29-CFA24B2A949C}" type="presOf" srcId="{1ECAB4C1-9D88-460B-8B91-0544F6245947}" destId="{CEDB1C0A-707E-406D-823A-203A05DC4FC9}" srcOrd="0" destOrd="0" presId="urn:microsoft.com/office/officeart/2005/8/layout/hList1"/>
    <dgm:cxn modelId="{C8188AC3-9DB4-4055-B80A-E2421DD95E63}" type="presOf" srcId="{0E4E09B1-FDBA-4CAC-905E-7E6375BA59E0}" destId="{B76F37B0-56DA-4456-A62D-DE7E96A11A3E}" srcOrd="0" destOrd="0" presId="urn:microsoft.com/office/officeart/2005/8/layout/hList1"/>
    <dgm:cxn modelId="{5F2A3646-6DF5-43A6-8565-3E82506E59E9}" srcId="{937E79D5-C32D-4A05-8E9C-C514D46B0E7D}" destId="{1ECAB4C1-9D88-460B-8B91-0544F6245947}" srcOrd="0" destOrd="0" parTransId="{F45482D2-8608-462C-B55A-DB0537EFFFC7}" sibTransId="{E03572A3-346F-418D-972B-922392771800}"/>
    <dgm:cxn modelId="{E02E4F74-B777-4C81-91B4-7A3390B6EBB5}" type="presOf" srcId="{F8D241ED-512D-4C45-8091-6E684DC517E1}" destId="{3422AC31-C263-4645-871D-C0BC3D92EA06}" srcOrd="0" destOrd="2" presId="urn:microsoft.com/office/officeart/2005/8/layout/hList1"/>
    <dgm:cxn modelId="{944E1C53-6A1C-4560-9651-DBEC7952729A}" type="presOf" srcId="{6B8A535D-32C4-49D9-8A38-5811A80EE02F}" destId="{3422AC31-C263-4645-871D-C0BC3D92EA06}" srcOrd="0" destOrd="1" presId="urn:microsoft.com/office/officeart/2005/8/layout/hList1"/>
    <dgm:cxn modelId="{23F3E533-D2D9-4B83-B437-65998A2A29AA}" type="presParOf" srcId="{0EDF9CB6-4CA2-4403-8DDC-19C5D25A0C17}" destId="{35D6D163-5AA3-410C-983A-AB9AE571D04E}" srcOrd="0" destOrd="0" presId="urn:microsoft.com/office/officeart/2005/8/layout/hList1"/>
    <dgm:cxn modelId="{8086AB45-19CF-445B-A47F-8C679288C8AF}" type="presParOf" srcId="{35D6D163-5AA3-410C-983A-AB9AE571D04E}" destId="{CEDB1C0A-707E-406D-823A-203A05DC4FC9}" srcOrd="0" destOrd="0" presId="urn:microsoft.com/office/officeart/2005/8/layout/hList1"/>
    <dgm:cxn modelId="{5E506E15-7C93-498A-AB2A-E85ADA62A5F9}" type="presParOf" srcId="{35D6D163-5AA3-410C-983A-AB9AE571D04E}" destId="{12C809E7-24E9-445B-A0E8-B1416ABBCF77}" srcOrd="1" destOrd="0" presId="urn:microsoft.com/office/officeart/2005/8/layout/hList1"/>
    <dgm:cxn modelId="{8E8DF744-F7F7-44CC-A4FC-56FB32013F40}" type="presParOf" srcId="{0EDF9CB6-4CA2-4403-8DDC-19C5D25A0C17}" destId="{89C36F6F-78CF-43FF-B635-D2D0F8F1BE99}" srcOrd="1" destOrd="0" presId="urn:microsoft.com/office/officeart/2005/8/layout/hList1"/>
    <dgm:cxn modelId="{13A9C212-7045-49D1-B3A6-EEC6D38127CB}" type="presParOf" srcId="{0EDF9CB6-4CA2-4403-8DDC-19C5D25A0C17}" destId="{C4C2A0C8-2723-4C07-844F-086029CEFB46}" srcOrd="2" destOrd="0" presId="urn:microsoft.com/office/officeart/2005/8/layout/hList1"/>
    <dgm:cxn modelId="{38AEBD53-1C1E-4985-9B44-EBF5F6B39E3B}" type="presParOf" srcId="{C4C2A0C8-2723-4C07-844F-086029CEFB46}" destId="{B76F37B0-56DA-4456-A62D-DE7E96A11A3E}" srcOrd="0" destOrd="0" presId="urn:microsoft.com/office/officeart/2005/8/layout/hList1"/>
    <dgm:cxn modelId="{6477A36F-22E8-4B62-B3E4-952D8BEC5E0E}" type="presParOf" srcId="{C4C2A0C8-2723-4C07-844F-086029CEFB46}" destId="{3422AC31-C263-4645-871D-C0BC3D92EA06}" srcOrd="1" destOrd="0" presId="urn:microsoft.com/office/officeart/2005/8/layout/hList1"/>
    <dgm:cxn modelId="{4432E45C-2AA1-4B35-B27B-1BEBA452341F}" type="presParOf" srcId="{0EDF9CB6-4CA2-4403-8DDC-19C5D25A0C17}" destId="{CB04EBC0-14E9-4C46-8187-8512D44B9382}" srcOrd="3" destOrd="0" presId="urn:microsoft.com/office/officeart/2005/8/layout/hList1"/>
    <dgm:cxn modelId="{2D079D49-0266-47FF-8537-0C55CB54BADE}" type="presParOf" srcId="{0EDF9CB6-4CA2-4403-8DDC-19C5D25A0C17}" destId="{FCEA410E-2145-4173-A4C8-91B184A581F1}" srcOrd="4" destOrd="0" presId="urn:microsoft.com/office/officeart/2005/8/layout/hList1"/>
    <dgm:cxn modelId="{B9AC646F-6424-4CCC-B1A5-FF54B43D19D1}" type="presParOf" srcId="{FCEA410E-2145-4173-A4C8-91B184A581F1}" destId="{C2348233-EA6B-4008-AA6A-BC617A00BCE6}" srcOrd="0" destOrd="0" presId="urn:microsoft.com/office/officeart/2005/8/layout/hList1"/>
    <dgm:cxn modelId="{E37204E0-8F67-4399-AB31-194A7BAC70A9}" type="presParOf" srcId="{FCEA410E-2145-4173-A4C8-91B184A581F1}" destId="{58677953-F9C1-4573-800D-40713BF135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B1C0A-707E-406D-823A-203A05DC4FC9}">
      <dsp:nvSpPr>
        <dsp:cNvPr id="0" name=""/>
        <dsp:cNvSpPr/>
      </dsp:nvSpPr>
      <dsp:spPr>
        <a:xfrm>
          <a:off x="4738" y="151863"/>
          <a:ext cx="4620220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День 1. Образовательное направление</a:t>
          </a:r>
          <a:endParaRPr lang="ru-RU" sz="1800" kern="1200" dirty="0"/>
        </a:p>
      </dsp:txBody>
      <dsp:txXfrm>
        <a:off x="4738" y="151863"/>
        <a:ext cx="4620220" cy="518400"/>
      </dsp:txXfrm>
    </dsp:sp>
    <dsp:sp modelId="{12C809E7-24E9-445B-A0E8-B1416ABBCF77}">
      <dsp:nvSpPr>
        <dsp:cNvPr id="0" name=""/>
        <dsp:cNvSpPr/>
      </dsp:nvSpPr>
      <dsp:spPr>
        <a:xfrm>
          <a:off x="0" y="704267"/>
          <a:ext cx="4620220" cy="47557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Знакомство с участниками и экспертами (получение запроса, игровые и </a:t>
          </a:r>
          <a:r>
            <a:rPr lang="ru-RU" sz="1800" kern="1200" dirty="0" err="1" smtClean="0"/>
            <a:t>тренинговые</a:t>
          </a:r>
          <a:r>
            <a:rPr lang="ru-RU" sz="1800" kern="1200" dirty="0" smtClean="0"/>
            <a:t> занятия для сплочения участников, нацеливания на продуктивную деятельность)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Обед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Образовательный блок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«Современные тенденции в профессиональном мире. Атлас новых профессий»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«Технологии </a:t>
          </a:r>
          <a:r>
            <a:rPr lang="en-US" sz="1800" kern="1200" dirty="0" smtClean="0"/>
            <a:t>Soft-skills</a:t>
          </a:r>
          <a:r>
            <a:rPr lang="ru-RU" sz="1800" kern="1200" dirty="0" smtClean="0"/>
            <a:t>: как применять?»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Что мне нужно для освоении новых профессий в г. Комсомольске-на-Амуре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Итоги дня, обратная связь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704267"/>
        <a:ext cx="4620220" cy="4755712"/>
      </dsp:txXfrm>
    </dsp:sp>
    <dsp:sp modelId="{B76F37B0-56DA-4456-A62D-DE7E96A11A3E}">
      <dsp:nvSpPr>
        <dsp:cNvPr id="0" name=""/>
        <dsp:cNvSpPr/>
      </dsp:nvSpPr>
      <dsp:spPr>
        <a:xfrm>
          <a:off x="5271789" y="151863"/>
          <a:ext cx="4620220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День 2. Психологическое сопровождение</a:t>
          </a:r>
          <a:endParaRPr lang="ru-RU" sz="1800" kern="1200" dirty="0"/>
        </a:p>
      </dsp:txBody>
      <dsp:txXfrm>
        <a:off x="5271789" y="151863"/>
        <a:ext cx="4620220" cy="518400"/>
      </dsp:txXfrm>
    </dsp:sp>
    <dsp:sp modelId="{3422AC31-C263-4645-871D-C0BC3D92EA06}">
      <dsp:nvSpPr>
        <dsp:cNvPr id="0" name=""/>
        <dsp:cNvSpPr/>
      </dsp:nvSpPr>
      <dsp:spPr>
        <a:xfrm>
          <a:off x="5271789" y="670263"/>
          <a:ext cx="4620220" cy="47557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Психологическое сопровождение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Тренинг, посвященный знакомству участников с упражнением для эмоциональной разгрузки (ведут студенты). Выявления запроса – новой темы для тренинга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Форсайт-сессия «Кем работать в 21 веке?»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Выступление эксперта-футуролога «Будущее наступило»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Обед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Круглый стол с молодыми специалистами «Разные знания»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Итоги дня, сообщение о конкурсном задании</a:t>
          </a:r>
          <a:endParaRPr lang="ru-RU" sz="1800" kern="1200" dirty="0"/>
        </a:p>
      </dsp:txBody>
      <dsp:txXfrm>
        <a:off x="5271789" y="670263"/>
        <a:ext cx="4620220" cy="4755712"/>
      </dsp:txXfrm>
    </dsp:sp>
    <dsp:sp modelId="{C2348233-EA6B-4008-AA6A-BC617A00BCE6}">
      <dsp:nvSpPr>
        <dsp:cNvPr id="0" name=""/>
        <dsp:cNvSpPr/>
      </dsp:nvSpPr>
      <dsp:spPr>
        <a:xfrm>
          <a:off x="10538841" y="151863"/>
          <a:ext cx="4620220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День 3. Практическое применение</a:t>
          </a:r>
          <a:endParaRPr lang="ru-RU" sz="1800" kern="1200" dirty="0"/>
        </a:p>
      </dsp:txBody>
      <dsp:txXfrm>
        <a:off x="10538841" y="151863"/>
        <a:ext cx="4620220" cy="518400"/>
      </dsp:txXfrm>
    </dsp:sp>
    <dsp:sp modelId="{58677953-F9C1-4573-800D-40713BF13507}">
      <dsp:nvSpPr>
        <dsp:cNvPr id="0" name=""/>
        <dsp:cNvSpPr/>
      </dsp:nvSpPr>
      <dsp:spPr>
        <a:xfrm>
          <a:off x="10538841" y="670263"/>
          <a:ext cx="4620220" cy="47557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«Знакомство с профессиями </a:t>
          </a:r>
          <a:r>
            <a:rPr lang="ru-RU" sz="1800" kern="1200" dirty="0" smtClean="0"/>
            <a:t>интернет-портала «Атлас новых профессий» - на выбор предоставляется перечень самых востребованных профессий в сети интернет, с их кратким, но доступным описанием, участники в начале дня выбирают профессию, основные навыки которой они получат  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Обед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Подготовка к итоговому конкурсному заданию (итоговое задание подразумевает кейс-задачу, в решении которой участникам необходимо применить все полученные знания)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Защита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Итоги. Общая рефлексия. Обратная связь от специалистов</a:t>
          </a:r>
          <a:endParaRPr lang="ru-RU" sz="1800" kern="1200" dirty="0"/>
        </a:p>
      </dsp:txBody>
      <dsp:txXfrm>
        <a:off x="10538841" y="670263"/>
        <a:ext cx="4620220" cy="475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3603-4E0C-4D1D-8319-0EEC5D06E347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B5D3-F010-4089-AFD1-94FD57E3C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0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B5D3-F010-4089-AFD1-94FD57E3C4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4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B5D3-F010-4089-AFD1-94FD57E3C4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7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1291" b="129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5.goodfon.ru/original/1920x1200/0/21/romain-trystram-by-romain-trystram-art-gorod-minimalizm-no-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372075" y="2043693"/>
            <a:ext cx="17905765" cy="812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4800" b="1" spc="223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</a:endParaRPr>
          </a:p>
          <a:p>
            <a:endParaRPr lang="ru-RU" sz="4600" b="1" spc="223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</a:endParaRPr>
          </a:p>
          <a:p>
            <a:r>
              <a:rPr lang="ru-RU" sz="4600" b="1" spc="223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Проект </a:t>
            </a:r>
            <a:r>
              <a:rPr lang="ru-RU" sz="4600" b="1" spc="223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по совершенствованию </a:t>
            </a:r>
            <a:r>
              <a:rPr lang="ru-RU" sz="4600" b="1" spc="223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надпрофессиональных</a:t>
            </a:r>
            <a:r>
              <a:rPr lang="ru-RU" sz="4600" b="1" spc="223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 </a:t>
            </a:r>
            <a:r>
              <a:rPr lang="ru-RU" sz="4600" b="1" spc="223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и личностных компетенций для категории работающих граждан в возрасте от 36 до </a:t>
            </a:r>
            <a:r>
              <a:rPr lang="ru-RU" sz="4600" b="1" spc="223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63 </a:t>
            </a:r>
            <a:r>
              <a:rPr lang="ru-RU" sz="4600" b="1" spc="223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лет </a:t>
            </a:r>
            <a:endParaRPr lang="ru-RU" sz="4600" b="1" spc="223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</a:endParaRPr>
          </a:p>
          <a:p>
            <a:pPr>
              <a:lnSpc>
                <a:spcPts val="7999"/>
              </a:lnSpc>
            </a:pPr>
            <a:r>
              <a:rPr lang="ru-RU" sz="6000" b="1" spc="22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Образовательная платформа </a:t>
            </a:r>
            <a:r>
              <a:rPr lang="ru-RU" sz="6000" b="1" spc="22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по обмену </a:t>
            </a:r>
            <a:r>
              <a:rPr lang="ru-RU" sz="6000" b="1" spc="22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профессиональным опытом «Всегда при деле</a:t>
            </a:r>
            <a:r>
              <a:rPr lang="ru-RU" sz="6000" b="1" spc="22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»</a:t>
            </a:r>
          </a:p>
          <a:p>
            <a:pPr>
              <a:lnSpc>
                <a:spcPts val="7999"/>
              </a:lnSpc>
            </a:pPr>
            <a:endParaRPr lang="en-US" sz="1400" spc="223" dirty="0" smtClean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3486"/>
              </a:lnSpc>
            </a:pPr>
            <a:r>
              <a:rPr lang="en-US" sz="2789" spc="97" dirty="0" smtClean="0">
                <a:solidFill>
                  <a:schemeClr val="bg1"/>
                </a:solidFill>
                <a:latin typeface="Raleway Bold"/>
              </a:rPr>
              <a:t>Г</a:t>
            </a:r>
            <a:r>
              <a:rPr lang="en-US" sz="2789" spc="97" dirty="0">
                <a:solidFill>
                  <a:schemeClr val="bg1"/>
                </a:solidFill>
                <a:latin typeface="Raleway Bold"/>
              </a:rPr>
              <a:t>. КОМСОМОЛЬСК-НА-АМУРЕ, ХАБАРОВСКИЙ КРАЙ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06035" y="329843"/>
            <a:ext cx="17554010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400" b="1" spc="22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ОРГАНИЗАЦИЯ</a:t>
            </a:r>
          </a:p>
          <a:p>
            <a:r>
              <a:rPr lang="ru-RU" sz="2400" b="1" spc="22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Амурский гуманитарно-педагогический государственный университет</a:t>
            </a:r>
          </a:p>
          <a:p>
            <a:r>
              <a:rPr lang="ru-RU" sz="2400" b="1" spc="22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КОМАНДА</a:t>
            </a:r>
          </a:p>
          <a:p>
            <a:r>
              <a:rPr lang="ru-RU" sz="2400" b="1" spc="22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«Психологи в деле</a:t>
            </a:r>
            <a:r>
              <a:rPr lang="ru-RU" sz="2400" b="1" spc="22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»</a:t>
            </a:r>
          </a:p>
          <a:p>
            <a:r>
              <a:rPr lang="ru-RU" sz="2400" b="1" spc="223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УЧАСТНИКИ</a:t>
            </a:r>
          </a:p>
          <a:p>
            <a:r>
              <a:rPr lang="ru-RU" sz="2400" b="1" spc="22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old"/>
              </a:rPr>
              <a:t>Гревцова Александра Юрьевна, Руснак Анастасия Ивановна, Шмакова Полина Александровна</a:t>
            </a:r>
          </a:p>
          <a:p>
            <a:endParaRPr lang="ru-RU" sz="2400" b="1" spc="223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98651" y="587350"/>
            <a:ext cx="6560649" cy="8746541"/>
            <a:chOff x="0" y="-38100"/>
            <a:chExt cx="8747532" cy="11662052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8747532" cy="1550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2"/>
                </a:lnSpc>
              </a:pPr>
              <a:r>
                <a:rPr lang="en-US" sz="3690" spc="129">
                  <a:solidFill>
                    <a:srgbClr val="EFEFEF"/>
                  </a:solidFill>
                  <a:latin typeface="Raleway Bold"/>
                </a:rPr>
                <a:t>КОЛИЧЕСТВЕННЫЕ ПОКАЗАТЕЛИ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22262"/>
              <a:ext cx="8747532" cy="9301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76297" lvl="1" indent="-188148">
                <a:lnSpc>
                  <a:spcPts val="3418"/>
                </a:lnSpc>
                <a:buFont typeface="Arial"/>
                <a:buChar char="•"/>
              </a:pP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Около 200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3" dirty="0" err="1">
                  <a:solidFill>
                    <a:srgbClr val="EFEFEF"/>
                  </a:solidFill>
                  <a:latin typeface="Raleway"/>
                </a:rPr>
                <a:t>жителей</a:t>
              </a:r>
              <a:r>
                <a:rPr lang="en-US" sz="2800" spc="113" dirty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"/>
                </a:rPr>
                <a:t>г</a:t>
              </a:r>
              <a:r>
                <a:rPr lang="ru-RU" sz="2800" spc="113" dirty="0" err="1" smtClean="0">
                  <a:solidFill>
                    <a:srgbClr val="EFEFEF"/>
                  </a:solidFill>
                  <a:latin typeface="Raleway"/>
                </a:rPr>
                <a:t>орода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 ежегодно 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 Bold"/>
                </a:rPr>
                <a:t>принимают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 Bold"/>
                </a:rPr>
                <a:t> 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участие в мероприятиях проекта:</a:t>
              </a:r>
              <a:endParaRPr lang="en-US" sz="2800" spc="113" dirty="0">
                <a:solidFill>
                  <a:srgbClr val="EFEFEF"/>
                </a:solidFill>
                <a:latin typeface="Raleway"/>
              </a:endParaRPr>
            </a:p>
            <a:p>
              <a:pPr marL="376297" lvl="1" indent="-188148">
                <a:lnSpc>
                  <a:spcPts val="3418"/>
                </a:lnSpc>
                <a:buFont typeface="Arial"/>
                <a:buChar char="•"/>
              </a:pP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Свыше 100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3" dirty="0" err="1">
                  <a:solidFill>
                    <a:srgbClr val="EFEFEF"/>
                  </a:solidFill>
                  <a:latin typeface="Raleway"/>
                </a:rPr>
                <a:t>человек</a:t>
              </a:r>
              <a:r>
                <a:rPr lang="en-US" sz="2800" spc="113" dirty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3" dirty="0" err="1">
                  <a:solidFill>
                    <a:srgbClr val="EFEFEF"/>
                  </a:solidFill>
                  <a:latin typeface="Raleway"/>
                </a:rPr>
                <a:t>лично</a:t>
              </a:r>
              <a:r>
                <a:rPr lang="en-US" sz="2800" spc="113" dirty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 Bold"/>
                </a:rPr>
                <a:t>проходят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 Bold"/>
                </a:rPr>
                <a:t> 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 Bold"/>
                </a:rPr>
                <a:t>образовательный и практический блок </a:t>
              </a:r>
              <a:r>
                <a:rPr lang="ru-RU" sz="2800" spc="113" dirty="0">
                  <a:solidFill>
                    <a:srgbClr val="EFEFEF"/>
                  </a:solidFill>
                  <a:latin typeface="Raleway"/>
                </a:rPr>
                <a:t>фестиваля</a:t>
              </a:r>
            </a:p>
            <a:p>
              <a:pPr marL="376297" lvl="1" indent="-188148">
                <a:lnSpc>
                  <a:spcPts val="3418"/>
                </a:lnSpc>
                <a:buFont typeface="Arial"/>
                <a:buChar char="•"/>
              </a:pP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100 </a:t>
              </a:r>
              <a:r>
                <a:rPr lang="en-US" sz="2800" spc="113" dirty="0" err="1" smtClean="0">
                  <a:solidFill>
                    <a:srgbClr val="EFEFEF"/>
                  </a:solidFill>
                  <a:latin typeface="Raleway"/>
                </a:rPr>
                <a:t>человек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ЕЖЕГОДНО 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 Bold"/>
                </a:rPr>
                <a:t>принимают участие в защите итоговых проектах </a:t>
              </a:r>
              <a:r>
                <a:rPr lang="ru-RU" sz="2800" spc="113" dirty="0">
                  <a:solidFill>
                    <a:srgbClr val="EFEFEF"/>
                  </a:solidFill>
                  <a:latin typeface="Raleway"/>
                </a:rPr>
                <a:t>по 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освоению и применению полученных компетенциях</a:t>
              </a:r>
            </a:p>
            <a:p>
              <a:pPr marL="376297" lvl="1" indent="-188148">
                <a:lnSpc>
                  <a:spcPts val="3418"/>
                </a:lnSpc>
                <a:buFont typeface="Arial"/>
                <a:buChar char="•"/>
              </a:pP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200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3" dirty="0" err="1">
                  <a:solidFill>
                    <a:srgbClr val="EFEFEF"/>
                  </a:solidFill>
                  <a:latin typeface="Raleway"/>
                </a:rPr>
                <a:t>человек</a:t>
              </a:r>
              <a:r>
                <a:rPr lang="en-US" sz="2800" spc="113" dirty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ru-RU" sz="2800" b="1" spc="113" dirty="0" smtClean="0">
                  <a:solidFill>
                    <a:srgbClr val="EFEFEF"/>
                  </a:solidFill>
                  <a:latin typeface="Raleway"/>
                </a:rPr>
                <a:t>ЕЖЕГОДНО </a:t>
              </a:r>
              <a:r>
                <a:rPr lang="en-US" sz="2800" spc="113" dirty="0" err="1" smtClean="0">
                  <a:solidFill>
                    <a:srgbClr val="EFEFEF"/>
                  </a:solidFill>
                  <a:latin typeface="Raleway Bold"/>
                </a:rPr>
                <a:t>замотивированы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 Bold"/>
                </a:rPr>
                <a:t> </a:t>
              </a:r>
              <a:r>
                <a:rPr lang="en-US" sz="2800" spc="113" dirty="0" smtClean="0">
                  <a:solidFill>
                    <a:srgbClr val="EFEFEF"/>
                  </a:solidFill>
                  <a:latin typeface="Raleway"/>
                </a:rPr>
                <a:t>в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3" dirty="0" err="1" smtClean="0">
                  <a:solidFill>
                    <a:srgbClr val="EFEFEF"/>
                  </a:solidFill>
                  <a:latin typeface="Raleway"/>
                </a:rPr>
                <a:t>дальнейшем</a:t>
              </a:r>
              <a:r>
                <a:rPr lang="ru-RU" sz="2800" spc="113" dirty="0" smtClean="0">
                  <a:solidFill>
                    <a:srgbClr val="EFEFEF"/>
                  </a:solidFill>
                  <a:latin typeface="Raleway"/>
                </a:rPr>
                <a:t> проходить образовательные курсы, переобучение, осваивать новые специальности</a:t>
              </a:r>
              <a:endParaRPr lang="en-US" sz="2800" spc="113" dirty="0">
                <a:solidFill>
                  <a:srgbClr val="EFEFEF"/>
                </a:solidFill>
                <a:latin typeface="Raleway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9094222" y="-225262"/>
            <a:ext cx="99556" cy="4203374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6" name="Group 6"/>
          <p:cNvGrpSpPr/>
          <p:nvPr/>
        </p:nvGrpSpPr>
        <p:grpSpPr>
          <a:xfrm>
            <a:off x="7943850" y="3943350"/>
            <a:ext cx="2400300" cy="24003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8" name="AutoShape 8"/>
          <p:cNvSpPr/>
          <p:nvPr/>
        </p:nvSpPr>
        <p:spPr>
          <a:xfrm>
            <a:off x="9094222" y="6308888"/>
            <a:ext cx="99556" cy="4203374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9" name="Group 9"/>
          <p:cNvGrpSpPr/>
          <p:nvPr/>
        </p:nvGrpSpPr>
        <p:grpSpPr>
          <a:xfrm>
            <a:off x="1005840" y="509509"/>
            <a:ext cx="7162799" cy="9130720"/>
            <a:chOff x="0" y="-38100"/>
            <a:chExt cx="8814598" cy="1217429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8814598" cy="1551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2"/>
                </a:lnSpc>
              </a:pPr>
              <a:r>
                <a:rPr lang="en-US" sz="3690" spc="129">
                  <a:solidFill>
                    <a:srgbClr val="EFEFEF"/>
                  </a:solidFill>
                  <a:latin typeface="Raleway Bold"/>
                </a:rPr>
                <a:t>КАЧЕСТВЕННЫЕ ПОКАЗАТЕЛИ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53145"/>
              <a:ext cx="8814598" cy="988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76428" lvl="1" indent="-188214">
                <a:lnSpc>
                  <a:spcPts val="3419"/>
                </a:lnSpc>
                <a:buFont typeface="Arial"/>
                <a:buChar char="•"/>
              </a:pPr>
              <a:r>
                <a:rPr lang="en-US" sz="2800" spc="114" dirty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4" dirty="0" err="1">
                  <a:solidFill>
                    <a:srgbClr val="EFEFEF"/>
                  </a:solidFill>
                  <a:latin typeface="Raleway Bold"/>
                </a:rPr>
                <a:t>Сбор</a:t>
              </a:r>
              <a:r>
                <a:rPr lang="en-US" sz="2800" spc="114" dirty="0">
                  <a:solidFill>
                    <a:srgbClr val="EFEFEF"/>
                  </a:solidFill>
                  <a:latin typeface="Raleway Bold"/>
                </a:rPr>
                <a:t> </a:t>
              </a:r>
              <a:r>
                <a:rPr lang="en-US" sz="2800" spc="114" dirty="0" err="1">
                  <a:solidFill>
                    <a:srgbClr val="EFEFEF"/>
                  </a:solidFill>
                  <a:latin typeface="Raleway"/>
                </a:rPr>
                <a:t>фото</a:t>
              </a:r>
              <a:r>
                <a:rPr lang="en-US" sz="2800" spc="114" dirty="0">
                  <a:solidFill>
                    <a:srgbClr val="EFEFEF"/>
                  </a:solidFill>
                  <a:latin typeface="Raleway"/>
                </a:rPr>
                <a:t>- и </a:t>
              </a:r>
              <a:r>
                <a:rPr lang="en-US" sz="2800" spc="114" dirty="0" err="1" smtClean="0">
                  <a:solidFill>
                    <a:srgbClr val="EFEFEF"/>
                  </a:solidFill>
                  <a:latin typeface="Raleway"/>
                </a:rPr>
                <a:t>видеоматериалов</a:t>
              </a:r>
              <a:r>
                <a:rPr lang="ru-RU" sz="2800" spc="114" dirty="0" smtClean="0">
                  <a:solidFill>
                    <a:srgbClr val="EFEFEF"/>
                  </a:solidFill>
                  <a:latin typeface="Raleway"/>
                </a:rPr>
                <a:t> проекта</a:t>
              </a:r>
              <a:endParaRPr lang="en-US" sz="2800" spc="114" dirty="0">
                <a:solidFill>
                  <a:srgbClr val="EFEFEF"/>
                </a:solidFill>
                <a:latin typeface="Raleway"/>
              </a:endParaRPr>
            </a:p>
            <a:p>
              <a:pPr marL="376428" lvl="1" indent="-188214">
                <a:lnSpc>
                  <a:spcPts val="3419"/>
                </a:lnSpc>
                <a:buFont typeface="Arial"/>
                <a:buChar char="•"/>
              </a:pPr>
              <a:r>
                <a:rPr lang="en-US" sz="2800" spc="114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ru-RU" sz="2800" spc="114" dirty="0">
                  <a:solidFill>
                    <a:srgbClr val="EFEFEF"/>
                  </a:solidFill>
                  <a:latin typeface="Raleway Bold"/>
                </a:rPr>
                <a:t>Достижение</a:t>
              </a:r>
              <a:r>
                <a:rPr lang="ru-RU" sz="2800" spc="114" dirty="0" smtClean="0">
                  <a:solidFill>
                    <a:srgbClr val="EFEFEF"/>
                  </a:solidFill>
                  <a:latin typeface="Raleway"/>
                </a:rPr>
                <a:t> понимания в сознании участников своих профессиональных возможностей. Проект «Всегда при деле»</a:t>
              </a:r>
              <a:r>
                <a:rPr lang="en-US" sz="2800" spc="114" dirty="0" smtClean="0">
                  <a:solidFill>
                    <a:srgbClr val="EFEFEF"/>
                  </a:solidFill>
                  <a:latin typeface="Raleway"/>
                </a:rPr>
                <a:t> </a:t>
              </a:r>
              <a:r>
                <a:rPr lang="en-US" sz="2800" spc="114" dirty="0" smtClean="0">
                  <a:solidFill>
                    <a:srgbClr val="EFEFEF"/>
                  </a:solidFill>
                  <a:latin typeface="Raleway Bold"/>
                </a:rPr>
                <a:t>с</a:t>
              </a:r>
              <a:r>
                <a:rPr lang="ru-RU" sz="2800" spc="114" dirty="0" smtClean="0">
                  <a:solidFill>
                    <a:srgbClr val="EFEFEF"/>
                  </a:solidFill>
                  <a:latin typeface="Raleway Bold"/>
                </a:rPr>
                <a:t>может осуществляться ежегодно</a:t>
              </a:r>
            </a:p>
            <a:p>
              <a:pPr marL="376428" lvl="1" indent="-188214">
                <a:lnSpc>
                  <a:spcPts val="3419"/>
                </a:lnSpc>
                <a:buFont typeface="Arial"/>
                <a:buChar char="•"/>
              </a:pPr>
              <a:r>
                <a:rPr lang="ru-RU" sz="2800" spc="114" dirty="0">
                  <a:solidFill>
                    <a:srgbClr val="EFEFEF"/>
                  </a:solidFill>
                  <a:latin typeface="Raleway"/>
                </a:rPr>
                <a:t>Работающие специалисты </a:t>
              </a:r>
              <a:r>
                <a:rPr lang="ru-RU" sz="2800" spc="114" dirty="0" smtClean="0">
                  <a:solidFill>
                    <a:srgbClr val="EFEFEF"/>
                  </a:solidFill>
                  <a:latin typeface="Raleway Bold"/>
                </a:rPr>
                <a:t>чувствуют себя уверенно, профессионально самосовершенствуются </a:t>
              </a:r>
            </a:p>
            <a:p>
              <a:pPr marL="376428" lvl="1" indent="-188214">
                <a:lnSpc>
                  <a:spcPts val="3419"/>
                </a:lnSpc>
                <a:buFont typeface="Arial"/>
                <a:buChar char="•"/>
              </a:pPr>
              <a:r>
                <a:rPr lang="ru-RU" sz="2800" spc="114" dirty="0" smtClean="0">
                  <a:solidFill>
                    <a:srgbClr val="EFEFEF"/>
                  </a:solidFill>
                  <a:latin typeface="Raleway Bold"/>
                </a:rPr>
                <a:t>Информирование </a:t>
              </a:r>
              <a:r>
                <a:rPr lang="ru-RU" sz="2800" spc="114" dirty="0">
                  <a:solidFill>
                    <a:srgbClr val="EFEFEF"/>
                  </a:solidFill>
                  <a:latin typeface="Raleway"/>
                </a:rPr>
                <a:t>о новых направлениях в </a:t>
              </a:r>
              <a:r>
                <a:rPr lang="ru-RU" sz="2800" spc="114" dirty="0" smtClean="0">
                  <a:solidFill>
                    <a:srgbClr val="EFEFEF"/>
                  </a:solidFill>
                  <a:latin typeface="Raleway"/>
                </a:rPr>
                <a:t>профессиях</a:t>
              </a:r>
              <a:endParaRPr lang="ru-RU" sz="2800" spc="114" dirty="0">
                <a:solidFill>
                  <a:srgbClr val="EFEFEF"/>
                </a:solidFill>
                <a:latin typeface="Raleway"/>
              </a:endParaRPr>
            </a:p>
            <a:p>
              <a:pPr marL="376428" lvl="1" indent="-188214">
                <a:lnSpc>
                  <a:spcPts val="3419"/>
                </a:lnSpc>
                <a:buFont typeface="Arial"/>
                <a:buChar char="•"/>
              </a:pPr>
              <a:r>
                <a:rPr lang="ru-RU" sz="2800" spc="114" dirty="0">
                  <a:solidFill>
                    <a:srgbClr val="EFEFEF"/>
                  </a:solidFill>
                  <a:latin typeface="Raleway"/>
                </a:rPr>
                <a:t>Нахождение</a:t>
              </a:r>
              <a:r>
                <a:rPr lang="ru-RU" sz="2800" spc="114" dirty="0" smtClean="0">
                  <a:solidFill>
                    <a:srgbClr val="EFEFEF"/>
                  </a:solidFill>
                  <a:latin typeface="Raleway Bold"/>
                </a:rPr>
                <a:t> альтернативных профессиональных источников доходов</a:t>
              </a:r>
            </a:p>
            <a:p>
              <a:pPr marL="376428" lvl="1" indent="-188214">
                <a:lnSpc>
                  <a:spcPts val="3419"/>
                </a:lnSpc>
                <a:buFont typeface="Arial"/>
                <a:buChar char="•"/>
              </a:pPr>
              <a:endParaRPr lang="ru-RU" sz="2800" spc="114" dirty="0" smtClean="0">
                <a:solidFill>
                  <a:srgbClr val="EFEFEF"/>
                </a:solidFill>
                <a:latin typeface="Raleway Bold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4" name="TextBox 4"/>
          <p:cNvSpPr txBox="1"/>
          <p:nvPr/>
        </p:nvSpPr>
        <p:spPr>
          <a:xfrm>
            <a:off x="1241084" y="419100"/>
            <a:ext cx="13603633" cy="104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0"/>
              </a:lnSpc>
            </a:pPr>
            <a:r>
              <a:rPr lang="ru-RU" sz="7000" dirty="0" smtClean="0">
                <a:solidFill>
                  <a:srgbClr val="000000"/>
                </a:solidFill>
                <a:latin typeface="Raleway Bold"/>
              </a:rPr>
              <a:t>АКТУАЛЬНОСТЬ ПРОЕКТА</a:t>
            </a:r>
            <a:endParaRPr lang="en-US" sz="700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3" name="AutoShape 2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4"/>
          <p:cNvSpPr txBox="1"/>
          <p:nvPr/>
        </p:nvSpPr>
        <p:spPr>
          <a:xfrm>
            <a:off x="1241084" y="1518920"/>
            <a:ext cx="6652116" cy="54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ru-RU" sz="3600" spc="126" dirty="0" smtClean="0">
                <a:solidFill>
                  <a:srgbClr val="000000"/>
                </a:solidFill>
                <a:latin typeface="Raleway"/>
              </a:rPr>
              <a:t>ДЛЯ ЧЕГО?</a:t>
            </a:r>
            <a:endParaRPr lang="en-US" sz="3600" spc="126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6" name="AutoShape 6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5"/>
          <p:cNvSpPr txBox="1"/>
          <p:nvPr/>
        </p:nvSpPr>
        <p:spPr>
          <a:xfrm>
            <a:off x="1144785" y="3924300"/>
            <a:ext cx="16189782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ru-RU" sz="2800" spc="126" dirty="0">
                <a:solidFill>
                  <a:srgbClr val="BD2640"/>
                </a:solidFill>
                <a:latin typeface="Raleway"/>
              </a:rPr>
              <a:t>«Каждый из нас живет и работает в современном и развивающимся мире. Сегодня ты востребованный специалист, который занимается полезной для общества деятельностью, изо дня в день решает актуальные профессиональные задачи, а завтра </a:t>
            </a:r>
            <a:r>
              <a:rPr lang="ru-RU" sz="2800" spc="126" dirty="0" smtClean="0">
                <a:solidFill>
                  <a:srgbClr val="BD2640"/>
                </a:solidFill>
                <a:latin typeface="Raleway"/>
              </a:rPr>
              <a:t>обнаруживает </a:t>
            </a:r>
            <a:r>
              <a:rPr lang="ru-RU" sz="2800" spc="126" dirty="0">
                <a:solidFill>
                  <a:srgbClr val="BD2640"/>
                </a:solidFill>
                <a:latin typeface="Raleway"/>
              </a:rPr>
              <a:t>свою некомпетентность в собственной профессии: когда же круг Ваших задач так успел измениться</a:t>
            </a:r>
            <a:r>
              <a:rPr lang="ru-RU" sz="2800" spc="126" dirty="0" smtClean="0">
                <a:solidFill>
                  <a:srgbClr val="BD2640"/>
                </a:solidFill>
                <a:latin typeface="Raleway"/>
              </a:rPr>
              <a:t>?». </a:t>
            </a:r>
            <a:endParaRPr lang="en-US" sz="2800" spc="126" dirty="0">
              <a:solidFill>
                <a:srgbClr val="BD2640"/>
              </a:solidFill>
              <a:latin typeface="Raleway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4" name="TextBox 4"/>
          <p:cNvSpPr txBox="1"/>
          <p:nvPr/>
        </p:nvSpPr>
        <p:spPr>
          <a:xfrm>
            <a:off x="1241084" y="419100"/>
            <a:ext cx="13603633" cy="104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0"/>
              </a:lnSpc>
            </a:pPr>
            <a:r>
              <a:rPr lang="ru-RU" sz="7000" dirty="0" smtClean="0">
                <a:solidFill>
                  <a:srgbClr val="000000"/>
                </a:solidFill>
                <a:latin typeface="Raleway Bold"/>
              </a:rPr>
              <a:t>АКТУАЛЬНОСТЬ ПРОЕКТА</a:t>
            </a:r>
            <a:endParaRPr lang="en-US" sz="700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3" name="AutoShape 2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4"/>
          <p:cNvSpPr txBox="1"/>
          <p:nvPr/>
        </p:nvSpPr>
        <p:spPr>
          <a:xfrm>
            <a:off x="1241084" y="1518920"/>
            <a:ext cx="927451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ru-RU" sz="3600" spc="126" dirty="0" smtClean="0">
                <a:solidFill>
                  <a:srgbClr val="000000"/>
                </a:solidFill>
                <a:latin typeface="Raleway"/>
              </a:rPr>
              <a:t>ВОПРОСЫ СПЕЦИАЛИСТА В ВОЗРАСТЕ ОТ 36 ДО 63 ЛЕТ:</a:t>
            </a:r>
            <a:endParaRPr lang="en-US" sz="3600" spc="126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6" name="AutoShape 6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7"/>
          <p:cNvGrpSpPr/>
          <p:nvPr/>
        </p:nvGrpSpPr>
        <p:grpSpPr>
          <a:xfrm>
            <a:off x="1336815" y="3393551"/>
            <a:ext cx="495300" cy="495300"/>
            <a:chOff x="0" y="0"/>
            <a:chExt cx="6350000" cy="6350000"/>
          </a:xfrm>
        </p:grpSpPr>
        <p:sp>
          <p:nvSpPr>
            <p:cNvPr id="13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2640"/>
            </a:solidFill>
          </p:spPr>
        </p:sp>
      </p:grpSp>
      <p:sp>
        <p:nvSpPr>
          <p:cNvPr id="14" name="TextBox 2"/>
          <p:cNvSpPr txBox="1"/>
          <p:nvPr/>
        </p:nvSpPr>
        <p:spPr>
          <a:xfrm>
            <a:off x="2253941" y="3249363"/>
            <a:ext cx="13888203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ПОЧЕМУ </a:t>
            </a:r>
            <a:r>
              <a:rPr lang="ru-RU" sz="3600" spc="84" dirty="0" smtClean="0">
                <a:solidFill>
                  <a:srgbClr val="BD2640"/>
                </a:solidFill>
                <a:latin typeface="Raleway"/>
              </a:rPr>
              <a:t>ТЕПЕРЬ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 ИНФОРМАТИЗАЦИЯ </a:t>
            </a:r>
            <a:r>
              <a:rPr lang="ru-RU" sz="3600" spc="84" dirty="0" smtClean="0">
                <a:solidFill>
                  <a:srgbClr val="BD2640"/>
                </a:solidFill>
                <a:latin typeface="Raleway"/>
              </a:rPr>
              <a:t>МОЕГО РАБОЧЕГО ПРОСТРАНСТВА ТАК НЕОБХОДИМА?</a:t>
            </a:r>
            <a:endParaRPr lang="en-US" sz="3600" spc="84" dirty="0">
              <a:solidFill>
                <a:srgbClr val="BD2640"/>
              </a:solidFill>
              <a:latin typeface="Raleway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2253941" y="4751662"/>
            <a:ext cx="13888203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3600" spc="84" dirty="0" smtClean="0">
                <a:solidFill>
                  <a:srgbClr val="BD2640"/>
                </a:solidFill>
                <a:latin typeface="Raleway"/>
              </a:rPr>
              <a:t>МОЕГО РАБОТОДАТЕЛЯ УЖЕ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 </a:t>
            </a:r>
            <a:r>
              <a:rPr lang="ru-RU" sz="3600" spc="84" dirty="0" smtClean="0">
                <a:solidFill>
                  <a:srgbClr val="BD2640"/>
                </a:solidFill>
                <a:latin typeface="Raleway"/>
              </a:rPr>
              <a:t>НЕ УСТРАИВАЕТ МОЕ 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«НЕЗНАНИЕ» КОМПЬЮТЕРНЫХ ТЕХНОЛОГИЙ?</a:t>
            </a:r>
            <a:endParaRPr lang="en-US" sz="3600" b="1" spc="84" dirty="0">
              <a:solidFill>
                <a:srgbClr val="BD2640"/>
              </a:solidFill>
              <a:latin typeface="Ralewa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16" y="4649787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10" y="5964873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62" y="7142754"/>
            <a:ext cx="493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2"/>
          <p:cNvSpPr txBox="1"/>
          <p:nvPr/>
        </p:nvSpPr>
        <p:spPr>
          <a:xfrm>
            <a:off x="2269181" y="5964873"/>
            <a:ext cx="13888203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3600" spc="84" dirty="0">
                <a:solidFill>
                  <a:srgbClr val="BD2640"/>
                </a:solidFill>
                <a:latin typeface="Raleway"/>
              </a:rPr>
              <a:t>ЗАЧЕМ МНЕ НУЖНО ВЛАДЕНИЕ 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ТЕХНОЛОГИЯМИ </a:t>
            </a:r>
            <a:r>
              <a:rPr lang="en-US" sz="3600" b="1" spc="84" dirty="0" smtClean="0">
                <a:solidFill>
                  <a:srgbClr val="BD2640"/>
                </a:solidFill>
                <a:latin typeface="Raleway"/>
              </a:rPr>
              <a:t>SOFT-SKILLS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?</a:t>
            </a:r>
            <a:endParaRPr lang="en-US" sz="3600" b="1" spc="84" dirty="0">
              <a:solidFill>
                <a:srgbClr val="BD2640"/>
              </a:solidFill>
              <a:latin typeface="Raleway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2284421" y="7208318"/>
            <a:ext cx="13888203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3600" spc="84" dirty="0" smtClean="0">
                <a:solidFill>
                  <a:srgbClr val="BD2640"/>
                </a:solidFill>
                <a:latin typeface="Raleway"/>
              </a:rPr>
              <a:t>ЧТО МНЕ ДЕЛАТЬ, КОГДА МОЯ 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ПРОФЕССИЯ </a:t>
            </a:r>
            <a:r>
              <a:rPr lang="ru-RU" sz="3600" spc="84" dirty="0" smtClean="0">
                <a:solidFill>
                  <a:srgbClr val="BD2640"/>
                </a:solidFill>
                <a:latin typeface="Raleway"/>
              </a:rPr>
              <a:t>ОКОНЧАТЕЛЬНО «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ИСЧЕЗНЕТ</a:t>
            </a:r>
            <a:r>
              <a:rPr lang="ru-RU" sz="3600" spc="84" dirty="0" smtClean="0">
                <a:solidFill>
                  <a:srgbClr val="BD2640"/>
                </a:solidFill>
                <a:latin typeface="Raleway"/>
              </a:rPr>
              <a:t>»</a:t>
            </a:r>
            <a:r>
              <a:rPr lang="ru-RU" sz="3600" b="1" spc="84" dirty="0" smtClean="0">
                <a:solidFill>
                  <a:srgbClr val="BD2640"/>
                </a:solidFill>
                <a:latin typeface="Raleway"/>
              </a:rPr>
              <a:t>?</a:t>
            </a:r>
            <a:endParaRPr lang="en-US" sz="3600" b="1" spc="84" dirty="0">
              <a:solidFill>
                <a:srgbClr val="BD2640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9712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4" name="TextBox 4"/>
          <p:cNvSpPr txBox="1"/>
          <p:nvPr/>
        </p:nvSpPr>
        <p:spPr>
          <a:xfrm>
            <a:off x="1241084" y="419100"/>
            <a:ext cx="13603633" cy="104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0"/>
              </a:lnSpc>
            </a:pPr>
            <a:r>
              <a:rPr lang="ru-RU" sz="7000" dirty="0" smtClean="0">
                <a:solidFill>
                  <a:srgbClr val="000000"/>
                </a:solidFill>
                <a:latin typeface="Raleway Bold"/>
              </a:rPr>
              <a:t>АКТУАЛЬНОСТЬ ПРОЕКТА</a:t>
            </a:r>
            <a:endParaRPr lang="en-US" sz="700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3" name="AutoShape 2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4"/>
          <p:cNvSpPr txBox="1"/>
          <p:nvPr/>
        </p:nvSpPr>
        <p:spPr>
          <a:xfrm>
            <a:off x="1241084" y="1518920"/>
            <a:ext cx="6652116" cy="54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ru-RU" sz="3600" spc="126" dirty="0" smtClean="0">
                <a:solidFill>
                  <a:srgbClr val="000000"/>
                </a:solidFill>
                <a:latin typeface="Raleway"/>
              </a:rPr>
              <a:t>ДЛЯ ЧЕГО?</a:t>
            </a:r>
            <a:endParaRPr lang="en-US" sz="3600" spc="126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6" name="AutoShape 6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5"/>
          <p:cNvSpPr txBox="1"/>
          <p:nvPr/>
        </p:nvSpPr>
        <p:spPr>
          <a:xfrm>
            <a:off x="1217247" y="2054526"/>
            <a:ext cx="16189782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ru-RU" sz="2400" spc="126" dirty="0">
                <a:solidFill>
                  <a:srgbClr val="BD2640"/>
                </a:solidFill>
                <a:latin typeface="Raleway"/>
              </a:rPr>
              <a:t>На сайте </a:t>
            </a:r>
            <a:r>
              <a:rPr lang="ru-RU" sz="2400" b="1" spc="126" dirty="0">
                <a:solidFill>
                  <a:srgbClr val="BD2640"/>
                </a:solidFill>
                <a:latin typeface="Raleway"/>
              </a:rPr>
              <a:t>«Атлас новых профессий»</a:t>
            </a:r>
            <a:r>
              <a:rPr lang="ru-RU" sz="2400" spc="126" dirty="0">
                <a:solidFill>
                  <a:srgbClr val="BD2640"/>
                </a:solidFill>
                <a:latin typeface="Raleway"/>
              </a:rPr>
              <a:t>, разработанного при поддержке PF-GROUP, Агентства стратегических инициатив, Московской школой управления СКОЛКОВО и др., </a:t>
            </a:r>
            <a:r>
              <a:rPr lang="ru-RU" sz="2400" spc="126" dirty="0" smtClean="0">
                <a:solidFill>
                  <a:srgbClr val="BD2640"/>
                </a:solidFill>
                <a:latin typeface="Raleway"/>
              </a:rPr>
              <a:t>указаны 57 популярных профессий-пенсионеров на </a:t>
            </a:r>
            <a:r>
              <a:rPr lang="ru-RU" sz="2400" spc="126" dirty="0">
                <a:solidFill>
                  <a:srgbClr val="BD2640"/>
                </a:solidFill>
                <a:latin typeface="Raleway"/>
              </a:rPr>
              <a:t>российском рынке труда. </a:t>
            </a:r>
            <a:endParaRPr lang="ru-RU" sz="2400" spc="126" dirty="0" smtClean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 smtClean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 smtClean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>
              <a:solidFill>
                <a:srgbClr val="BD2640"/>
              </a:solidFill>
              <a:latin typeface="Ralewa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9215556"/>
            <a:ext cx="1463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6" dirty="0" smtClean="0">
                <a:solidFill>
                  <a:srgbClr val="BD2640"/>
                </a:solidFill>
                <a:latin typeface="Raleway"/>
              </a:rPr>
              <a:t>ОСНОВНАЯ ДОЛЯ СПЕЦИАЛИСТОВ В ДАННЫХ ПРОФЕССИЯХ – </a:t>
            </a:r>
            <a:r>
              <a:rPr lang="ru-RU" sz="2000" b="1" spc="126" dirty="0" smtClean="0">
                <a:solidFill>
                  <a:srgbClr val="BD2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ВЗРОСЛЫЕ ЛЮДИ </a:t>
            </a:r>
            <a:r>
              <a:rPr lang="ru-RU" sz="2000" spc="126" dirty="0" smtClean="0">
                <a:solidFill>
                  <a:srgbClr val="BD2640"/>
                </a:solidFill>
                <a:latin typeface="Raleway"/>
              </a:rPr>
              <a:t>В ВОЗРАСТЕ ОТ 35 И ВЫШЕ, ДОСТАТОЧНО ДАВНО ОКОНЧИВШИХ УЧЕБНЫЕ ЗАВЕДЕНИЯ, ИМЕЮЩИХ ДИПЛОМЫ И АТТЕСТАТЫ «СТАРОГО» ОБРАЗЦА. </a:t>
            </a:r>
            <a:endParaRPr lang="ru-RU" sz="2000" spc="126" dirty="0">
              <a:solidFill>
                <a:srgbClr val="BD2640"/>
              </a:solidFill>
              <a:latin typeface="Raleway"/>
            </a:endParaRPr>
          </a:p>
        </p:txBody>
      </p:sp>
      <p:grpSp>
        <p:nvGrpSpPr>
          <p:cNvPr id="19" name="Group 7"/>
          <p:cNvGrpSpPr/>
          <p:nvPr/>
        </p:nvGrpSpPr>
        <p:grpSpPr>
          <a:xfrm>
            <a:off x="2682240" y="9334500"/>
            <a:ext cx="495300" cy="495300"/>
            <a:chOff x="0" y="0"/>
            <a:chExt cx="6350000" cy="6350000"/>
          </a:xfrm>
        </p:grpSpPr>
        <p:sp>
          <p:nvSpPr>
            <p:cNvPr id="20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2640"/>
            </a:solidFill>
          </p:spPr>
        </p:sp>
      </p:grpSp>
      <p:pic>
        <p:nvPicPr>
          <p:cNvPr id="22" name="Picture 2" descr="https://sun5-4.userapi.com/cItK6iV6Blos8w6VyxXeEE3R9wHg_CbzM6U4YA/mbh1cybPw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24133"/>
            <a:ext cx="14020800" cy="52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0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4" name="TextBox 4"/>
          <p:cNvSpPr txBox="1"/>
          <p:nvPr/>
        </p:nvSpPr>
        <p:spPr>
          <a:xfrm>
            <a:off x="1241084" y="419100"/>
            <a:ext cx="13603633" cy="104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0"/>
              </a:lnSpc>
            </a:pPr>
            <a:r>
              <a:rPr lang="ru-RU" sz="7000" dirty="0" smtClean="0">
                <a:solidFill>
                  <a:srgbClr val="000000"/>
                </a:solidFill>
                <a:latin typeface="Raleway Bold"/>
              </a:rPr>
              <a:t>АКТУАЛЬНОСТЬ ПРОЕКТА</a:t>
            </a:r>
            <a:endParaRPr lang="en-US" sz="700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3" name="AutoShape 2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4"/>
          <p:cNvSpPr txBox="1"/>
          <p:nvPr/>
        </p:nvSpPr>
        <p:spPr>
          <a:xfrm>
            <a:off x="1241084" y="1518920"/>
            <a:ext cx="6652116" cy="54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ru-RU" sz="3600" spc="126" dirty="0" smtClean="0">
                <a:solidFill>
                  <a:srgbClr val="000000"/>
                </a:solidFill>
                <a:latin typeface="Raleway"/>
              </a:rPr>
              <a:t>ДЛЯ ЧЕГО?</a:t>
            </a:r>
            <a:endParaRPr lang="en-US" sz="3600" spc="126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6" name="AutoShape 6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preciousplastic.com/images/Open-Sourc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5"/>
          <p:cNvSpPr txBox="1"/>
          <p:nvPr/>
        </p:nvSpPr>
        <p:spPr>
          <a:xfrm>
            <a:off x="1217247" y="2054526"/>
            <a:ext cx="16189782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ru-RU" sz="2400" spc="126" dirty="0">
                <a:solidFill>
                  <a:srgbClr val="BD2640"/>
                </a:solidFill>
                <a:latin typeface="Raleway"/>
              </a:rPr>
              <a:t>Безусловно, изменения в экономике будут одновременно происходить и во множестве производственных и обслуживающих секторов экономики. Эти изменения требуют новых </a:t>
            </a:r>
            <a:r>
              <a:rPr lang="ru-RU" sz="2400" spc="126" dirty="0" smtClean="0">
                <a:solidFill>
                  <a:srgbClr val="BD2640"/>
                </a:solidFill>
                <a:latin typeface="Raleway"/>
              </a:rPr>
              <a:t>"</a:t>
            </a:r>
            <a:r>
              <a:rPr lang="ru-RU" sz="2000" b="1" spc="126" dirty="0" smtClean="0">
                <a:solidFill>
                  <a:srgbClr val="BD2640"/>
                </a:solidFill>
                <a:latin typeface="Raleway"/>
              </a:rPr>
              <a:t>НАДПРОФЕССИОНАЛЬНЫХ</a:t>
            </a:r>
            <a:r>
              <a:rPr lang="ru-RU" sz="2400" b="1" spc="126" dirty="0" smtClean="0">
                <a:solidFill>
                  <a:srgbClr val="BD2640"/>
                </a:solidFill>
                <a:latin typeface="Raleway"/>
              </a:rPr>
              <a:t>"</a:t>
            </a:r>
            <a:r>
              <a:rPr lang="ru-RU" sz="2400" spc="126" dirty="0" smtClean="0">
                <a:solidFill>
                  <a:srgbClr val="BD2640"/>
                </a:solidFill>
                <a:latin typeface="Raleway"/>
              </a:rPr>
              <a:t> </a:t>
            </a:r>
            <a:r>
              <a:rPr lang="ru-RU" sz="2400" spc="126" dirty="0">
                <a:solidFill>
                  <a:srgbClr val="BD2640"/>
                </a:solidFill>
                <a:latin typeface="Raleway"/>
              </a:rPr>
              <a:t>навыков, которые важны для специалистов самых разных отраслей. Овладение такими навыками позволяет работнику </a:t>
            </a:r>
            <a:r>
              <a:rPr lang="ru-RU" sz="2400" spc="126" dirty="0" smtClean="0">
                <a:solidFill>
                  <a:srgbClr val="BD2640"/>
                </a:solidFill>
                <a:latin typeface="Raleway"/>
              </a:rPr>
              <a:t>повысить </a:t>
            </a:r>
            <a:r>
              <a:rPr lang="ru-RU" sz="2400" spc="126" dirty="0">
                <a:solidFill>
                  <a:srgbClr val="BD2640"/>
                </a:solidFill>
                <a:latin typeface="Raleway"/>
              </a:rPr>
              <a:t>эффективность профессиональной деятельности в своей отрасли, а также дает возможность переходить между отраслями, сохраняя свою </a:t>
            </a:r>
            <a:r>
              <a:rPr lang="ru-RU" sz="2400" spc="126" dirty="0" smtClean="0">
                <a:solidFill>
                  <a:srgbClr val="BD2640"/>
                </a:solidFill>
                <a:latin typeface="Raleway"/>
              </a:rPr>
              <a:t>востребованность после 36 лет.</a:t>
            </a:r>
            <a:endParaRPr lang="ru-RU" sz="2800" spc="126" dirty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 smtClean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 smtClean="0">
              <a:solidFill>
                <a:srgbClr val="BD2640"/>
              </a:solidFill>
              <a:latin typeface="Raleway"/>
            </a:endParaRPr>
          </a:p>
          <a:p>
            <a:pPr>
              <a:lnSpc>
                <a:spcPts val="4500"/>
              </a:lnSpc>
            </a:pPr>
            <a:endParaRPr lang="ru-RU" sz="2800" spc="126" dirty="0">
              <a:solidFill>
                <a:srgbClr val="BD2640"/>
              </a:solidFill>
              <a:latin typeface="Raleway"/>
            </a:endParaRPr>
          </a:p>
        </p:txBody>
      </p:sp>
      <p:pic>
        <p:nvPicPr>
          <p:cNvPr id="4100" name="Picture 4" descr="http://buduguru.org/img/files/a27eeb87db823a13971f989b329a1c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249" y="5669280"/>
            <a:ext cx="119157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9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4" name="TextBox 4"/>
          <p:cNvSpPr txBox="1"/>
          <p:nvPr/>
        </p:nvSpPr>
        <p:spPr>
          <a:xfrm>
            <a:off x="1256324" y="2613119"/>
            <a:ext cx="13603633" cy="104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50"/>
              </a:lnSpc>
            </a:pPr>
            <a:r>
              <a:rPr lang="en-US" sz="7000" dirty="0">
                <a:solidFill>
                  <a:srgbClr val="000000"/>
                </a:solidFill>
                <a:latin typeface="Raleway Bold"/>
              </a:rPr>
              <a:t>ЦЕЛЬ ПРОЕКТА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6324" y="3974255"/>
            <a:ext cx="15040691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spc="126" dirty="0" smtClean="0">
                <a:solidFill>
                  <a:srgbClr val="BD2640"/>
                </a:solidFill>
                <a:latin typeface="Raleway Bold"/>
              </a:rPr>
              <a:t>СОВЕРШЕНСТВОВАНИЕ НАДПРОФЕССИОНАЛЬНЫХ </a:t>
            </a:r>
            <a:r>
              <a:rPr lang="ru-RU" sz="3600" spc="126" dirty="0">
                <a:solidFill>
                  <a:srgbClr val="BD2640"/>
                </a:solidFill>
                <a:latin typeface="Raleway Bold"/>
              </a:rPr>
              <a:t>И ЛИЧНОСТНЫХ КОМПЕТЕНЦИЙ ДЛЯ КАТЕГОРИИ РАБОТАЮЩИХ </a:t>
            </a:r>
            <a:r>
              <a:rPr lang="ru-RU" sz="3600" spc="126" dirty="0" smtClean="0">
                <a:solidFill>
                  <a:srgbClr val="BD2640"/>
                </a:solidFill>
                <a:latin typeface="Raleway Bold"/>
              </a:rPr>
              <a:t>ГРАЖДАН В </a:t>
            </a:r>
            <a:r>
              <a:rPr lang="ru-RU" sz="3600" spc="126" dirty="0">
                <a:solidFill>
                  <a:srgbClr val="BD2640"/>
                </a:solidFill>
                <a:latin typeface="Raleway Bold"/>
              </a:rPr>
              <a:t>ВОЗРАСТЕ ОТ 36 ДО </a:t>
            </a:r>
            <a:r>
              <a:rPr lang="ru-RU" sz="3600" spc="126" dirty="0" smtClean="0">
                <a:solidFill>
                  <a:srgbClr val="BD2640"/>
                </a:solidFill>
                <a:latin typeface="Raleway Bold"/>
              </a:rPr>
              <a:t>63 </a:t>
            </a:r>
            <a:r>
              <a:rPr lang="ru-RU" sz="3600" spc="126" dirty="0">
                <a:solidFill>
                  <a:srgbClr val="BD2640"/>
                </a:solidFill>
                <a:latin typeface="Raleway Bold"/>
              </a:rPr>
              <a:t>ЛЕТ </a:t>
            </a:r>
            <a:r>
              <a:rPr lang="en-US" sz="3600" spc="126" dirty="0" smtClean="0">
                <a:solidFill>
                  <a:srgbClr val="BD2640"/>
                </a:solidFill>
                <a:latin typeface="Raleway"/>
              </a:rPr>
              <a:t>ПОСРЕДСТВОМ </a:t>
            </a:r>
            <a:r>
              <a:rPr lang="ru-RU" sz="3600" spc="126" dirty="0" smtClean="0">
                <a:solidFill>
                  <a:srgbClr val="BD2640"/>
                </a:solidFill>
                <a:latin typeface="Raleway"/>
              </a:rPr>
              <a:t>ЕЖЕГОДНОГО ПРОВЕДЕНИЯ ОБРАЗОВАТЕЛЬНОЙ ПЛАТФОРМЫ ПО ОБМЕНУ ОПЫТОМ «ВСЕГДА ПРИ ДЕЛЕ»</a:t>
            </a:r>
            <a:endParaRPr lang="en-US" sz="3600" spc="126" dirty="0">
              <a:solidFill>
                <a:srgbClr val="BD2640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29547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6151" y="2669588"/>
            <a:ext cx="1388820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spc="84" dirty="0">
                <a:solidFill>
                  <a:srgbClr val="BD2640"/>
                </a:solidFill>
                <a:latin typeface="Raleway"/>
              </a:rPr>
              <a:t>РАЗРАБОТКА </a:t>
            </a:r>
            <a:r>
              <a:rPr lang="ru-RU" sz="3200" b="1" spc="84" dirty="0" smtClean="0">
                <a:solidFill>
                  <a:srgbClr val="BD2640"/>
                </a:solidFill>
                <a:latin typeface="Raleway"/>
              </a:rPr>
              <a:t>ПРОГРАММЫ </a:t>
            </a:r>
            <a:r>
              <a:rPr lang="ru-RU" sz="3200" spc="84" dirty="0" smtClean="0">
                <a:solidFill>
                  <a:srgbClr val="BD2640"/>
                </a:solidFill>
                <a:latin typeface="Raleway"/>
              </a:rPr>
              <a:t>ПО СОВЕРШЕНСТВОВАНИЮ НАДПРОФЕССИОНАЛЬНЫХ КОМПЕТЕНЦИЙ ДЛЯ КАТЕГОРИИ РАБОТАЮЩИХ ГРАЖДАН В ВОЗРАСТЕ ОТ 36 ДО 63 ЛЕТ; </a:t>
            </a:r>
          </a:p>
          <a:p>
            <a:pPr>
              <a:lnSpc>
                <a:spcPts val="3000"/>
              </a:lnSpc>
            </a:pPr>
            <a:r>
              <a:rPr lang="ru-RU" sz="3200" b="1" spc="84" dirty="0" smtClean="0">
                <a:solidFill>
                  <a:srgbClr val="BD2640"/>
                </a:solidFill>
                <a:latin typeface="Raleway"/>
              </a:rPr>
              <a:t> </a:t>
            </a:r>
            <a:endParaRPr lang="en-US" sz="3200" spc="84" dirty="0">
              <a:solidFill>
                <a:srgbClr val="BD2640"/>
              </a:solidFill>
              <a:latin typeface="Raleway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3500" y="447675"/>
            <a:ext cx="1218897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spc="179" dirty="0">
                <a:solidFill>
                  <a:srgbClr val="000000"/>
                </a:solidFill>
                <a:latin typeface="Raleway Bold"/>
              </a:rPr>
              <a:t>ЗАДАЧИ ПРОЕКТА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36815" y="2698774"/>
            <a:ext cx="495300" cy="49530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35710" y="4438747"/>
            <a:ext cx="495300" cy="49530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264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53655" y="6237059"/>
            <a:ext cx="495300" cy="49530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D2640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17" name="TextBox 4"/>
          <p:cNvSpPr txBox="1"/>
          <p:nvPr/>
        </p:nvSpPr>
        <p:spPr>
          <a:xfrm>
            <a:off x="2223464" y="4241182"/>
            <a:ext cx="1309420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b="1" spc="84" dirty="0" smtClean="0">
                <a:solidFill>
                  <a:srgbClr val="BD2640"/>
                </a:solidFill>
                <a:latin typeface="Raleway"/>
              </a:rPr>
              <a:t>ПСИХОЛОГИЧЕСКАЯ ПОМОЩЬ И СОПРОВОЖДЕНИЕ СПЕЦИАЛИСТАМИ ОБРАЗОВАТЕЛЬНЫХ НАПРАВЛЕНИЙ </a:t>
            </a:r>
            <a:r>
              <a:rPr lang="ru-RU" sz="3200" spc="84" dirty="0" smtClean="0">
                <a:solidFill>
                  <a:srgbClr val="BD2640"/>
                </a:solidFill>
                <a:latin typeface="Raleway"/>
              </a:rPr>
              <a:t>РАБОТАЮЩИХ </a:t>
            </a:r>
            <a:r>
              <a:rPr lang="ru-RU" sz="3200" spc="84" dirty="0">
                <a:solidFill>
                  <a:srgbClr val="BD2640"/>
                </a:solidFill>
                <a:latin typeface="Raleway"/>
              </a:rPr>
              <a:t>ГРАЖДАН В ВОЗРАСТЕ ОТ 36 ДО 63 </a:t>
            </a:r>
            <a:r>
              <a:rPr lang="ru-RU" sz="3200" spc="84" dirty="0" smtClean="0">
                <a:solidFill>
                  <a:srgbClr val="BD2640"/>
                </a:solidFill>
                <a:latin typeface="Raleway"/>
              </a:rPr>
              <a:t>ЛЕТ;  </a:t>
            </a:r>
            <a:endParaRPr lang="en-US" sz="3200" spc="84" dirty="0">
              <a:solidFill>
                <a:srgbClr val="BD2640"/>
              </a:solidFill>
              <a:latin typeface="Raleway Bold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2170911" y="5981700"/>
            <a:ext cx="13094205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b="1" spc="84" dirty="0" smtClean="0">
                <a:solidFill>
                  <a:srgbClr val="BD2640"/>
                </a:solidFill>
                <a:latin typeface="Raleway"/>
              </a:rPr>
              <a:t>ОБУЧЕНИЕ НАДПРОФССИОНАЛЬНЫМ </a:t>
            </a:r>
            <a:r>
              <a:rPr lang="ru-RU" sz="3200" spc="84" dirty="0" smtClean="0">
                <a:solidFill>
                  <a:srgbClr val="BD2640"/>
                </a:solidFill>
                <a:latin typeface="Raleway"/>
              </a:rPr>
              <a:t>НАВЫКАМ,СОВМЕСТНОЕ ИССЛЕДОВАНИЕ РЫНКА ТРУДА.</a:t>
            </a:r>
            <a:endParaRPr lang="en-US" sz="3200" spc="84" dirty="0">
              <a:solidFill>
                <a:srgbClr val="BD2640"/>
              </a:solidFill>
              <a:latin typeface="Raleway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048000"/>
            <a:ext cx="7848600" cy="2627484"/>
          </a:xfrm>
          <a:prstGeom prst="rect">
            <a:avLst/>
          </a:prstGeom>
          <a:solidFill>
            <a:srgbClr val="BD2640">
              <a:alpha val="9803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219200" y="4361742"/>
            <a:ext cx="734788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400" spc="130" dirty="0" smtClean="0">
                <a:solidFill>
                  <a:srgbClr val="000000"/>
                </a:solidFill>
                <a:latin typeface="Raleway"/>
              </a:rPr>
              <a:t>Трудящиеся </a:t>
            </a:r>
            <a:r>
              <a:rPr lang="en-US" sz="2400" spc="130" dirty="0" smtClean="0">
                <a:solidFill>
                  <a:srgbClr val="000000"/>
                </a:solidFill>
                <a:latin typeface="Raleway"/>
              </a:rPr>
              <a:t>в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возрасте</a:t>
            </a:r>
            <a:r>
              <a:rPr lang="en-US" sz="24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от</a:t>
            </a:r>
            <a:r>
              <a:rPr lang="en-US" sz="24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2400" spc="130" dirty="0" smtClean="0">
                <a:solidFill>
                  <a:srgbClr val="000000"/>
                </a:solidFill>
                <a:latin typeface="Raleway"/>
              </a:rPr>
              <a:t>35</a:t>
            </a:r>
            <a:r>
              <a:rPr lang="en-US" sz="2400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до</a:t>
            </a:r>
            <a:r>
              <a:rPr lang="en-US" sz="24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2400" spc="130" dirty="0" smtClean="0">
                <a:solidFill>
                  <a:srgbClr val="000000"/>
                </a:solidFill>
                <a:latin typeface="Raleway"/>
              </a:rPr>
              <a:t>63</a:t>
            </a:r>
            <a:r>
              <a:rPr lang="en-US" sz="2400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лет</a:t>
            </a:r>
            <a:endParaRPr lang="en-US" sz="2400" spc="13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19199" y="3314700"/>
            <a:ext cx="7347882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ru-RU" sz="2800" spc="119" dirty="0" smtClean="0">
                <a:solidFill>
                  <a:srgbClr val="000000"/>
                </a:solidFill>
                <a:latin typeface="Raleway Bold Italics"/>
              </a:rPr>
              <a:t>Специалисты «исчезающих профессий»</a:t>
            </a:r>
            <a:endParaRPr lang="en-US" sz="2800" spc="119" dirty="0">
              <a:solidFill>
                <a:srgbClr val="000000"/>
              </a:solidFill>
              <a:latin typeface="Raleway 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36860" y="904875"/>
            <a:ext cx="1421428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179" dirty="0" err="1">
                <a:solidFill>
                  <a:srgbClr val="000000"/>
                </a:solidFill>
                <a:latin typeface="Raleway Bold"/>
              </a:rPr>
              <a:t>Целевая</a:t>
            </a:r>
            <a:r>
              <a:rPr lang="en-US" sz="6000" spc="179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6000" spc="179" dirty="0" err="1">
                <a:solidFill>
                  <a:srgbClr val="000000"/>
                </a:solidFill>
                <a:latin typeface="Raleway Bold"/>
              </a:rPr>
              <a:t>аудитория</a:t>
            </a:r>
            <a:endParaRPr lang="en-US" sz="6000" spc="179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6221760"/>
            <a:ext cx="7848600" cy="2627484"/>
          </a:xfrm>
          <a:prstGeom prst="rect">
            <a:avLst/>
          </a:prstGeom>
          <a:solidFill>
            <a:srgbClr val="BD2640">
              <a:alpha val="980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1219201" y="6377606"/>
            <a:ext cx="7228165" cy="51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ru-RU" sz="2800" spc="119" dirty="0" smtClean="0">
                <a:solidFill>
                  <a:srgbClr val="000000"/>
                </a:solidFill>
                <a:latin typeface="Raleway Bold Italics"/>
              </a:rPr>
              <a:t>Безработные лица</a:t>
            </a:r>
            <a:endParaRPr lang="en-US" sz="2800" spc="119" dirty="0">
              <a:solidFill>
                <a:srgbClr val="000000"/>
              </a:solidFill>
              <a:latin typeface="Raleway Bold Italics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9410700" y="3048000"/>
            <a:ext cx="7848600" cy="2627484"/>
          </a:xfrm>
          <a:prstGeom prst="rect">
            <a:avLst/>
          </a:prstGeom>
          <a:solidFill>
            <a:srgbClr val="BD2640">
              <a:alpha val="9803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9601201" y="4361742"/>
            <a:ext cx="7347882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400" spc="130" dirty="0" smtClean="0">
                <a:solidFill>
                  <a:srgbClr val="000000"/>
                </a:solidFill>
                <a:latin typeface="Raleway"/>
              </a:rPr>
              <a:t>Трудящиеся </a:t>
            </a:r>
            <a:r>
              <a:rPr lang="en-US" sz="2400" spc="130" dirty="0" smtClean="0">
                <a:solidFill>
                  <a:srgbClr val="000000"/>
                </a:solidFill>
                <a:latin typeface="Raleway"/>
              </a:rPr>
              <a:t>в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возрасте</a:t>
            </a:r>
            <a:r>
              <a:rPr lang="en-US" sz="24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от</a:t>
            </a:r>
            <a:r>
              <a:rPr lang="en-US" sz="24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2400" spc="130" dirty="0" smtClean="0">
                <a:solidFill>
                  <a:srgbClr val="000000"/>
                </a:solidFill>
                <a:latin typeface="Raleway"/>
              </a:rPr>
              <a:t>35</a:t>
            </a:r>
            <a:r>
              <a:rPr lang="en-US" sz="2400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до</a:t>
            </a:r>
            <a:r>
              <a:rPr lang="en-US" sz="24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2400" spc="130" dirty="0" smtClean="0">
                <a:solidFill>
                  <a:srgbClr val="000000"/>
                </a:solidFill>
                <a:latin typeface="Raleway"/>
              </a:rPr>
              <a:t>63</a:t>
            </a:r>
            <a:r>
              <a:rPr lang="en-US" sz="2400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400" spc="130" dirty="0" err="1">
                <a:solidFill>
                  <a:srgbClr val="000000"/>
                </a:solidFill>
                <a:latin typeface="Raleway"/>
              </a:rPr>
              <a:t>лет</a:t>
            </a:r>
            <a:endParaRPr lang="en-US" sz="2400" spc="13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661058" y="3202581"/>
            <a:ext cx="734788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ru-RU" sz="2400" spc="119" dirty="0" smtClean="0">
                <a:solidFill>
                  <a:srgbClr val="000000"/>
                </a:solidFill>
                <a:latin typeface="Raleway Bold Italics"/>
              </a:rPr>
              <a:t>Специалисты, нуждающиеся в освоении дополнительных компетенций </a:t>
            </a:r>
            <a:endParaRPr lang="en-US" sz="2400" spc="119" dirty="0">
              <a:solidFill>
                <a:srgbClr val="000000"/>
              </a:solidFill>
              <a:latin typeface="Raleway Bold Italics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9350842" y="6221760"/>
            <a:ext cx="7848600" cy="2627484"/>
          </a:xfrm>
          <a:prstGeom prst="rect">
            <a:avLst/>
          </a:prstGeom>
          <a:solidFill>
            <a:srgbClr val="BD2640">
              <a:alpha val="9803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876300" y="3048000"/>
            <a:ext cx="152400" cy="2627484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16" name="AutoShape 16"/>
          <p:cNvSpPr/>
          <p:nvPr/>
        </p:nvSpPr>
        <p:spPr>
          <a:xfrm>
            <a:off x="876300" y="6221760"/>
            <a:ext cx="152400" cy="2627484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17" name="AutoShape 17"/>
          <p:cNvSpPr/>
          <p:nvPr/>
        </p:nvSpPr>
        <p:spPr>
          <a:xfrm>
            <a:off x="9258300" y="3048000"/>
            <a:ext cx="152400" cy="2627484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18" name="AutoShape 18"/>
          <p:cNvSpPr/>
          <p:nvPr/>
        </p:nvSpPr>
        <p:spPr>
          <a:xfrm>
            <a:off x="9258300" y="6221760"/>
            <a:ext cx="152400" cy="2627484"/>
          </a:xfrm>
          <a:prstGeom prst="rect">
            <a:avLst/>
          </a:prstGeom>
          <a:solidFill>
            <a:srgbClr val="BD2640"/>
          </a:solidFill>
        </p:spPr>
      </p:sp>
      <p:sp>
        <p:nvSpPr>
          <p:cNvPr id="21" name="TextBox 14"/>
          <p:cNvSpPr txBox="1"/>
          <p:nvPr/>
        </p:nvSpPr>
        <p:spPr>
          <a:xfrm>
            <a:off x="9510861" y="6339006"/>
            <a:ext cx="7453462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ru-RU" sz="2400" b="1" spc="130" dirty="0" smtClean="0">
                <a:solidFill>
                  <a:srgbClr val="000000"/>
                </a:solidFill>
                <a:latin typeface="Raleway"/>
              </a:rPr>
              <a:t>Специалисты, вышедшие на пенсию </a:t>
            </a:r>
            <a:endParaRPr lang="en-US" sz="2400" spc="119" dirty="0">
              <a:solidFill>
                <a:srgbClr val="000000"/>
              </a:solidFill>
              <a:latin typeface="Raleway Bold Italics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1219201" y="6956322"/>
            <a:ext cx="7483942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000" spc="130" dirty="0" smtClean="0">
                <a:solidFill>
                  <a:srgbClr val="000000"/>
                </a:solidFill>
                <a:latin typeface="Raleway"/>
              </a:rPr>
              <a:t>Временно </a:t>
            </a:r>
            <a:r>
              <a:rPr lang="ru-RU" sz="2000" spc="130" dirty="0">
                <a:solidFill>
                  <a:srgbClr val="000000"/>
                </a:solidFill>
                <a:latin typeface="Raleway"/>
              </a:rPr>
              <a:t>безработные </a:t>
            </a:r>
            <a:r>
              <a:rPr lang="ru-RU" sz="2000" spc="130" dirty="0" smtClean="0">
                <a:solidFill>
                  <a:srgbClr val="000000"/>
                </a:solidFill>
                <a:latin typeface="Raleway"/>
              </a:rPr>
              <a:t>граждане, находящиеся в поиске альтернативных источников дохода </a:t>
            </a:r>
            <a:r>
              <a:rPr lang="en-US" sz="2000" spc="130" dirty="0" smtClean="0">
                <a:solidFill>
                  <a:srgbClr val="000000"/>
                </a:solidFill>
                <a:latin typeface="Raleway"/>
              </a:rPr>
              <a:t>в </a:t>
            </a:r>
            <a:r>
              <a:rPr lang="en-US" sz="2000" spc="130" dirty="0" err="1">
                <a:solidFill>
                  <a:srgbClr val="000000"/>
                </a:solidFill>
                <a:latin typeface="Raleway"/>
              </a:rPr>
              <a:t>возрасте</a:t>
            </a:r>
            <a:r>
              <a:rPr lang="en-US" sz="20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000" spc="130" dirty="0" err="1">
                <a:solidFill>
                  <a:srgbClr val="000000"/>
                </a:solidFill>
                <a:latin typeface="Raleway"/>
              </a:rPr>
              <a:t>от</a:t>
            </a:r>
            <a:r>
              <a:rPr lang="en-US" sz="20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2000" spc="130" dirty="0" smtClean="0">
                <a:solidFill>
                  <a:srgbClr val="000000"/>
                </a:solidFill>
                <a:latin typeface="Raleway"/>
              </a:rPr>
              <a:t>35</a:t>
            </a:r>
            <a:r>
              <a:rPr lang="en-US" sz="2000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000" spc="130" dirty="0" err="1">
                <a:solidFill>
                  <a:srgbClr val="000000"/>
                </a:solidFill>
                <a:latin typeface="Raleway"/>
              </a:rPr>
              <a:t>до</a:t>
            </a:r>
            <a:r>
              <a:rPr lang="en-US" sz="2000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z="2000" spc="130" dirty="0" smtClean="0">
                <a:solidFill>
                  <a:srgbClr val="000000"/>
                </a:solidFill>
                <a:latin typeface="Raleway"/>
              </a:rPr>
              <a:t>63</a:t>
            </a:r>
            <a:r>
              <a:rPr lang="en-US" sz="2000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000" spc="130" dirty="0" err="1">
                <a:solidFill>
                  <a:srgbClr val="000000"/>
                </a:solidFill>
                <a:latin typeface="Raleway"/>
              </a:rPr>
              <a:t>лет</a:t>
            </a:r>
            <a:endParaRPr lang="en-US" sz="2000" spc="13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9570720" y="6881219"/>
            <a:ext cx="762872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pc="130" dirty="0" smtClean="0">
                <a:solidFill>
                  <a:srgbClr val="000000"/>
                </a:solidFill>
                <a:latin typeface="Raleway"/>
              </a:rPr>
              <a:t>Граждане, досрочно вышедшие на пенсию (военные, медицинские работники и т.д.) и находящиеся в поиске альтернативных источников дохода </a:t>
            </a:r>
            <a:r>
              <a:rPr lang="en-US" spc="130" dirty="0" smtClean="0">
                <a:solidFill>
                  <a:srgbClr val="000000"/>
                </a:solidFill>
                <a:latin typeface="Raleway"/>
              </a:rPr>
              <a:t>в </a:t>
            </a:r>
            <a:r>
              <a:rPr lang="en-US" spc="130" dirty="0" err="1">
                <a:solidFill>
                  <a:srgbClr val="000000"/>
                </a:solidFill>
                <a:latin typeface="Raleway"/>
              </a:rPr>
              <a:t>возрасте</a:t>
            </a:r>
            <a:r>
              <a:rPr lang="en-US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pc="130" dirty="0" err="1">
                <a:solidFill>
                  <a:srgbClr val="000000"/>
                </a:solidFill>
                <a:latin typeface="Raleway"/>
              </a:rPr>
              <a:t>от</a:t>
            </a:r>
            <a:r>
              <a:rPr lang="en-US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pc="130" dirty="0" smtClean="0">
                <a:solidFill>
                  <a:srgbClr val="000000"/>
                </a:solidFill>
                <a:latin typeface="Raleway"/>
              </a:rPr>
              <a:t>35</a:t>
            </a:r>
            <a:r>
              <a:rPr lang="en-US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pc="130" dirty="0" err="1">
                <a:solidFill>
                  <a:srgbClr val="000000"/>
                </a:solidFill>
                <a:latin typeface="Raleway"/>
              </a:rPr>
              <a:t>до</a:t>
            </a:r>
            <a:r>
              <a:rPr lang="en-US" spc="130" dirty="0">
                <a:solidFill>
                  <a:srgbClr val="000000"/>
                </a:solidFill>
                <a:latin typeface="Raleway"/>
              </a:rPr>
              <a:t> </a:t>
            </a:r>
            <a:r>
              <a:rPr lang="ru-RU" spc="130" dirty="0" smtClean="0">
                <a:solidFill>
                  <a:srgbClr val="000000"/>
                </a:solidFill>
                <a:latin typeface="Raleway"/>
              </a:rPr>
              <a:t>63</a:t>
            </a:r>
            <a:r>
              <a:rPr lang="en-US" spc="130" dirty="0" smtClean="0">
                <a:solidFill>
                  <a:srgbClr val="000000"/>
                </a:solidFill>
                <a:latin typeface="Raleway"/>
              </a:rPr>
              <a:t> </a:t>
            </a:r>
            <a:r>
              <a:rPr lang="en-US" spc="130" dirty="0" err="1">
                <a:solidFill>
                  <a:srgbClr val="000000"/>
                </a:solidFill>
                <a:latin typeface="Raleway"/>
              </a:rPr>
              <a:t>лет</a:t>
            </a:r>
            <a:endParaRPr lang="en-US" spc="130" dirty="0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199" y="1524893"/>
            <a:ext cx="1569720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ru-RU" sz="2400" spc="84" dirty="0" smtClean="0">
                <a:solidFill>
                  <a:srgbClr val="BD2640"/>
                </a:solidFill>
                <a:latin typeface="Raleway"/>
              </a:rPr>
              <a:t>Постоянно действующими  предназначен </a:t>
            </a:r>
            <a:r>
              <a:rPr lang="ru-RU" sz="2400" spc="84" dirty="0">
                <a:solidFill>
                  <a:srgbClr val="BD2640"/>
                </a:solidFill>
                <a:latin typeface="Raleway"/>
              </a:rPr>
              <a:t>для работающего населения, возрастом старше 36 лет. </a:t>
            </a:r>
            <a:endParaRPr lang="ru-RU" sz="2400" spc="84" dirty="0" smtClean="0">
              <a:solidFill>
                <a:srgbClr val="BD2640"/>
              </a:solidFill>
              <a:latin typeface="Raleway"/>
            </a:endParaRP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ru-RU" sz="2400" spc="84" dirty="0" smtClean="0">
                <a:solidFill>
                  <a:srgbClr val="BD2640"/>
                </a:solidFill>
                <a:latin typeface="Raleway"/>
              </a:rPr>
              <a:t>Особое </a:t>
            </a:r>
            <a:r>
              <a:rPr lang="ru-RU" sz="2400" spc="84" dirty="0">
                <a:solidFill>
                  <a:srgbClr val="BD2640"/>
                </a:solidFill>
                <a:latin typeface="Raleway"/>
              </a:rPr>
              <a:t>внимание уделяется сотрудникам, занимающим должности, уходящие из современного общества, с целью помочь раскрыть свои сильные профессиональные стороны, которые помогут найти своё призвание современности.</a:t>
            </a:r>
          </a:p>
          <a:p>
            <a:pPr marL="457200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ru-RU" sz="2400" spc="84" dirty="0" smtClean="0">
                <a:solidFill>
                  <a:srgbClr val="BD2640"/>
                </a:solidFill>
                <a:latin typeface="Raleway"/>
              </a:rPr>
              <a:t>Обучающие тренинги </a:t>
            </a:r>
            <a:r>
              <a:rPr lang="ru-RU" sz="2400" spc="84" dirty="0">
                <a:solidFill>
                  <a:srgbClr val="BD2640"/>
                </a:solidFill>
                <a:latin typeface="Raleway"/>
              </a:rPr>
              <a:t>и занятия проводят </a:t>
            </a:r>
            <a:r>
              <a:rPr lang="ru-RU" sz="2400" spc="84" dirty="0" smtClean="0">
                <a:solidFill>
                  <a:srgbClr val="BD2640"/>
                </a:solidFill>
                <a:latin typeface="Raleway"/>
              </a:rPr>
              <a:t>специалисты, </a:t>
            </a:r>
            <a:r>
              <a:rPr lang="ru-RU" sz="2400" spc="84" dirty="0">
                <a:solidFill>
                  <a:srgbClr val="BD2640"/>
                </a:solidFill>
                <a:latin typeface="Raleway"/>
              </a:rPr>
              <a:t>в частности </a:t>
            </a:r>
            <a:r>
              <a:rPr lang="ru-RU" sz="2400" spc="84" dirty="0" smtClean="0">
                <a:solidFill>
                  <a:srgbClr val="BD2640"/>
                </a:solidFill>
                <a:latin typeface="Raleway"/>
              </a:rPr>
              <a:t>с </a:t>
            </a:r>
            <a:r>
              <a:rPr lang="ru-RU" sz="2400" spc="84" dirty="0">
                <a:solidFill>
                  <a:srgbClr val="BD2640"/>
                </a:solidFill>
                <a:latin typeface="Raleway"/>
              </a:rPr>
              <a:t>целью обмена опыта между поколениями.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33500" y="447675"/>
            <a:ext cx="1218897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ru-RU" sz="6000" spc="179" dirty="0" smtClean="0">
                <a:solidFill>
                  <a:srgbClr val="000000"/>
                </a:solidFill>
                <a:latin typeface="Raleway Bold"/>
              </a:rPr>
              <a:t>КОНЦЕПЦИЯ</a:t>
            </a:r>
            <a:r>
              <a:rPr lang="en-US" sz="6000" spc="179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6000" spc="179" dirty="0">
                <a:solidFill>
                  <a:srgbClr val="000000"/>
                </a:solidFill>
                <a:latin typeface="Raleway Bold"/>
              </a:rPr>
              <a:t>ПРОЕКТА</a:t>
            </a:r>
          </a:p>
        </p:txBody>
      </p:sp>
      <p:sp>
        <p:nvSpPr>
          <p:cNvPr id="15" name="AutoShape 15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BD2640"/>
          </a:solidFill>
        </p:spPr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285507082"/>
              </p:ext>
            </p:extLst>
          </p:nvPr>
        </p:nvGraphicFramePr>
        <p:xfrm>
          <a:off x="2286000" y="4686300"/>
          <a:ext cx="151638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0" y="4000500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ПРИМЕРНАЯ ОБРАЗОВАТЕЛЬНАЯ ПРОГРАММА ПЛОЩАДКИ *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4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828</Words>
  <Application>Microsoft Office PowerPoint</Application>
  <PresentationFormat>Произвольный</PresentationFormat>
  <Paragraphs>89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Raleway Bold</vt:lpstr>
      <vt:lpstr>Raleway</vt:lpstr>
      <vt:lpstr>Arial</vt:lpstr>
      <vt:lpstr>Raleway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Межкультурный проект "Территория ценностей", копия</dc:title>
  <dc:creator>HP3000</dc:creator>
  <cp:lastModifiedBy>Пользователь Windows</cp:lastModifiedBy>
  <cp:revision>69</cp:revision>
  <dcterms:created xsi:type="dcterms:W3CDTF">2006-08-16T00:00:00Z</dcterms:created>
  <dcterms:modified xsi:type="dcterms:W3CDTF">2020-09-06T12:06:40Z</dcterms:modified>
  <dc:identifier>DAEBLgMervQ</dc:identifier>
</cp:coreProperties>
</file>