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2" r:id="rId4"/>
    <p:sldId id="263" r:id="rId5"/>
    <p:sldId id="261" r:id="rId6"/>
    <p:sldId id="262" r:id="rId7"/>
    <p:sldId id="273" r:id="rId8"/>
    <p:sldId id="274" r:id="rId9"/>
    <p:sldId id="275" r:id="rId10"/>
    <p:sldId id="266" r:id="rId11"/>
  </p:sldIdLst>
  <p:sldSz cx="11522075" cy="6480175"/>
  <p:notesSz cx="6858000" cy="9144000"/>
  <p:defaultTextStyle>
    <a:defPPr>
      <a:defRPr lang="ru-RU"/>
    </a:defPPr>
    <a:lvl1pPr marL="0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1241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2482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33723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44964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56205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67446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78687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89928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1">
          <p15:clr>
            <a:srgbClr val="A4A3A4"/>
          </p15:clr>
        </p15:guide>
        <p15:guide id="2" pos="6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0000"/>
    <a:srgbClr val="0000CC"/>
    <a:srgbClr val="C7DAF1"/>
    <a:srgbClr val="A2C2E8"/>
    <a:srgbClr val="6699FF"/>
    <a:srgbClr val="333399"/>
    <a:srgbClr val="FF6969"/>
    <a:srgbClr val="FFB7B7"/>
    <a:srgbClr val="FF2525"/>
    <a:srgbClr val="FF53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750" y="72"/>
      </p:cViewPr>
      <p:guideLst>
        <p:guide orient="horz" pos="2041"/>
        <p:guide pos="6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 dirty="0" smtClean="0"/>
              <a:t>Российская</a:t>
            </a:r>
            <a:r>
              <a:rPr lang="ru-RU" sz="2000" baseline="0" dirty="0" smtClean="0"/>
              <a:t> федерация</a:t>
            </a:r>
            <a:endParaRPr lang="ru-RU" sz="20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2.8222222222222232E-2"/>
                  <c:y val="4.70370370370366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0DA-4CA9-808B-B2E70F8D23E6}"/>
                </c:ext>
              </c:extLst>
            </c:dLbl>
            <c:dLbl>
              <c:idx val="1"/>
              <c:layout>
                <c:manualLayout>
                  <c:x val="-2.8222222222222221E-2"/>
                  <c:y val="1.41111111111110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F0DA-4CA9-808B-B2E70F8D23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Кол-во ДТП</c:v>
                </c:pt>
                <c:pt idx="1">
                  <c:v>Кол-во травмированных</c:v>
                </c:pt>
                <c:pt idx="2">
                  <c:v>Кол-во погибших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19269</c:v>
                </c:pt>
                <c:pt idx="1">
                  <c:v>20621</c:v>
                </c:pt>
                <c:pt idx="2">
                  <c:v>710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DA-4CA9-808B-B2E70F8D23E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0"/>
                  <c:y val="-3.29259259259259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0DA-4CA9-808B-B2E70F8D23E6}"/>
                </c:ext>
              </c:extLst>
            </c:dLbl>
            <c:dLbl>
              <c:idx val="1"/>
              <c:layout>
                <c:manualLayout>
                  <c:x val="-3.527777777777777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0DA-4CA9-808B-B2E70F8D23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Кол-во ДТП</c:v>
                </c:pt>
                <c:pt idx="1">
                  <c:v>Кол-во травмированных</c:v>
                </c:pt>
                <c:pt idx="2">
                  <c:v>Кол-во погибших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19581</c:v>
                </c:pt>
                <c:pt idx="1">
                  <c:v>21136</c:v>
                </c:pt>
                <c:pt idx="2">
                  <c:v>713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DA-4CA9-808B-B2E70F8D23E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 год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7638888888888857E-2"/>
                  <c:y val="9.40740740740740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0DA-4CA9-808B-B2E70F8D23E6}"/>
                </c:ext>
              </c:extLst>
            </c:dLbl>
            <c:dLbl>
              <c:idx val="1"/>
              <c:layout>
                <c:manualLayout>
                  <c:x val="2.8222222222222159E-2"/>
                  <c:y val="1.881481481481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0DA-4CA9-808B-B2E70F8D23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Кол-во ДТП</c:v>
                </c:pt>
                <c:pt idx="1">
                  <c:v>Кол-во травмированных</c:v>
                </c:pt>
                <c:pt idx="2">
                  <c:v>Кол-во погибших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18253</c:v>
                </c:pt>
                <c:pt idx="1">
                  <c:v>19861</c:v>
                </c:pt>
                <c:pt idx="2">
                  <c:v>583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DA-4CA9-808B-B2E70F8D23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9"/>
        <c:axId val="20059743"/>
        <c:axId val="20061823"/>
      </c:barChart>
      <c:catAx>
        <c:axId val="200597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061823"/>
        <c:crosses val="autoZero"/>
        <c:auto val="1"/>
        <c:lblAlgn val="ctr"/>
        <c:lblOffset val="100"/>
        <c:noMultiLvlLbl val="0"/>
      </c:catAx>
      <c:valAx>
        <c:axId val="20061823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0597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 dirty="0" smtClean="0"/>
              <a:t>Кемеровская область</a:t>
            </a:r>
            <a:endParaRPr lang="ru-RU" sz="20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Кол-во ДТП</c:v>
                </c:pt>
                <c:pt idx="1">
                  <c:v>Кол-во травмированных</c:v>
                </c:pt>
                <c:pt idx="2">
                  <c:v>Кол-во погибших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371</c:v>
                </c:pt>
                <c:pt idx="1">
                  <c:v>410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59-44D8-BDAB-7371FABCF61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Кол-во ДТП</c:v>
                </c:pt>
                <c:pt idx="1">
                  <c:v>Кол-во травмированных</c:v>
                </c:pt>
                <c:pt idx="2">
                  <c:v>Кол-во погибших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366</c:v>
                </c:pt>
                <c:pt idx="1">
                  <c:v>400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59-44D8-BDAB-7371FABCF61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 год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Кол-во ДТП</c:v>
                </c:pt>
                <c:pt idx="1">
                  <c:v>Кол-во травмированных</c:v>
                </c:pt>
                <c:pt idx="2">
                  <c:v>Кол-во погибших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312</c:v>
                </c:pt>
                <c:pt idx="1">
                  <c:v>347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59-44D8-BDAB-7371FABCF6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9"/>
        <c:axId val="20059743"/>
        <c:axId val="20061823"/>
      </c:barChart>
      <c:catAx>
        <c:axId val="200597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061823"/>
        <c:crosses val="autoZero"/>
        <c:auto val="1"/>
        <c:lblAlgn val="ctr"/>
        <c:lblOffset val="100"/>
        <c:noMultiLvlLbl val="0"/>
      </c:catAx>
      <c:valAx>
        <c:axId val="20061823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0597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 dirty="0" smtClean="0"/>
              <a:t>Город</a:t>
            </a:r>
            <a:r>
              <a:rPr lang="ru-RU" sz="2000" baseline="0" dirty="0" smtClean="0"/>
              <a:t> Прокопьевск</a:t>
            </a:r>
            <a:endParaRPr lang="ru-RU" sz="20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Кол-во ДТП</c:v>
                </c:pt>
                <c:pt idx="1">
                  <c:v>Кол-во травмированных</c:v>
                </c:pt>
                <c:pt idx="2">
                  <c:v>Кол-во погибших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46</c:v>
                </c:pt>
                <c:pt idx="1">
                  <c:v>48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F8-479D-BFE5-B1C13EA8754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Кол-во ДТП</c:v>
                </c:pt>
                <c:pt idx="1">
                  <c:v>Кол-во травмированных</c:v>
                </c:pt>
                <c:pt idx="2">
                  <c:v>Кол-во погибших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46</c:v>
                </c:pt>
                <c:pt idx="1">
                  <c:v>48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F8-479D-BFE5-B1C13EA8754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 год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Кол-во ДТП</c:v>
                </c:pt>
                <c:pt idx="1">
                  <c:v>Кол-во травмированных</c:v>
                </c:pt>
                <c:pt idx="2">
                  <c:v>Кол-во погибших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39</c:v>
                </c:pt>
                <c:pt idx="1">
                  <c:v>40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F8-479D-BFE5-B1C13EA875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9"/>
        <c:axId val="20059743"/>
        <c:axId val="20061823"/>
      </c:barChart>
      <c:catAx>
        <c:axId val="200597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061823"/>
        <c:crosses val="autoZero"/>
        <c:auto val="1"/>
        <c:lblAlgn val="ctr"/>
        <c:lblOffset val="100"/>
        <c:noMultiLvlLbl val="0"/>
      </c:catAx>
      <c:valAx>
        <c:axId val="20061823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0597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4156" y="2013055"/>
            <a:ext cx="9793764" cy="13890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28311" y="3672099"/>
            <a:ext cx="8065453" cy="16560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1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2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33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44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56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67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78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89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1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77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769759" y="273008"/>
            <a:ext cx="3030547" cy="580515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4122" y="273008"/>
            <a:ext cx="8903603" cy="580515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930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033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0164" y="4164113"/>
            <a:ext cx="9793764" cy="128703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0164" y="2746575"/>
            <a:ext cx="9793764" cy="1417537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112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24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337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449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562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674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786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899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99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4122" y="1587043"/>
            <a:ext cx="5967074" cy="449112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33232" y="1587043"/>
            <a:ext cx="5967075" cy="449112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136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04" y="259508"/>
            <a:ext cx="10369868" cy="108002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6104" y="1450540"/>
            <a:ext cx="5090917" cy="604516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241" indent="0">
              <a:buNone/>
              <a:defRPr sz="2200" b="1"/>
            </a:lvl2pPr>
            <a:lvl3pPr marL="1022482" indent="0">
              <a:buNone/>
              <a:defRPr sz="2000" b="1"/>
            </a:lvl3pPr>
            <a:lvl4pPr marL="1533723" indent="0">
              <a:buNone/>
              <a:defRPr sz="1800" b="1"/>
            </a:lvl4pPr>
            <a:lvl5pPr marL="2044964" indent="0">
              <a:buNone/>
              <a:defRPr sz="1800" b="1"/>
            </a:lvl5pPr>
            <a:lvl6pPr marL="2556205" indent="0">
              <a:buNone/>
              <a:defRPr sz="1800" b="1"/>
            </a:lvl6pPr>
            <a:lvl7pPr marL="3067446" indent="0">
              <a:buNone/>
              <a:defRPr sz="1800" b="1"/>
            </a:lvl7pPr>
            <a:lvl8pPr marL="3578687" indent="0">
              <a:buNone/>
              <a:defRPr sz="1800" b="1"/>
            </a:lvl8pPr>
            <a:lvl9pPr marL="4089928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76104" y="2055056"/>
            <a:ext cx="5090917" cy="3733601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853055" y="1450540"/>
            <a:ext cx="5092917" cy="604516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241" indent="0">
              <a:buNone/>
              <a:defRPr sz="2200" b="1"/>
            </a:lvl2pPr>
            <a:lvl3pPr marL="1022482" indent="0">
              <a:buNone/>
              <a:defRPr sz="2000" b="1"/>
            </a:lvl3pPr>
            <a:lvl4pPr marL="1533723" indent="0">
              <a:buNone/>
              <a:defRPr sz="1800" b="1"/>
            </a:lvl4pPr>
            <a:lvl5pPr marL="2044964" indent="0">
              <a:buNone/>
              <a:defRPr sz="1800" b="1"/>
            </a:lvl5pPr>
            <a:lvl6pPr marL="2556205" indent="0">
              <a:buNone/>
              <a:defRPr sz="1800" b="1"/>
            </a:lvl6pPr>
            <a:lvl7pPr marL="3067446" indent="0">
              <a:buNone/>
              <a:defRPr sz="1800" b="1"/>
            </a:lvl7pPr>
            <a:lvl8pPr marL="3578687" indent="0">
              <a:buNone/>
              <a:defRPr sz="1800" b="1"/>
            </a:lvl8pPr>
            <a:lvl9pPr marL="4089928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853055" y="2055056"/>
            <a:ext cx="5092917" cy="3733601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93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887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80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06" y="258007"/>
            <a:ext cx="3790683" cy="109803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4811" y="258008"/>
            <a:ext cx="6441160" cy="553065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6106" y="1356038"/>
            <a:ext cx="3790683" cy="4432620"/>
          </a:xfrm>
        </p:spPr>
        <p:txBody>
          <a:bodyPr/>
          <a:lstStyle>
            <a:lvl1pPr marL="0" indent="0">
              <a:buNone/>
              <a:defRPr sz="1600"/>
            </a:lvl1pPr>
            <a:lvl2pPr marL="511241" indent="0">
              <a:buNone/>
              <a:defRPr sz="1300"/>
            </a:lvl2pPr>
            <a:lvl3pPr marL="1022482" indent="0">
              <a:buNone/>
              <a:defRPr sz="1100"/>
            </a:lvl3pPr>
            <a:lvl4pPr marL="1533723" indent="0">
              <a:buNone/>
              <a:defRPr sz="1000"/>
            </a:lvl4pPr>
            <a:lvl5pPr marL="2044964" indent="0">
              <a:buNone/>
              <a:defRPr sz="1000"/>
            </a:lvl5pPr>
            <a:lvl6pPr marL="2556205" indent="0">
              <a:buNone/>
              <a:defRPr sz="1000"/>
            </a:lvl6pPr>
            <a:lvl7pPr marL="3067446" indent="0">
              <a:buNone/>
              <a:defRPr sz="1000"/>
            </a:lvl7pPr>
            <a:lvl8pPr marL="3578687" indent="0">
              <a:buNone/>
              <a:defRPr sz="1000"/>
            </a:lvl8pPr>
            <a:lvl9pPr marL="4089928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07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8407" y="4536123"/>
            <a:ext cx="6913245" cy="53551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58407" y="579016"/>
            <a:ext cx="6913245" cy="3888105"/>
          </a:xfrm>
        </p:spPr>
        <p:txBody>
          <a:bodyPr/>
          <a:lstStyle>
            <a:lvl1pPr marL="0" indent="0">
              <a:buNone/>
              <a:defRPr sz="3600"/>
            </a:lvl1pPr>
            <a:lvl2pPr marL="511241" indent="0">
              <a:buNone/>
              <a:defRPr sz="3100"/>
            </a:lvl2pPr>
            <a:lvl3pPr marL="1022482" indent="0">
              <a:buNone/>
              <a:defRPr sz="2700"/>
            </a:lvl3pPr>
            <a:lvl4pPr marL="1533723" indent="0">
              <a:buNone/>
              <a:defRPr sz="2200"/>
            </a:lvl4pPr>
            <a:lvl5pPr marL="2044964" indent="0">
              <a:buNone/>
              <a:defRPr sz="2200"/>
            </a:lvl5pPr>
            <a:lvl6pPr marL="2556205" indent="0">
              <a:buNone/>
              <a:defRPr sz="2200"/>
            </a:lvl6pPr>
            <a:lvl7pPr marL="3067446" indent="0">
              <a:buNone/>
              <a:defRPr sz="2200"/>
            </a:lvl7pPr>
            <a:lvl8pPr marL="3578687" indent="0">
              <a:buNone/>
              <a:defRPr sz="2200"/>
            </a:lvl8pPr>
            <a:lvl9pPr marL="4089928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258407" y="5071638"/>
            <a:ext cx="6913245" cy="760520"/>
          </a:xfrm>
        </p:spPr>
        <p:txBody>
          <a:bodyPr/>
          <a:lstStyle>
            <a:lvl1pPr marL="0" indent="0">
              <a:buNone/>
              <a:defRPr sz="1600"/>
            </a:lvl1pPr>
            <a:lvl2pPr marL="511241" indent="0">
              <a:buNone/>
              <a:defRPr sz="1300"/>
            </a:lvl2pPr>
            <a:lvl3pPr marL="1022482" indent="0">
              <a:buNone/>
              <a:defRPr sz="1100"/>
            </a:lvl3pPr>
            <a:lvl4pPr marL="1533723" indent="0">
              <a:buNone/>
              <a:defRPr sz="1000"/>
            </a:lvl4pPr>
            <a:lvl5pPr marL="2044964" indent="0">
              <a:buNone/>
              <a:defRPr sz="1000"/>
            </a:lvl5pPr>
            <a:lvl6pPr marL="2556205" indent="0">
              <a:buNone/>
              <a:defRPr sz="1000"/>
            </a:lvl6pPr>
            <a:lvl7pPr marL="3067446" indent="0">
              <a:buNone/>
              <a:defRPr sz="1000"/>
            </a:lvl7pPr>
            <a:lvl8pPr marL="3578687" indent="0">
              <a:buNone/>
              <a:defRPr sz="1000"/>
            </a:lvl8pPr>
            <a:lvl9pPr marL="4089928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61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04" y="259508"/>
            <a:ext cx="10369868" cy="1080029"/>
          </a:xfrm>
          <a:prstGeom prst="rect">
            <a:avLst/>
          </a:prstGeom>
        </p:spPr>
        <p:txBody>
          <a:bodyPr vert="horz" lIns="102248" tIns="51124" rIns="102248" bIns="51124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6104" y="1512042"/>
            <a:ext cx="10369868" cy="4276616"/>
          </a:xfrm>
          <a:prstGeom prst="rect">
            <a:avLst/>
          </a:prstGeom>
        </p:spPr>
        <p:txBody>
          <a:bodyPr vert="horz" lIns="102248" tIns="51124" rIns="102248" bIns="5112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76104" y="6006163"/>
            <a:ext cx="2688485" cy="345009"/>
          </a:xfrm>
          <a:prstGeom prst="rect">
            <a:avLst/>
          </a:prstGeom>
        </p:spPr>
        <p:txBody>
          <a:bodyPr vert="horz" lIns="102248" tIns="51124" rIns="102248" bIns="51124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FBE7D-50CA-4F7A-A4F8-78429D7D0587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936710" y="6006163"/>
            <a:ext cx="3648657" cy="345009"/>
          </a:xfrm>
          <a:prstGeom prst="rect">
            <a:avLst/>
          </a:prstGeom>
        </p:spPr>
        <p:txBody>
          <a:bodyPr vert="horz" lIns="102248" tIns="51124" rIns="102248" bIns="51124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57487" y="6006163"/>
            <a:ext cx="2688485" cy="345009"/>
          </a:xfrm>
          <a:prstGeom prst="rect">
            <a:avLst/>
          </a:prstGeom>
        </p:spPr>
        <p:txBody>
          <a:bodyPr vert="horz" lIns="102248" tIns="51124" rIns="102248" bIns="51124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AFB51-144D-447B-AA3C-70B42F49F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22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102248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3431" indent="-383431" algn="l" defTabSz="1022482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0767" indent="-319526" algn="l" defTabSz="1022482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8103" indent="-255621" algn="l" defTabSz="102248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9344" indent="-255621" algn="l" defTabSz="1022482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00585" indent="-255621" algn="l" defTabSz="1022482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11826" indent="-255621" algn="l" defTabSz="102248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23067" indent="-255621" algn="l" defTabSz="102248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4308" indent="-255621" algn="l" defTabSz="102248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45549" indent="-255621" algn="l" defTabSz="102248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241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482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3723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4964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6205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67446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78687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89928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128" y="0"/>
            <a:ext cx="9655947" cy="652087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232645" y="1295871"/>
            <a:ext cx="6984776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СОЦИАЛЬНЫЙ ПРОЕКТ </a:t>
            </a:r>
          </a:p>
          <a:p>
            <a:pPr algn="ctr">
              <a:lnSpc>
                <a:spcPct val="150000"/>
              </a:lnSpc>
            </a:pPr>
            <a:r>
              <a:rPr lang="ru-RU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«#</a:t>
            </a:r>
            <a:r>
              <a:rPr lang="ru-RU" sz="4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ДвижениеБезОпасности</a:t>
            </a:r>
            <a:r>
              <a:rPr lang="ru-RU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>
              <a:lnSpc>
                <a:spcPct val="150000"/>
              </a:lnSpc>
            </a:pPr>
            <a:endParaRPr lang="ru-RU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57201" y="143743"/>
            <a:ext cx="98293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МКУ «Социально-реабилитационный центр для несовершеннолетних «Алиса»</a:t>
            </a:r>
            <a:endParaRPr lang="ru-RU" sz="2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C:\Users\Кабинет№10.2\Desktop\значок алисы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28" y="0"/>
            <a:ext cx="1728000" cy="158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854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653" y="2058"/>
            <a:ext cx="9512422" cy="648284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440557" y="1799927"/>
            <a:ext cx="7272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Спасибо за внимание!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46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3074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456" y="143743"/>
            <a:ext cx="1578205" cy="124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Группа 9"/>
          <p:cNvGrpSpPr/>
          <p:nvPr/>
        </p:nvGrpSpPr>
        <p:grpSpPr>
          <a:xfrm>
            <a:off x="345494" y="1350"/>
            <a:ext cx="10980000" cy="6222524"/>
            <a:chOff x="345494" y="1350"/>
            <a:chExt cx="10980000" cy="6222524"/>
          </a:xfrm>
        </p:grpSpPr>
        <p:graphicFrame>
          <p:nvGraphicFramePr>
            <p:cNvPr id="32" name="Диаграмма 31"/>
            <p:cNvGraphicFramePr/>
            <p:nvPr>
              <p:extLst>
                <p:ext uri="{D42A27DB-BD31-4B8C-83A1-F6EECF244321}">
                  <p14:modId xmlns:p14="http://schemas.microsoft.com/office/powerpoint/2010/main" val="1077973172"/>
                </p:ext>
              </p:extLst>
            </p:nvPr>
          </p:nvGraphicFramePr>
          <p:xfrm>
            <a:off x="345494" y="1414727"/>
            <a:ext cx="3600000" cy="270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33" name="Диаграмма 32"/>
            <p:cNvGraphicFramePr/>
            <p:nvPr>
              <p:extLst>
                <p:ext uri="{D42A27DB-BD31-4B8C-83A1-F6EECF244321}">
                  <p14:modId xmlns:p14="http://schemas.microsoft.com/office/powerpoint/2010/main" val="4093893760"/>
                </p:ext>
              </p:extLst>
            </p:nvPr>
          </p:nvGraphicFramePr>
          <p:xfrm>
            <a:off x="3945494" y="1414727"/>
            <a:ext cx="3780000" cy="270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34" name="Диаграмма 33"/>
            <p:cNvGraphicFramePr/>
            <p:nvPr>
              <p:extLst>
                <p:ext uri="{D42A27DB-BD31-4B8C-83A1-F6EECF244321}">
                  <p14:modId xmlns:p14="http://schemas.microsoft.com/office/powerpoint/2010/main" val="1646171735"/>
                </p:ext>
              </p:extLst>
            </p:nvPr>
          </p:nvGraphicFramePr>
          <p:xfrm>
            <a:off x="7725494" y="1421571"/>
            <a:ext cx="3600000" cy="270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2" name="Пятиугольник 1"/>
            <p:cNvSpPr/>
            <p:nvPr/>
          </p:nvSpPr>
          <p:spPr>
            <a:xfrm rot="16200000">
              <a:off x="4895965" y="-82952"/>
              <a:ext cx="1759056" cy="10854596"/>
            </a:xfrm>
            <a:prstGeom prst="homePlate">
              <a:avLst>
                <a:gd name="adj" fmla="val 23172"/>
              </a:avLst>
            </a:prstGeom>
            <a:gradFill>
              <a:gsLst>
                <a:gs pos="0">
                  <a:srgbClr val="DE0000"/>
                </a:gs>
                <a:gs pos="45000">
                  <a:schemeClr val="accent2">
                    <a:shade val="93000"/>
                    <a:satMod val="130000"/>
                  </a:schemeClr>
                </a:gs>
                <a:gs pos="100000">
                  <a:srgbClr val="DE0000"/>
                </a:gs>
              </a:gsLst>
            </a:gra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5494" y="4872623"/>
              <a:ext cx="1085459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ДТП </a:t>
              </a:r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 вторая по значимости причина смерти среди молодых людей в возрасте от 5 до 29 лет. </a:t>
              </a:r>
              <a:endPara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Количество </a:t>
              </a:r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погибших в </a:t>
              </a:r>
              <a:r>
                <a:rPr lang="ru-RU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ДТП в </a:t>
              </a:r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России </a:t>
              </a:r>
              <a:r>
                <a:rPr lang="ru-RU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значительно </a:t>
              </a:r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превышает аналогичный показатель стран Европейского союза.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767874" y="1350"/>
              <a:ext cx="9241635" cy="5386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9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Статистика ДТП с участие детей в возрасте до 16 лет</a:t>
              </a:r>
              <a:endParaRPr lang="ru-RU" sz="29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9" name="Группа 8"/>
            <p:cNvGrpSpPr/>
            <p:nvPr/>
          </p:nvGrpSpPr>
          <p:grpSpPr>
            <a:xfrm>
              <a:off x="6987267" y="4112516"/>
              <a:ext cx="4338227" cy="334567"/>
              <a:chOff x="767874" y="4073464"/>
              <a:chExt cx="4338227" cy="334567"/>
            </a:xfrm>
          </p:grpSpPr>
          <p:grpSp>
            <p:nvGrpSpPr>
              <p:cNvPr id="8" name="Группа 7"/>
              <p:cNvGrpSpPr/>
              <p:nvPr/>
            </p:nvGrpSpPr>
            <p:grpSpPr>
              <a:xfrm>
                <a:off x="767874" y="4073464"/>
                <a:ext cx="1184470" cy="307777"/>
                <a:chOff x="767874" y="4073464"/>
                <a:chExt cx="1184470" cy="307777"/>
              </a:xfrm>
            </p:grpSpPr>
            <p:sp>
              <p:nvSpPr>
                <p:cNvPr id="4" name="Прямоугольник 3"/>
                <p:cNvSpPr/>
                <p:nvPr/>
              </p:nvSpPr>
              <p:spPr>
                <a:xfrm>
                  <a:off x="767874" y="4121571"/>
                  <a:ext cx="216000" cy="2160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400"/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983874" y="4073464"/>
                  <a:ext cx="968470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1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– 2016 год</a:t>
                  </a:r>
                  <a:endPara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5" name="Группа 14"/>
              <p:cNvGrpSpPr/>
              <p:nvPr/>
            </p:nvGrpSpPr>
            <p:grpSpPr>
              <a:xfrm>
                <a:off x="1998489" y="4085141"/>
                <a:ext cx="1184470" cy="307777"/>
                <a:chOff x="767874" y="4073464"/>
                <a:chExt cx="1184470" cy="307777"/>
              </a:xfrm>
            </p:grpSpPr>
            <p:sp>
              <p:nvSpPr>
                <p:cNvPr id="16" name="Прямоугольник 15"/>
                <p:cNvSpPr/>
                <p:nvPr/>
              </p:nvSpPr>
              <p:spPr>
                <a:xfrm>
                  <a:off x="767874" y="4121571"/>
                  <a:ext cx="216000" cy="216000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400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983874" y="4073464"/>
                  <a:ext cx="968470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1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– 2017 год</a:t>
                  </a:r>
                  <a:endPara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8" name="Группа 17"/>
              <p:cNvGrpSpPr/>
              <p:nvPr/>
            </p:nvGrpSpPr>
            <p:grpSpPr>
              <a:xfrm>
                <a:off x="3216886" y="4100254"/>
                <a:ext cx="1889215" cy="307777"/>
                <a:chOff x="767874" y="4073464"/>
                <a:chExt cx="1889215" cy="307777"/>
              </a:xfrm>
            </p:grpSpPr>
            <p:sp>
              <p:nvSpPr>
                <p:cNvPr id="19" name="Прямоугольник 18"/>
                <p:cNvSpPr/>
                <p:nvPr/>
              </p:nvSpPr>
              <p:spPr>
                <a:xfrm>
                  <a:off x="767874" y="4121571"/>
                  <a:ext cx="216000" cy="216000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400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983874" y="4073464"/>
                  <a:ext cx="1673215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1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– 2018 год (11 мес.)</a:t>
                  </a:r>
                  <a:endPara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09543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3074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456" y="143743"/>
            <a:ext cx="1578205" cy="124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Группа 1"/>
          <p:cNvGrpSpPr/>
          <p:nvPr/>
        </p:nvGrpSpPr>
        <p:grpSpPr>
          <a:xfrm>
            <a:off x="767874" y="31056"/>
            <a:ext cx="10555077" cy="6191638"/>
            <a:chOff x="767874" y="31056"/>
            <a:chExt cx="10555077" cy="6191638"/>
          </a:xfrm>
        </p:grpSpPr>
        <p:sp>
          <p:nvSpPr>
            <p:cNvPr id="34" name="Шеврон 33"/>
            <p:cNvSpPr/>
            <p:nvPr/>
          </p:nvSpPr>
          <p:spPr>
            <a:xfrm>
              <a:off x="6888379" y="1536006"/>
              <a:ext cx="4434572" cy="4686688"/>
            </a:xfrm>
            <a:prstGeom prst="chevron">
              <a:avLst>
                <a:gd name="adj" fmla="val 22073"/>
              </a:avLst>
            </a:prstGeom>
            <a:solidFill>
              <a:schemeClr val="tx2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" name="Шеврон 6"/>
            <p:cNvSpPr/>
            <p:nvPr/>
          </p:nvSpPr>
          <p:spPr>
            <a:xfrm>
              <a:off x="3384774" y="1536006"/>
              <a:ext cx="4455710" cy="4686688"/>
            </a:xfrm>
            <a:prstGeom prst="chevron">
              <a:avLst>
                <a:gd name="adj" fmla="val 21872"/>
              </a:avLst>
            </a:prstGeom>
            <a:solidFill>
              <a:schemeClr val="tx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" name="Пятиугольник 3"/>
            <p:cNvSpPr/>
            <p:nvPr/>
          </p:nvSpPr>
          <p:spPr>
            <a:xfrm>
              <a:off x="889279" y="1536006"/>
              <a:ext cx="3503605" cy="4686688"/>
            </a:xfrm>
            <a:prstGeom prst="homePlate">
              <a:avLst>
                <a:gd name="adj" fmla="val 28835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1013621" y="2621019"/>
              <a:ext cx="2880320" cy="22964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3500"/>
                </a:lnSpc>
              </a:pPr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Стратегия </a:t>
              </a:r>
              <a:r>
                <a: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безопасности дорожного движения в </a:t>
              </a:r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РФ на 2018-2024 годы 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4268017" y="1951494"/>
              <a:ext cx="3166825" cy="39395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3000"/>
                </a:lnSpc>
              </a:pPr>
              <a:r>
                <a:rPr lang="ru-RU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Разработка и</a:t>
              </a:r>
            </a:p>
            <a:p>
              <a:pPr>
                <a:lnSpc>
                  <a:spcPts val="3000"/>
                </a:lnSpc>
              </a:pPr>
              <a:r>
                <a:rPr lang="ru-RU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реализация </a:t>
              </a:r>
            </a:p>
            <a:p>
              <a:pPr>
                <a:lnSpc>
                  <a:spcPts val="3000"/>
                </a:lnSpc>
              </a:pPr>
              <a:r>
                <a:rPr lang="ru-RU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специальных </a:t>
              </a:r>
            </a:p>
            <a:p>
              <a:pPr>
                <a:lnSpc>
                  <a:spcPts val="3000"/>
                </a:lnSpc>
              </a:pPr>
              <a:r>
                <a:rPr lang="ru-RU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программ </a:t>
              </a:r>
              <a:r>
                <a:rPr lang="ru-RU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endPara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ts val="3000"/>
                </a:lnSpc>
              </a:pPr>
              <a:r>
                <a:rPr lang="ru-RU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населения с целью</a:t>
              </a:r>
            </a:p>
            <a:p>
              <a:pPr>
                <a:lnSpc>
                  <a:spcPts val="3000"/>
                </a:lnSpc>
              </a:pPr>
              <a:r>
                <a:rPr lang="ru-RU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формирования          </a:t>
              </a:r>
            </a:p>
            <a:p>
              <a:pPr>
                <a:lnSpc>
                  <a:spcPts val="3000"/>
                </a:lnSpc>
              </a:pPr>
              <a:r>
                <a:rPr lang="ru-RU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стереотипов </a:t>
              </a:r>
            </a:p>
            <a:p>
              <a:pPr>
                <a:lnSpc>
                  <a:spcPts val="3000"/>
                </a:lnSpc>
              </a:pPr>
              <a:r>
                <a:rPr lang="ru-RU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безопасного </a:t>
              </a:r>
            </a:p>
            <a:p>
              <a:pPr>
                <a:lnSpc>
                  <a:spcPts val="3000"/>
                </a:lnSpc>
              </a:pPr>
              <a:r>
                <a:rPr lang="ru-RU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поведения на улицах</a:t>
              </a:r>
            </a:p>
            <a:p>
              <a:pPr>
                <a:lnSpc>
                  <a:spcPts val="3000"/>
                </a:lnSpc>
              </a:pPr>
              <a:r>
                <a:rPr lang="ru-RU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 </a:t>
              </a:r>
              <a:r>
                <a:rPr lang="ru-RU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дорогах.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7750484" y="3096071"/>
              <a:ext cx="3548728" cy="113877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ea typeface="Calibri" panose="020F0502020204030204" pitchFamily="34" charset="0"/>
                </a:rPr>
                <a:t>Социальный </a:t>
              </a:r>
              <a:r>
                <a:rPr lang="ru-RU" sz="24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проект </a:t>
              </a:r>
              <a:endPara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endParaRPr>
            </a:p>
            <a:p>
              <a:endPara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endParaRPr>
            </a:p>
            <a:p>
              <a:pPr algn="ctr"/>
              <a:r>
                <a:rPr lang="ru-RU" sz="22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«</a:t>
              </a:r>
              <a:r>
                <a:rPr lang="ru-RU" sz="2200" dirty="0" smtClean="0">
                  <a:latin typeface="Times New Roman" panose="02020603050405020304" pitchFamily="18" charset="0"/>
                  <a:ea typeface="Calibri" panose="020F0502020204030204" pitchFamily="34" charset="0"/>
                </a:rPr>
                <a:t>#</a:t>
              </a:r>
              <a:r>
                <a:rPr lang="ru-RU" sz="22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ДвижениеБезОпасности</a:t>
              </a:r>
              <a:r>
                <a:rPr lang="ru-RU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»</a:t>
              </a:r>
              <a:endParaRPr lang="ru-RU" sz="2200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767874" y="31056"/>
              <a:ext cx="9433048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9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Повышение безопасности дорожного </a:t>
              </a:r>
              <a:r>
                <a:rPr lang="ru-RU" sz="29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движения – приоритетное направление </a:t>
              </a:r>
              <a:r>
                <a:rPr lang="ru-RU" sz="29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государственной политики </a:t>
              </a:r>
              <a:endParaRPr lang="ru-RU" sz="29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5561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13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456" y="143743"/>
            <a:ext cx="1578205" cy="124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Выноска со стрелкой вправо 9"/>
          <p:cNvSpPr/>
          <p:nvPr/>
        </p:nvSpPr>
        <p:spPr>
          <a:xfrm>
            <a:off x="3482722" y="1667889"/>
            <a:ext cx="4052883" cy="4680000"/>
          </a:xfrm>
          <a:prstGeom prst="rightArrowCallout">
            <a:avLst>
              <a:gd name="adj1" fmla="val 20097"/>
              <a:gd name="adj2" fmla="val 7148"/>
              <a:gd name="adj3" fmla="val 8694"/>
              <a:gd name="adj4" fmla="val 90736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1200"/>
              </a:spcAft>
            </a:pPr>
            <a:endParaRPr lang="ru-RU" sz="1600" u="sng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558627" y="1710367"/>
            <a:ext cx="3819033" cy="4637522"/>
          </a:xfrm>
          <a:prstGeom prst="rect">
            <a:avLst/>
          </a:prstGeom>
          <a:solidFill>
            <a:srgbClr val="FDBAB5"/>
          </a:solidFill>
          <a:ln>
            <a:solidFill>
              <a:srgbClr val="FFB7B7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1600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239081" y="60494"/>
            <a:ext cx="10994564" cy="6320333"/>
            <a:chOff x="239081" y="60494"/>
            <a:chExt cx="10994564" cy="6320333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736782" y="60494"/>
              <a:ext cx="8365034" cy="5386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9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Социальный проект </a:t>
              </a:r>
              <a:r>
                <a:rPr lang="ru-RU" sz="29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«#</a:t>
              </a:r>
              <a:r>
                <a:rPr lang="ru-RU" sz="29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ДвижениеБезОпасности</a:t>
              </a:r>
              <a:r>
                <a:rPr lang="ru-RU" sz="29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»</a:t>
              </a:r>
              <a:endParaRPr lang="ru-RU" sz="2900" b="1" dirty="0">
                <a:solidFill>
                  <a:srgbClr val="FF0000"/>
                </a:solidFill>
              </a:endParaRPr>
            </a:p>
          </p:txBody>
        </p:sp>
        <p:sp>
          <p:nvSpPr>
            <p:cNvPr id="15" name="Выноска со стрелкой вправо 14"/>
            <p:cNvSpPr/>
            <p:nvPr/>
          </p:nvSpPr>
          <p:spPr>
            <a:xfrm>
              <a:off x="239081" y="1676379"/>
              <a:ext cx="3243640" cy="4680000"/>
            </a:xfrm>
            <a:prstGeom prst="rightArrowCallout">
              <a:avLst>
                <a:gd name="adj1" fmla="val 16874"/>
                <a:gd name="adj2" fmla="val 10048"/>
                <a:gd name="adj3" fmla="val 10869"/>
                <a:gd name="adj4" fmla="val 88325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333399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Aft>
                  <a:spcPts val="1200"/>
                </a:spcAft>
              </a:pPr>
              <a:endParaRPr lang="ru-RU" sz="1600" u="sng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spcAft>
                  <a:spcPts val="1200"/>
                </a:spcAft>
              </a:pPr>
              <a:endParaRPr lang="ru-RU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spcAft>
                  <a:spcPts val="1200"/>
                </a:spcAft>
              </a:pPr>
              <a:endParaRPr lang="ru-RU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just">
                <a:spcAft>
                  <a:spcPts val="1200"/>
                </a:spcAft>
              </a:pPr>
              <a:endParaRPr lang="ru-RU" sz="1600" u="sng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36782" y="1238272"/>
              <a:ext cx="17795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Цель проекта</a:t>
              </a:r>
              <a:endPara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239029" y="1218239"/>
              <a:ext cx="19889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Задачи проекта</a:t>
              </a:r>
              <a:endPara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950628" y="1260219"/>
              <a:ext cx="29695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Ожидаемые результаты</a:t>
              </a:r>
              <a:endPara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9118" y="2718285"/>
              <a:ext cx="2710363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Создание 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условий для формирования у воспитанников младшего школьного возраста навыков безопасного поведения на улицах и дорогах города</a:t>
              </a:r>
              <a:endParaRPr lang="ru-RU" u="sng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469975" y="1766970"/>
              <a:ext cx="3427015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252000" algn="just">
                <a:buFont typeface="+mj-lt"/>
                <a:buAutoNum type="arabicPeriod"/>
              </a:pP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Закрепить у воспитанников знания правил дорожного движения через различные виды познавательной и творческой деятельности</a:t>
              </a:r>
            </a:p>
            <a:p>
              <a:pPr marL="342900" indent="-252000" algn="just">
                <a:buFont typeface="+mj-lt"/>
                <a:buAutoNum type="arabicPeriod"/>
              </a:pP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Сформировать у детей базовые навыки безопасного поведения на дорогах и улицах города</a:t>
              </a:r>
            </a:p>
            <a:p>
              <a:pPr marL="342900" indent="-252000" algn="just">
                <a:buFont typeface="+mj-lt"/>
                <a:buAutoNum type="arabicPeriod"/>
              </a:pP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Вовлечь воспитанников в активные формы пропаганды правил дорожного движения среди жителей города</a:t>
              </a:r>
            </a:p>
            <a:p>
              <a:pPr marL="342900" indent="-252000" algn="just">
                <a:buFont typeface="+mj-lt"/>
                <a:buAutoNum type="arabicPeriod"/>
              </a:pP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Воспитывать у детей сознательное и ответственное отношение к вопросам личной безопасности и безопасности окружающих участников дорожного движения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558628" y="1610290"/>
              <a:ext cx="3675017" cy="4770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/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Воспитанники:</a:t>
              </a:r>
            </a:p>
            <a:p>
              <a:pPr marL="285750" lvl="0" indent="-285750" algn="just">
                <a:buFont typeface="Wingdings" panose="05000000000000000000" pitchFamily="2" charset="2"/>
                <a:buChar char="Ø"/>
              </a:pP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узнают 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 причинах 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ДТП</a:t>
              </a:r>
              <a:endParaRPr lang="ru-RU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85750" lvl="0" indent="-285750" algn="just">
                <a:buFont typeface="Wingdings" panose="05000000000000000000" pitchFamily="2" charset="2"/>
                <a:buChar char="Ø"/>
              </a:pP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приобретут знания и практические навыки безопасного поведения на 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улице</a:t>
              </a:r>
              <a:endParaRPr lang="ru-RU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85750" lvl="0" indent="-285750" algn="just">
                <a:buFont typeface="Wingdings" panose="05000000000000000000" pitchFamily="2" charset="2"/>
                <a:buChar char="Ø"/>
              </a:pP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усвоят правила движения по дороге и на 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велосипеде</a:t>
              </a:r>
              <a:endParaRPr lang="ru-RU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85750" lvl="0" indent="-285750" algn="just">
                <a:buFont typeface="Wingdings" panose="05000000000000000000" pitchFamily="2" charset="2"/>
                <a:buChar char="Ø"/>
              </a:pP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научатся понимать сигналы светофора, указатели и линии разметки проезжей 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</a:t>
              </a:r>
              <a:endParaRPr lang="ru-RU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85750" lvl="0" indent="-285750" algn="just">
                <a:buFont typeface="Wingdings" panose="05000000000000000000" pitchFamily="2" charset="2"/>
                <a:buChar char="Ø"/>
              </a:pP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научатся ориентироваться в дорожных ситуациях, оценивать свое поведение на 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дороге</a:t>
              </a:r>
              <a:endParaRPr lang="ru-RU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85750" lvl="0" indent="-285750" algn="just">
                <a:buFont typeface="Wingdings" panose="05000000000000000000" pitchFamily="2" charset="2"/>
                <a:buChar char="Ø"/>
              </a:pP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смогут объяснять товарищу правила поведения на 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дороге</a:t>
              </a:r>
              <a:endParaRPr lang="ru-RU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85750" lvl="0" indent="-285750" algn="just">
                <a:buFont typeface="Wingdings" panose="05000000000000000000" pitchFamily="2" charset="2"/>
                <a:buChar char="Ø"/>
              </a:pP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рамках 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работы 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отряда ЮИД «Дорожный патруль» овладеют практическими навыками работы по пропаганде 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ПДД</a:t>
              </a:r>
              <a:endParaRPr lang="ru-RU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942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11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9509" y="143743"/>
            <a:ext cx="1368151" cy="1082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Группа 1"/>
          <p:cNvGrpSpPr/>
          <p:nvPr/>
        </p:nvGrpSpPr>
        <p:grpSpPr>
          <a:xfrm>
            <a:off x="749805" y="69944"/>
            <a:ext cx="10292432" cy="5978455"/>
            <a:chOff x="749805" y="69944"/>
            <a:chExt cx="10292432" cy="5978455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749805" y="69944"/>
              <a:ext cx="8403911" cy="5386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9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Социальный проект </a:t>
              </a:r>
              <a:r>
                <a:rPr lang="ru-RU" sz="29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«#</a:t>
              </a:r>
              <a:r>
                <a:rPr lang="ru-RU" sz="29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ДвижениеБезОпасности</a:t>
              </a:r>
              <a:r>
                <a:rPr lang="ru-RU" sz="29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»</a:t>
              </a:r>
              <a:endParaRPr lang="ru-RU" sz="29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49" name="Группа 48"/>
            <p:cNvGrpSpPr/>
            <p:nvPr/>
          </p:nvGrpSpPr>
          <p:grpSpPr>
            <a:xfrm>
              <a:off x="749805" y="1457938"/>
              <a:ext cx="10292432" cy="4590461"/>
              <a:chOff x="749805" y="1457938"/>
              <a:chExt cx="10292432" cy="4590461"/>
            </a:xfrm>
          </p:grpSpPr>
          <p:sp>
            <p:nvSpPr>
              <p:cNvPr id="9" name="Шеврон 8"/>
              <p:cNvSpPr/>
              <p:nvPr/>
            </p:nvSpPr>
            <p:spPr>
              <a:xfrm>
                <a:off x="4099729" y="1457938"/>
                <a:ext cx="6942508" cy="757258"/>
              </a:xfrm>
              <a:prstGeom prst="chevron">
                <a:avLst>
                  <a:gd name="adj" fmla="val 0"/>
                </a:avLst>
              </a:prstGeom>
              <a:gradFill>
                <a:gsLst>
                  <a:gs pos="0">
                    <a:srgbClr val="0070C0"/>
                  </a:gs>
                  <a:gs pos="45000">
                    <a:schemeClr val="tx2">
                      <a:lumMod val="20000"/>
                      <a:lumOff val="80000"/>
                    </a:schemeClr>
                  </a:gs>
                  <a:gs pos="100000">
                    <a:srgbClr val="0070C0"/>
                  </a:gs>
                </a:gsLst>
                <a:lin ang="16200000" scaled="0"/>
              </a:gradFill>
              <a:scene3d>
                <a:camera prst="orthographicFront"/>
                <a:lightRig rig="threePt" dir="t"/>
              </a:scene3d>
              <a:sp3d>
                <a:bevelT w="127000" h="120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Пятиугольник 7"/>
              <p:cNvSpPr/>
              <p:nvPr/>
            </p:nvSpPr>
            <p:spPr>
              <a:xfrm>
                <a:off x="767873" y="1459195"/>
                <a:ext cx="3744227" cy="760640"/>
              </a:xfrm>
              <a:prstGeom prst="homePlate">
                <a:avLst>
                  <a:gd name="adj" fmla="val 46924"/>
                </a:avLst>
              </a:prstGeom>
              <a:gradFill>
                <a:gsLst>
                  <a:gs pos="66000">
                    <a:srgbClr val="6699FF"/>
                  </a:gs>
                  <a:gs pos="0">
                    <a:schemeClr val="accent3"/>
                  </a:gs>
                  <a:gs pos="44000">
                    <a:srgbClr val="00B0F0"/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16200000" scaled="0"/>
              </a:gradFill>
              <a:ln>
                <a:solidFill>
                  <a:schemeClr val="accent3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27000" h="120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59139" y="1651901"/>
                <a:ext cx="32405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Срок реализации проекта</a:t>
                </a:r>
                <a:endParaRPr lang="ru-RU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611511" y="1664220"/>
                <a:ext cx="274947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01.06.2020 </a:t>
                </a:r>
                <a:r>
                  <a:rPr lang="ru-RU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ru-RU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31.08.2020</a:t>
                </a:r>
                <a:endPara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Шеврон 18"/>
              <p:cNvSpPr/>
              <p:nvPr/>
            </p:nvSpPr>
            <p:spPr>
              <a:xfrm>
                <a:off x="4176861" y="2346611"/>
                <a:ext cx="6865376" cy="801042"/>
              </a:xfrm>
              <a:prstGeom prst="chevron">
                <a:avLst>
                  <a:gd name="adj" fmla="val 0"/>
                </a:avLst>
              </a:prstGeom>
              <a:gradFill>
                <a:gsLst>
                  <a:gs pos="0">
                    <a:srgbClr val="0070C0"/>
                  </a:gs>
                  <a:gs pos="45000">
                    <a:schemeClr val="tx2">
                      <a:lumMod val="20000"/>
                      <a:lumOff val="80000"/>
                    </a:schemeClr>
                  </a:gs>
                  <a:gs pos="100000">
                    <a:srgbClr val="0070C0"/>
                  </a:gs>
                </a:gsLst>
                <a:lin ang="16200000" scaled="0"/>
              </a:gradFill>
              <a:scene3d>
                <a:camera prst="orthographicFront"/>
                <a:lightRig rig="threePt" dir="t"/>
              </a:scene3d>
              <a:sp3d>
                <a:bevelT w="127000" h="120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Пятиугольник 19"/>
              <p:cNvSpPr/>
              <p:nvPr/>
            </p:nvSpPr>
            <p:spPr>
              <a:xfrm>
                <a:off x="749806" y="2341432"/>
                <a:ext cx="3748779" cy="802142"/>
              </a:xfrm>
              <a:prstGeom prst="homePlate">
                <a:avLst>
                  <a:gd name="adj" fmla="val 37988"/>
                </a:avLst>
              </a:prstGeom>
              <a:gradFill>
                <a:gsLst>
                  <a:gs pos="0">
                    <a:schemeClr val="accent3"/>
                  </a:gs>
                  <a:gs pos="45000">
                    <a:srgbClr val="00B0F0"/>
                  </a:gs>
                  <a:gs pos="100000">
                    <a:schemeClr val="accent3"/>
                  </a:gs>
                </a:gsLst>
                <a:lin ang="16200000" scaled="0"/>
              </a:gradFill>
              <a:ln>
                <a:solidFill>
                  <a:schemeClr val="accent3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27000" h="120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813633" y="2568569"/>
                <a:ext cx="320966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800" b="1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Целевая аудитория </a:t>
                </a:r>
                <a:r>
                  <a:rPr lang="ru-RU" b="1" i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проекта</a:t>
                </a:r>
                <a:endParaRPr lang="ru-RU" sz="1800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474501" y="2418375"/>
                <a:ext cx="6567736" cy="67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1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воспитанники </a:t>
                </a:r>
                <a:r>
                  <a:rPr lang="ru-RU" sz="1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МКУ </a:t>
                </a:r>
                <a:r>
                  <a:rPr lang="ru-RU" sz="1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«СРЦН «Алиса» 10 – 16 лет</a:t>
                </a:r>
                <a:r>
                  <a:rPr lang="ru-RU" sz="1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10 человек</a:t>
                </a:r>
              </a:p>
              <a:p>
                <a:r>
                  <a:rPr lang="ru-RU" sz="1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жители </a:t>
                </a:r>
                <a:r>
                  <a:rPr lang="ru-RU" sz="1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города </a:t>
                </a:r>
                <a:r>
                  <a:rPr lang="ru-RU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Прокопьевска</a:t>
                </a:r>
                <a:endParaRPr lang="ru-RU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6" name="Шеврон 55"/>
              <p:cNvSpPr/>
              <p:nvPr/>
            </p:nvSpPr>
            <p:spPr>
              <a:xfrm>
                <a:off x="4176861" y="3268757"/>
                <a:ext cx="6865376" cy="2779642"/>
              </a:xfrm>
              <a:prstGeom prst="chevron">
                <a:avLst>
                  <a:gd name="adj" fmla="val 0"/>
                </a:avLst>
              </a:prstGeom>
              <a:gradFill>
                <a:gsLst>
                  <a:gs pos="0">
                    <a:srgbClr val="0070C0"/>
                  </a:gs>
                  <a:gs pos="45000">
                    <a:schemeClr val="tx2">
                      <a:lumMod val="20000"/>
                      <a:lumOff val="80000"/>
                    </a:schemeClr>
                  </a:gs>
                  <a:gs pos="100000">
                    <a:srgbClr val="0070C0"/>
                  </a:gs>
                </a:gsLst>
                <a:lin ang="16200000" scaled="0"/>
              </a:gradFill>
              <a:scene3d>
                <a:camera prst="orthographicFront"/>
                <a:lightRig rig="threePt" dir="t"/>
              </a:scene3d>
              <a:sp3d>
                <a:bevelT w="127000" h="120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Пятиугольник 56"/>
              <p:cNvSpPr/>
              <p:nvPr/>
            </p:nvSpPr>
            <p:spPr>
              <a:xfrm>
                <a:off x="749805" y="3272837"/>
                <a:ext cx="3762295" cy="2775562"/>
              </a:xfrm>
              <a:prstGeom prst="homePlate">
                <a:avLst>
                  <a:gd name="adj" fmla="val 13044"/>
                </a:avLst>
              </a:prstGeom>
              <a:gradFill>
                <a:gsLst>
                  <a:gs pos="0">
                    <a:schemeClr val="accent3"/>
                  </a:gs>
                  <a:gs pos="45000">
                    <a:srgbClr val="00B0F0"/>
                  </a:gs>
                  <a:gs pos="100000">
                    <a:schemeClr val="accent3"/>
                  </a:gs>
                </a:gsLst>
                <a:lin ang="16200000" scaled="0"/>
              </a:gradFill>
              <a:ln>
                <a:solidFill>
                  <a:schemeClr val="accent3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27000" h="120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820607" y="4473912"/>
                <a:ext cx="34758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i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Сотрудничество по проекту</a:t>
                </a:r>
                <a:endParaRPr lang="ru-RU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4495493" y="3381305"/>
                <a:ext cx="6529557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lvl="0" indent="-342900" algn="just">
                  <a:buFont typeface="Wingdings" panose="05000000000000000000" pitchFamily="2" charset="2"/>
                  <a:buChar char="Ø"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Отдел ГИБДД отдела МВД России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 городу Прокопьевску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buFont typeface="Wingdings" panose="05000000000000000000" pitchFamily="2" charset="2"/>
                  <a:buChar char="Ø"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МБОУ ДОД «Дом детского творчества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»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buFont typeface="Wingdings" panose="05000000000000000000" pitchFamily="2" charset="2"/>
                  <a:buChar char="Ø"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МБУК «ДК «Ясная Поляна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»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buFont typeface="Wingdings" panose="05000000000000000000" pitchFamily="2" charset="2"/>
                  <a:buChar char="Ø"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МБУК «Централизованная библиотечная система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»</a:t>
                </a:r>
              </a:p>
              <a:p>
                <a:pPr marL="342900" lvl="0" indent="-342900" algn="just">
                  <a:buFont typeface="Wingdings" panose="05000000000000000000" pitchFamily="2" charset="2"/>
                  <a:buChar char="Ø"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МКУ «Центр психолого-педагогической помощи населению»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buFont typeface="Wingdings" panose="05000000000000000000" pitchFamily="2" charset="2"/>
                  <a:buChar char="Ø"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 СМК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РСМ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3776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10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456" y="143743"/>
            <a:ext cx="1578205" cy="124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Пятиугольник 19"/>
          <p:cNvSpPr/>
          <p:nvPr/>
        </p:nvSpPr>
        <p:spPr>
          <a:xfrm>
            <a:off x="4175835" y="784084"/>
            <a:ext cx="3096346" cy="522361"/>
          </a:xfrm>
          <a:prstGeom prst="homePlate">
            <a:avLst>
              <a:gd name="adj" fmla="val 0"/>
            </a:avLst>
          </a:prstGeom>
          <a:gradFill>
            <a:gsLst>
              <a:gs pos="66000">
                <a:srgbClr val="09A7D9"/>
              </a:gs>
              <a:gs pos="0">
                <a:schemeClr val="accent3">
                  <a:lumMod val="75000"/>
                </a:schemeClr>
              </a:gs>
              <a:gs pos="44000">
                <a:srgbClr val="00B0F0"/>
              </a:gs>
              <a:gs pos="100000">
                <a:schemeClr val="accent3">
                  <a:lumMod val="50000"/>
                </a:schemeClr>
              </a:gs>
            </a:gsLst>
            <a:lin ang="16200000" scaled="0"/>
          </a:gra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0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143600" y="65647"/>
            <a:ext cx="11232351" cy="6310466"/>
            <a:chOff x="143600" y="65647"/>
            <a:chExt cx="11232351" cy="6310466"/>
          </a:xfrm>
        </p:grpSpPr>
        <p:sp>
          <p:nvSpPr>
            <p:cNvPr id="21" name="Шеврон 20"/>
            <p:cNvSpPr/>
            <p:nvPr/>
          </p:nvSpPr>
          <p:spPr>
            <a:xfrm>
              <a:off x="288915" y="1405879"/>
              <a:ext cx="2124000" cy="800954"/>
            </a:xfrm>
            <a:prstGeom prst="chevron">
              <a:avLst>
                <a:gd name="adj" fmla="val 0"/>
              </a:avLst>
            </a:prstGeom>
            <a:gradFill>
              <a:gsLst>
                <a:gs pos="0">
                  <a:srgbClr val="0070C0"/>
                </a:gs>
                <a:gs pos="45000">
                  <a:schemeClr val="tx2">
                    <a:lumMod val="20000"/>
                    <a:lumOff val="80000"/>
                  </a:schemeClr>
                </a:gs>
                <a:gs pos="100000">
                  <a:srgbClr val="0070C0"/>
                </a:gs>
              </a:gsLst>
              <a:lin ang="16200000" scaled="0"/>
            </a:gradFill>
            <a:scene3d>
              <a:camera prst="orthographicFront"/>
              <a:lightRig rig="threePt" dir="t"/>
            </a:scene3d>
            <a:sp3d>
              <a:bevelT w="12700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Познавательно-развивающее</a:t>
              </a:r>
              <a:endPara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Шеврон 21"/>
            <p:cNvSpPr/>
            <p:nvPr/>
          </p:nvSpPr>
          <p:spPr>
            <a:xfrm>
              <a:off x="9110059" y="1405879"/>
              <a:ext cx="2160000" cy="800954"/>
            </a:xfrm>
            <a:prstGeom prst="chevron">
              <a:avLst>
                <a:gd name="adj" fmla="val 0"/>
              </a:avLst>
            </a:prstGeom>
            <a:gradFill>
              <a:gsLst>
                <a:gs pos="0">
                  <a:srgbClr val="0070C0"/>
                </a:gs>
                <a:gs pos="45000">
                  <a:schemeClr val="tx2">
                    <a:lumMod val="20000"/>
                    <a:lumOff val="80000"/>
                  </a:schemeClr>
                </a:gs>
                <a:gs pos="100000">
                  <a:srgbClr val="0070C0"/>
                </a:gs>
              </a:gsLst>
              <a:lin ang="16200000" scaled="0"/>
            </a:gradFill>
            <a:scene3d>
              <a:camera prst="orthographicFront"/>
              <a:lightRig rig="threePt" dir="t"/>
            </a:scene3d>
            <a:sp3d>
              <a:bevelT w="12700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8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Информационное</a:t>
              </a:r>
              <a:endParaRPr lang="ru-RU" sz="1900" dirty="0">
                <a:solidFill>
                  <a:schemeClr val="tx1"/>
                </a:solidFill>
              </a:endParaRPr>
            </a:p>
          </p:txBody>
        </p:sp>
        <p:sp>
          <p:nvSpPr>
            <p:cNvPr id="23" name="Шеврон 22"/>
            <p:cNvSpPr/>
            <p:nvPr/>
          </p:nvSpPr>
          <p:spPr>
            <a:xfrm>
              <a:off x="4627627" y="1839514"/>
              <a:ext cx="2340000" cy="800954"/>
            </a:xfrm>
            <a:prstGeom prst="chevron">
              <a:avLst>
                <a:gd name="adj" fmla="val 0"/>
              </a:avLst>
            </a:prstGeom>
            <a:gradFill>
              <a:gsLst>
                <a:gs pos="0">
                  <a:srgbClr val="0070C0"/>
                </a:gs>
                <a:gs pos="45000">
                  <a:schemeClr val="tx2">
                    <a:lumMod val="20000"/>
                    <a:lumOff val="80000"/>
                  </a:schemeClr>
                </a:gs>
                <a:gs pos="100000">
                  <a:srgbClr val="0070C0"/>
                </a:gs>
              </a:gsLst>
              <a:lin ang="16200000" scaled="0"/>
            </a:gradFill>
            <a:scene3d>
              <a:camera prst="orthographicFront"/>
              <a:lightRig rig="threePt" dir="t"/>
            </a:scene3d>
            <a:sp3d>
              <a:bevelT w="12700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8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Агитационно-пропагандистское</a:t>
              </a:r>
              <a:endParaRPr lang="ru-RU" sz="1900" dirty="0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412657" y="809820"/>
              <a:ext cx="2733512" cy="5236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Направления </a:t>
              </a:r>
              <a:r>
                <a:rPr lang="ru-RU" b="1" i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проекта</a:t>
              </a:r>
              <a:endPara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Шеврон 24"/>
            <p:cNvSpPr/>
            <p:nvPr/>
          </p:nvSpPr>
          <p:spPr>
            <a:xfrm>
              <a:off x="143600" y="2436359"/>
              <a:ext cx="2700000" cy="2171880"/>
            </a:xfrm>
            <a:prstGeom prst="chevron">
              <a:avLst>
                <a:gd name="adj" fmla="val 0"/>
              </a:avLst>
            </a:prstGeom>
            <a:solidFill>
              <a:srgbClr val="C7DAF1"/>
            </a:solidFill>
            <a:scene3d>
              <a:camera prst="orthographicFront"/>
              <a:lightRig rig="threePt" dir="t"/>
            </a:scene3d>
            <a:sp3d>
              <a:bevelT w="12700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52000" indent="-216000">
                <a:spcAft>
                  <a:spcPts val="1200"/>
                </a:spcAft>
                <a:buFont typeface="Wingdings" panose="05000000000000000000" pitchFamily="2" charset="2"/>
                <a:buChar char="Ø"/>
              </a:pPr>
              <a:r>
                <a:rPr lang="ru-RU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</a:t>
              </a:r>
              <a:r>
                <a:rPr lang="ru-RU" sz="18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бучение ПДД</a:t>
              </a:r>
            </a:p>
            <a:p>
              <a:pPr marL="252000" indent="-216000">
                <a:spcAft>
                  <a:spcPts val="1200"/>
                </a:spcAft>
                <a:buFont typeface="Wingdings" panose="05000000000000000000" pitchFamily="2" charset="2"/>
                <a:buChar char="Ø"/>
              </a:pPr>
              <a:r>
                <a:rPr lang="ru-RU" sz="18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практическая </a:t>
              </a:r>
              <a:r>
                <a:rPr lang="ru-RU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отработка </a:t>
              </a:r>
              <a:r>
                <a:rPr lang="ru-RU" sz="18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навыков</a:t>
              </a:r>
            </a:p>
            <a:p>
              <a:pPr marL="252000" indent="-216000">
                <a:spcAft>
                  <a:spcPts val="1200"/>
                </a:spcAft>
                <a:buFont typeface="Wingdings" panose="05000000000000000000" pitchFamily="2" charset="2"/>
                <a:buChar char="Ø"/>
              </a:pPr>
              <a:r>
                <a:rPr lang="ru-RU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методическая копилка </a:t>
              </a:r>
              <a:r>
                <a:rPr lang="ru-RU" sz="18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материалов</a:t>
              </a:r>
              <a:endPara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Шеврон 25"/>
            <p:cNvSpPr/>
            <p:nvPr/>
          </p:nvSpPr>
          <p:spPr>
            <a:xfrm>
              <a:off x="8675951" y="2459774"/>
              <a:ext cx="2700000" cy="2211318"/>
            </a:xfrm>
            <a:prstGeom prst="chevron">
              <a:avLst>
                <a:gd name="adj" fmla="val 0"/>
              </a:avLst>
            </a:prstGeom>
            <a:solidFill>
              <a:srgbClr val="C7DAF1"/>
            </a:solidFill>
            <a:scene3d>
              <a:camera prst="orthographicFront"/>
              <a:lightRig rig="threePt" dir="t"/>
            </a:scene3d>
            <a:sp3d>
              <a:bevelT w="12700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>
                <a:spcAft>
                  <a:spcPts val="1200"/>
                </a:spcAft>
                <a:buFont typeface="Wingdings" panose="05000000000000000000" pitchFamily="2" charset="2"/>
                <a:buChar char="Ø"/>
              </a:pPr>
              <a:r>
                <a:rPr lang="ru-RU" sz="18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выпуск </a:t>
              </a:r>
              <a:r>
                <a:rPr lang="ru-RU" sz="18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еженедельной газеты </a:t>
              </a:r>
              <a:r>
                <a:rPr lang="ru-RU" sz="18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«Вестник ЮИД</a:t>
              </a:r>
              <a:r>
                <a:rPr lang="ru-RU" sz="18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</a:p>
            <a:p>
              <a:pPr marL="285750" indent="-285750">
                <a:spcAft>
                  <a:spcPts val="1200"/>
                </a:spcAft>
                <a:buFont typeface="Wingdings" panose="05000000000000000000" pitchFamily="2" charset="2"/>
                <a:buChar char="Ø"/>
              </a:pPr>
              <a:r>
                <a:rPr lang="ru-RU" sz="18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оформление уголка безопасности </a:t>
              </a:r>
              <a:r>
                <a:rPr lang="ru-RU" sz="18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движения</a:t>
              </a:r>
              <a:endParaRPr lang="ru-RU" sz="16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2" name="Шеврон 31"/>
            <p:cNvSpPr/>
            <p:nvPr/>
          </p:nvSpPr>
          <p:spPr>
            <a:xfrm>
              <a:off x="3889415" y="2840364"/>
              <a:ext cx="3816423" cy="3535749"/>
            </a:xfrm>
            <a:prstGeom prst="chevron">
              <a:avLst>
                <a:gd name="adj" fmla="val 0"/>
              </a:avLst>
            </a:prstGeom>
            <a:solidFill>
              <a:srgbClr val="C7DAF1"/>
            </a:solidFill>
            <a:scene3d>
              <a:camera prst="orthographicFront"/>
              <a:lightRig rig="threePt" dir="t"/>
            </a:scene3d>
            <a:sp3d>
              <a:bevelT w="12700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24000" lvl="0" indent="-252000">
                <a:spcAft>
                  <a:spcPts val="1200"/>
                </a:spcAft>
                <a:buFont typeface="Wingdings" panose="05000000000000000000" pitchFamily="2" charset="2"/>
                <a:buChar char="Ø"/>
              </a:pPr>
              <a:r>
                <a:rPr lang="ru-RU" sz="180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флешмоб</a:t>
              </a:r>
              <a:r>
                <a:rPr lang="ru-RU" sz="18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800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«Мы рождены, чтобы жить</a:t>
              </a:r>
              <a:r>
                <a:rPr lang="ru-RU" sz="18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!»</a:t>
              </a:r>
            </a:p>
            <a:p>
              <a:pPr marL="324000" indent="-252000">
                <a:spcAft>
                  <a:spcPts val="1200"/>
                </a:spcAft>
                <a:buFont typeface="Wingdings" panose="05000000000000000000" pitchFamily="2" charset="2"/>
                <a:buChar char="Ø"/>
              </a:pPr>
              <a:r>
                <a:rPr lang="ru-RU" sz="1800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театрализованное представление по ПДД «Путешествие в страну Светофорию</a:t>
              </a:r>
              <a:r>
                <a:rPr lang="ru-RU" sz="18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</a:p>
            <a:p>
              <a:pPr marL="324000" lvl="0" indent="-252000">
                <a:spcAft>
                  <a:spcPts val="1200"/>
                </a:spcAft>
                <a:buFont typeface="Wingdings" panose="05000000000000000000" pitchFamily="2" charset="2"/>
                <a:buChar char="Ø"/>
              </a:pPr>
              <a:r>
                <a:rPr lang="ru-RU" sz="1800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конкурс детского рисунка «Красный, желтый, зеленый</a:t>
              </a:r>
              <a:r>
                <a:rPr lang="ru-RU" sz="18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</a:p>
            <a:p>
              <a:pPr marL="324000" indent="-252000">
                <a:spcAft>
                  <a:spcPts val="1200"/>
                </a:spcAft>
                <a:buFont typeface="Wingdings" panose="05000000000000000000" pitchFamily="2" charset="2"/>
                <a:buChar char="Ø"/>
              </a:pPr>
              <a:r>
                <a:rPr lang="ru-RU" sz="1800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акция «Законы дорог уважай</a:t>
              </a:r>
              <a:r>
                <a:rPr lang="ru-RU" sz="18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!»</a:t>
              </a:r>
            </a:p>
            <a:p>
              <a:pPr marL="324000" lvl="0" indent="-252000">
                <a:spcAft>
                  <a:spcPts val="1200"/>
                </a:spcAft>
                <a:buFont typeface="Wingdings" panose="05000000000000000000" pitchFamily="2" charset="2"/>
                <a:buChar char="Ø"/>
              </a:pPr>
              <a:r>
                <a:rPr lang="ru-RU" sz="1800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акция «Засветись в темноте</a:t>
              </a:r>
              <a:r>
                <a:rPr lang="ru-RU" sz="18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Стрелка вниз 34"/>
            <p:cNvSpPr/>
            <p:nvPr/>
          </p:nvSpPr>
          <p:spPr>
            <a:xfrm rot="4829735">
              <a:off x="3150783" y="480776"/>
              <a:ext cx="216491" cy="1783969"/>
            </a:xfrm>
            <a:prstGeom prst="downArrow">
              <a:avLst>
                <a:gd name="adj1" fmla="val 54106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Стрелка вниз 35"/>
            <p:cNvSpPr/>
            <p:nvPr/>
          </p:nvSpPr>
          <p:spPr>
            <a:xfrm>
              <a:off x="5696933" y="1306445"/>
              <a:ext cx="178275" cy="566745"/>
            </a:xfrm>
            <a:prstGeom prst="downArrow">
              <a:avLst>
                <a:gd name="adj1" fmla="val 54106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Стрелка вниз 36"/>
            <p:cNvSpPr/>
            <p:nvPr/>
          </p:nvSpPr>
          <p:spPr>
            <a:xfrm rot="16775810" flipH="1">
              <a:off x="8098159" y="452493"/>
              <a:ext cx="195841" cy="1801983"/>
            </a:xfrm>
            <a:prstGeom prst="downArrow">
              <a:avLst>
                <a:gd name="adj1" fmla="val 54106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726897" y="65647"/>
              <a:ext cx="8397053" cy="5386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9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Социальный проект </a:t>
              </a:r>
              <a:r>
                <a:rPr lang="ru-RU" sz="29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«#</a:t>
              </a:r>
              <a:r>
                <a:rPr lang="ru-RU" sz="29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ДвижениеБезОпасности</a:t>
              </a:r>
              <a:r>
                <a:rPr lang="ru-RU" sz="29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»</a:t>
              </a:r>
              <a:endParaRPr lang="ru-RU" sz="29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76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10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456" y="143743"/>
            <a:ext cx="1578205" cy="124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Группа 3"/>
          <p:cNvGrpSpPr/>
          <p:nvPr/>
        </p:nvGrpSpPr>
        <p:grpSpPr>
          <a:xfrm>
            <a:off x="180552" y="79987"/>
            <a:ext cx="11173152" cy="6256013"/>
            <a:chOff x="146643" y="71619"/>
            <a:chExt cx="11173152" cy="6256013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146643" y="2343401"/>
              <a:ext cx="3600000" cy="3960000"/>
            </a:xfrm>
            <a:prstGeom prst="rect">
              <a:avLst/>
            </a:prstGeom>
            <a:solidFill>
              <a:srgbClr val="C7DAF1"/>
            </a:solidFill>
            <a:scene3d>
              <a:camera prst="orthographicFront"/>
              <a:lightRig rig="threePt" dir="t"/>
            </a:scene3d>
            <a:sp3d>
              <a:bevelT w="12700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80000" lvl="1" indent="-180000" algn="just">
                <a:buFont typeface="Wingdings" panose="05000000000000000000" pitchFamily="2" charset="2"/>
                <a:buChar char="Ø"/>
              </a:pPr>
              <a:r>
                <a: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Подбор диагностического </a:t>
              </a: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инструментария и проведение исследования </a:t>
              </a:r>
              <a:r>
                <a: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изучения уровня </a:t>
              </a:r>
              <a:r>
                <a:rPr lang="ru-RU" sz="16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сформированности</a:t>
              </a:r>
              <a:r>
                <a: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знаний воспитанников по </a:t>
              </a: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ПДД, определения </a:t>
              </a:r>
              <a:r>
                <a: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целевой группы </a:t>
              </a: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проекта</a:t>
              </a:r>
              <a:endPara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80000" lvl="1" indent="-180000" algn="just">
                <a:buFont typeface="Wingdings" panose="05000000000000000000" pitchFamily="2" charset="2"/>
                <a:buChar char="Ø"/>
              </a:pP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Разработка </a:t>
              </a:r>
              <a:r>
                <a: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положения об отряде юных инспекторов дорожного движения «Дорожный патруль</a:t>
              </a: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», изготовление атрибутики для членов отряда</a:t>
              </a:r>
              <a:endPara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80000" lvl="1" indent="-180000" algn="just">
                <a:buFont typeface="Wingdings" panose="05000000000000000000" pitchFamily="2" charset="2"/>
                <a:buChar char="Ø"/>
              </a:pP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Оборудование </a:t>
              </a:r>
              <a:r>
                <a: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территории центра «Площадки безопасности» для практических занятий с </a:t>
              </a: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воспитанниками</a:t>
              </a:r>
              <a:endPara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933219" y="2367632"/>
              <a:ext cx="3600000" cy="3960000"/>
            </a:xfrm>
            <a:prstGeom prst="rect">
              <a:avLst/>
            </a:prstGeom>
            <a:solidFill>
              <a:srgbClr val="C7DAF1"/>
            </a:solidFill>
            <a:scene3d>
              <a:camera prst="orthographicFront"/>
              <a:lightRig rig="threePt" dir="t"/>
            </a:scene3d>
            <a:sp3d>
              <a:bevelT w="12700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16000" lvl="1" indent="-21600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Организация </a:t>
              </a:r>
              <a:r>
                <a: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работы Отряда ЮИД «Дорожный патруль</a:t>
              </a: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16000" lvl="1" indent="-21600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Обучение </a:t>
              </a:r>
              <a:r>
                <a:rPr lang="ru-RU" sz="160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юидовцев</a:t>
              </a: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в Школе волонтерских технологий</a:t>
              </a:r>
            </a:p>
            <a:p>
              <a:pPr marL="216000" lvl="1" indent="-21600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Теоретические и практические занятия по обучению ПДД</a:t>
              </a:r>
            </a:p>
            <a:p>
              <a:pPr marL="216000" lvl="1" indent="-21600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Информационно-пропагандистские акции, </a:t>
              </a:r>
              <a:r>
                <a:rPr lang="ru-RU" sz="160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флешмоб</a:t>
              </a:r>
              <a:endPara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16000" lvl="1" indent="-21600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Выпуск </a:t>
              </a:r>
              <a:r>
                <a: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еженедельной газеты «Вестник ЮИД</a:t>
              </a: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», размещение электронной версии на сайте учреждения, социальных сетях «Одноклассники» и «В контакте»</a:t>
              </a:r>
            </a:p>
            <a:p>
              <a:pPr marL="216000" lvl="1" indent="-21600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Оформление информационного стенда</a:t>
              </a:r>
              <a:endPara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7719794" y="2367632"/>
              <a:ext cx="3600000" cy="3924000"/>
            </a:xfrm>
            <a:prstGeom prst="rect">
              <a:avLst/>
            </a:prstGeom>
            <a:solidFill>
              <a:srgbClr val="C7DAF1"/>
            </a:solidFill>
            <a:scene3d>
              <a:camera prst="orthographicFront"/>
              <a:lightRig rig="threePt" dir="t"/>
            </a:scene3d>
            <a:sp3d>
              <a:bevelT w="12700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1" indent="-28575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r>
                <a: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Проведение контрольного диагностического исследования, оценка эффективности реализации </a:t>
              </a: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проекта</a:t>
              </a:r>
              <a:endPara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85750" lvl="1" indent="-28575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r>
                <a: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Подготовка аналитического </a:t>
              </a: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отчета</a:t>
              </a:r>
              <a:endPara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85750" lvl="1" indent="-28575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r>
                <a: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Обобщение и </a:t>
              </a:r>
              <a:r>
                <a:rPr lang="ru-RU" sz="16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распространение </a:t>
              </a:r>
              <a:r>
                <a:rPr lang="ru-RU" sz="160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опыта</a:t>
              </a:r>
              <a:endPara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85750" lvl="1" indent="-285750" algn="just">
                <a:buFont typeface="Wingdings" panose="05000000000000000000" pitchFamily="2" charset="2"/>
                <a:buChar char="Ø"/>
              </a:pPr>
              <a:endPara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85750" lvl="1" indent="-285750" algn="just">
                <a:buFont typeface="Wingdings" panose="05000000000000000000" pitchFamily="2" charset="2"/>
                <a:buChar char="Ø"/>
              </a:pPr>
              <a:endPara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85750" lvl="1" indent="-285750" algn="just">
                <a:buFont typeface="Wingdings" panose="05000000000000000000" pitchFamily="2" charset="2"/>
                <a:buChar char="Ø"/>
              </a:pPr>
              <a:endPara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lvl="1" algn="just"/>
              <a:endPara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lvl="1" algn="just"/>
              <a:endPara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lvl="1" algn="just"/>
              <a:endPara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lvl="1" algn="just"/>
              <a:endPara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lvl="1" algn="just"/>
              <a:endPara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733965" y="71619"/>
              <a:ext cx="8343162" cy="5386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9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Социальный проект </a:t>
              </a:r>
              <a:r>
                <a:rPr lang="ru-RU" sz="29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«#</a:t>
              </a:r>
              <a:r>
                <a:rPr lang="ru-RU" sz="29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ДвижениеБезОпасности</a:t>
              </a:r>
              <a:r>
                <a:rPr lang="ru-RU" sz="29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»</a:t>
              </a:r>
              <a:endParaRPr lang="ru-RU" sz="2900" b="1" dirty="0">
                <a:solidFill>
                  <a:srgbClr val="FF0000"/>
                </a:solidFill>
              </a:endParaRPr>
            </a:p>
          </p:txBody>
        </p:sp>
        <p:sp>
          <p:nvSpPr>
            <p:cNvPr id="12" name="Пятиугольник 11"/>
            <p:cNvSpPr/>
            <p:nvPr/>
          </p:nvSpPr>
          <p:spPr>
            <a:xfrm>
              <a:off x="3573219" y="891648"/>
              <a:ext cx="4320000" cy="612000"/>
            </a:xfrm>
            <a:prstGeom prst="homePlate">
              <a:avLst>
                <a:gd name="adj" fmla="val 0"/>
              </a:avLst>
            </a:prstGeom>
            <a:gradFill>
              <a:gsLst>
                <a:gs pos="66000">
                  <a:srgbClr val="09A7D9"/>
                </a:gs>
                <a:gs pos="0">
                  <a:schemeClr val="accent3">
                    <a:lumMod val="75000"/>
                  </a:schemeClr>
                </a:gs>
                <a:gs pos="44000">
                  <a:srgbClr val="00B0F0"/>
                </a:gs>
                <a:gs pos="100000">
                  <a:schemeClr val="accent3">
                    <a:lumMod val="50000"/>
                  </a:schemeClr>
                </a:gs>
              </a:gsLst>
              <a:lin ang="16200000" scaled="0"/>
            </a:gra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2700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Этапы реализации проекта</a:t>
              </a:r>
              <a:endPara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Шеврон 8"/>
            <p:cNvSpPr/>
            <p:nvPr/>
          </p:nvSpPr>
          <p:spPr>
            <a:xfrm>
              <a:off x="146643" y="1630288"/>
              <a:ext cx="3600000" cy="720000"/>
            </a:xfrm>
            <a:prstGeom prst="chevron">
              <a:avLst>
                <a:gd name="adj" fmla="val 0"/>
              </a:avLst>
            </a:prstGeom>
            <a:gradFill>
              <a:gsLst>
                <a:gs pos="0">
                  <a:srgbClr val="0070C0"/>
                </a:gs>
                <a:gs pos="45000">
                  <a:schemeClr val="tx2">
                    <a:lumMod val="20000"/>
                    <a:lumOff val="80000"/>
                  </a:schemeClr>
                </a:gs>
                <a:gs pos="100000">
                  <a:srgbClr val="0070C0"/>
                </a:gs>
              </a:gsLst>
              <a:lin ang="16200000" scaled="0"/>
            </a:gradFill>
            <a:scene3d>
              <a:camera prst="orthographicFront"/>
              <a:lightRig rig="threePt" dir="t"/>
            </a:scene3d>
            <a:sp3d>
              <a:bevelT w="12700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Подготовительный </a:t>
              </a:r>
              <a:r>
                <a:rPr lang="ru-RU" sz="18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этап </a:t>
              </a:r>
            </a:p>
            <a:p>
              <a:pPr algn="ctr"/>
              <a:r>
                <a:rPr lang="ru-RU" sz="18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(1-2 неделя реализации проекта)</a:t>
              </a:r>
              <a:r>
                <a:rPr lang="ru-RU" sz="1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Шеврон 13"/>
            <p:cNvSpPr/>
            <p:nvPr/>
          </p:nvSpPr>
          <p:spPr>
            <a:xfrm>
              <a:off x="3933219" y="1627023"/>
              <a:ext cx="3600000" cy="720000"/>
            </a:xfrm>
            <a:prstGeom prst="chevron">
              <a:avLst>
                <a:gd name="adj" fmla="val 0"/>
              </a:avLst>
            </a:prstGeom>
            <a:gradFill>
              <a:gsLst>
                <a:gs pos="0">
                  <a:srgbClr val="0070C0"/>
                </a:gs>
                <a:gs pos="45000">
                  <a:schemeClr val="tx2">
                    <a:lumMod val="20000"/>
                    <a:lumOff val="80000"/>
                  </a:schemeClr>
                </a:gs>
                <a:gs pos="100000">
                  <a:srgbClr val="0070C0"/>
                </a:gs>
              </a:gsLst>
              <a:lin ang="16200000" scaled="0"/>
            </a:gradFill>
            <a:scene3d>
              <a:camera prst="orthographicFront"/>
              <a:lightRig rig="threePt" dir="t"/>
            </a:scene3d>
            <a:sp3d>
              <a:bevelT w="12700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8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Основной этап </a:t>
              </a:r>
            </a:p>
            <a:p>
              <a:pPr algn="ctr"/>
              <a:r>
                <a:rPr lang="ru-RU" sz="18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(3-11 неделя реализации проекта)</a:t>
              </a:r>
              <a:r>
                <a:rPr lang="ru-RU" sz="1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Шеврон 16"/>
            <p:cNvSpPr/>
            <p:nvPr/>
          </p:nvSpPr>
          <p:spPr>
            <a:xfrm>
              <a:off x="7719795" y="1623401"/>
              <a:ext cx="3600000" cy="720000"/>
            </a:xfrm>
            <a:prstGeom prst="chevron">
              <a:avLst>
                <a:gd name="adj" fmla="val 0"/>
              </a:avLst>
            </a:prstGeom>
            <a:gradFill>
              <a:gsLst>
                <a:gs pos="0">
                  <a:srgbClr val="0070C0"/>
                </a:gs>
                <a:gs pos="45000">
                  <a:schemeClr val="tx2">
                    <a:lumMod val="20000"/>
                    <a:lumOff val="80000"/>
                  </a:schemeClr>
                </a:gs>
                <a:gs pos="100000">
                  <a:srgbClr val="0070C0"/>
                </a:gs>
              </a:gsLst>
              <a:lin ang="16200000" scaled="0"/>
            </a:gradFill>
            <a:scene3d>
              <a:camera prst="orthographicFront"/>
              <a:lightRig rig="threePt" dir="t"/>
            </a:scene3d>
            <a:sp3d>
              <a:bevelT w="12700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8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Заключительный этап </a:t>
              </a:r>
            </a:p>
            <a:p>
              <a:pPr algn="ctr"/>
              <a:r>
                <a:rPr lang="ru-RU" sz="18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(12-13 </a:t>
              </a:r>
              <a:r>
                <a:rPr lang="ru-RU" sz="18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неделя </a:t>
              </a:r>
              <a:r>
                <a:rPr lang="ru-RU" sz="18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реализации проекта)</a:t>
              </a:r>
              <a:r>
                <a:rPr lang="ru-RU" sz="1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1806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10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456" y="143743"/>
            <a:ext cx="1578205" cy="124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Группа 30"/>
          <p:cNvGrpSpPr/>
          <p:nvPr/>
        </p:nvGrpSpPr>
        <p:grpSpPr>
          <a:xfrm>
            <a:off x="541980" y="93636"/>
            <a:ext cx="10385137" cy="6140455"/>
            <a:chOff x="541980" y="93636"/>
            <a:chExt cx="10385137" cy="6140455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541980" y="1986091"/>
              <a:ext cx="4446000" cy="4248000"/>
            </a:xfrm>
            <a:prstGeom prst="rect">
              <a:avLst/>
            </a:prstGeom>
            <a:solidFill>
              <a:srgbClr val="C7DAF1"/>
            </a:solidFill>
            <a:scene3d>
              <a:camera prst="orthographicFront"/>
              <a:lightRig rig="threePt" dir="t"/>
            </a:scene3d>
            <a:sp3d>
              <a:bevelT w="12700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16000" lvl="0" indent="-216000" algn="just">
                <a:spcAft>
                  <a:spcPts val="1200"/>
                </a:spcAft>
                <a:buFont typeface="Wingdings" panose="05000000000000000000" pitchFamily="2" charset="2"/>
                <a:buChar char="Ø"/>
              </a:pPr>
              <a:r>
                <a:rPr lang="ru-RU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уровень </a:t>
              </a:r>
              <a:r>
                <a:rPr lang="ru-RU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знаний воспитанников правил дорожного </a:t>
              </a:r>
              <a:r>
                <a:rPr lang="ru-RU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движения</a:t>
              </a:r>
              <a:endPara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16000" lvl="0" indent="-216000" algn="just">
                <a:spcAft>
                  <a:spcPts val="1200"/>
                </a:spcAft>
                <a:buFont typeface="Wingdings" panose="05000000000000000000" pitchFamily="2" charset="2"/>
                <a:buChar char="Ø"/>
              </a:pPr>
              <a:r>
                <a:rPr lang="ru-RU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уровень осведомленности воспитанников о причинах и последствиях несоблюдения правил дорожного </a:t>
              </a:r>
              <a:r>
                <a:rPr lang="ru-RU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движения</a:t>
              </a:r>
              <a:endPara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16000" lvl="0" indent="-216000" algn="just">
                <a:spcAft>
                  <a:spcPts val="1200"/>
                </a:spcAft>
                <a:buFont typeface="Wingdings" panose="05000000000000000000" pitchFamily="2" charset="2"/>
                <a:buChar char="Ø"/>
              </a:pPr>
              <a:r>
                <a:rPr lang="ru-RU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количество детей, нарушающих правила дорожного </a:t>
              </a:r>
              <a:r>
                <a:rPr lang="ru-RU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движения</a:t>
              </a:r>
              <a:endPara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16000" lvl="0" indent="-216000" algn="just">
                <a:spcAft>
                  <a:spcPts val="1200"/>
                </a:spcAft>
                <a:buFont typeface="Wingdings" panose="05000000000000000000" pitchFamily="2" charset="2"/>
                <a:buChar char="Ø"/>
              </a:pPr>
              <a:r>
                <a:rPr lang="ru-RU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количество детей, принимающих активное участие в мероприятиях по профилактике детского дорожно-транспортного </a:t>
              </a:r>
              <a:r>
                <a:rPr lang="ru-RU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травматизма</a:t>
              </a:r>
              <a:endPara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6481117" y="1986091"/>
              <a:ext cx="4446000" cy="4248000"/>
            </a:xfrm>
            <a:prstGeom prst="rect">
              <a:avLst/>
            </a:prstGeom>
            <a:solidFill>
              <a:srgbClr val="C7DAF1"/>
            </a:solidFill>
            <a:scene3d>
              <a:camera prst="orthographicFront"/>
              <a:lightRig rig="threePt" dir="t"/>
            </a:scene3d>
            <a:sp3d>
              <a:bevelT w="12700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16000" lvl="0" indent="-216000" algn="just">
                <a:spcBef>
                  <a:spcPts val="600"/>
                </a:spcBef>
                <a:spcAft>
                  <a:spcPts val="1200"/>
                </a:spcAft>
                <a:buFont typeface="Wingdings" panose="05000000000000000000" pitchFamily="2" charset="2"/>
                <a:buChar char="Ø"/>
              </a:pPr>
              <a:r>
                <a:rPr lang="ru-RU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отношение воспитанников к вопросам личной безопасности и безопасности окружающих участников дорожного движения</a:t>
              </a:r>
            </a:p>
            <a:p>
              <a:pPr marL="216000" lvl="0" indent="-216000" algn="just">
                <a:spcAft>
                  <a:spcPts val="1200"/>
                </a:spcAft>
                <a:buFont typeface="Wingdings" panose="05000000000000000000" pitchFamily="2" charset="2"/>
                <a:buChar char="Ø"/>
              </a:pPr>
              <a:r>
                <a:rPr lang="ru-RU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отношение воспитанников к нарушителям правил дорожного движения</a:t>
              </a:r>
            </a:p>
            <a:p>
              <a:pPr marL="216000" lvl="0" indent="-216000" algn="just">
                <a:spcAft>
                  <a:spcPts val="1200"/>
                </a:spcAft>
                <a:buFont typeface="Wingdings" panose="05000000000000000000" pitchFamily="2" charset="2"/>
                <a:buChar char="Ø"/>
              </a:pPr>
              <a:r>
                <a:rPr lang="ru-RU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проявление интереса к изучению правил дорожного движения и истории </a:t>
              </a:r>
              <a:r>
                <a:rPr lang="ru-RU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ПДД</a:t>
              </a:r>
            </a:p>
            <a:p>
              <a:pPr lvl="0">
                <a:spcAft>
                  <a:spcPts val="1200"/>
                </a:spcAft>
              </a:pPr>
              <a:endPara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16000" lvl="1" indent="-216000" algn="just">
                <a:buFont typeface="Wingdings" panose="05000000000000000000" pitchFamily="2" charset="2"/>
                <a:buChar char="Ø"/>
              </a:pPr>
              <a:endPara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740969" y="93636"/>
              <a:ext cx="8343162" cy="5386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9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Социальный проект </a:t>
              </a:r>
              <a:r>
                <a:rPr lang="ru-RU" sz="29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«#</a:t>
              </a:r>
              <a:r>
                <a:rPr lang="ru-RU" sz="29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ДвижениеБезОпасности</a:t>
              </a:r>
              <a:r>
                <a:rPr lang="ru-RU" sz="29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»</a:t>
              </a:r>
              <a:endParaRPr lang="ru-RU" sz="2900" b="1" dirty="0">
                <a:solidFill>
                  <a:srgbClr val="FF0000"/>
                </a:solidFill>
              </a:endParaRPr>
            </a:p>
          </p:txBody>
        </p:sp>
        <p:sp>
          <p:nvSpPr>
            <p:cNvPr id="12" name="Пятиугольник 11"/>
            <p:cNvSpPr/>
            <p:nvPr/>
          </p:nvSpPr>
          <p:spPr>
            <a:xfrm>
              <a:off x="4032845" y="760758"/>
              <a:ext cx="3416998" cy="522361"/>
            </a:xfrm>
            <a:prstGeom prst="homePlate">
              <a:avLst>
                <a:gd name="adj" fmla="val 0"/>
              </a:avLst>
            </a:prstGeom>
            <a:gradFill>
              <a:gsLst>
                <a:gs pos="66000">
                  <a:srgbClr val="09A7D9"/>
                </a:gs>
                <a:gs pos="0">
                  <a:schemeClr val="accent3">
                    <a:lumMod val="75000"/>
                  </a:schemeClr>
                </a:gs>
                <a:gs pos="44000">
                  <a:srgbClr val="00B0F0"/>
                </a:gs>
                <a:gs pos="100000">
                  <a:schemeClr val="accent3">
                    <a:lumMod val="50000"/>
                  </a:schemeClr>
                </a:gs>
              </a:gsLst>
              <a:lin ang="16200000" scaled="0"/>
            </a:gra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2700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Система оценки </a:t>
              </a:r>
              <a:r>
                <a:rPr lang="ru-RU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проекта</a:t>
              </a:r>
              <a:endPara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Шеврон 8"/>
            <p:cNvSpPr/>
            <p:nvPr/>
          </p:nvSpPr>
          <p:spPr>
            <a:xfrm>
              <a:off x="541980" y="1446091"/>
              <a:ext cx="4446236" cy="540000"/>
            </a:xfrm>
            <a:prstGeom prst="chevron">
              <a:avLst>
                <a:gd name="adj" fmla="val 0"/>
              </a:avLst>
            </a:prstGeom>
            <a:gradFill>
              <a:gsLst>
                <a:gs pos="0">
                  <a:srgbClr val="0070C0"/>
                </a:gs>
                <a:gs pos="45000">
                  <a:schemeClr val="tx2">
                    <a:lumMod val="20000"/>
                    <a:lumOff val="80000"/>
                  </a:schemeClr>
                </a:gs>
                <a:gs pos="100000">
                  <a:srgbClr val="0070C0"/>
                </a:gs>
              </a:gsLst>
              <a:lin ang="16200000" scaled="0"/>
            </a:gradFill>
            <a:scene3d>
              <a:camera prst="orthographicFront"/>
              <a:lightRig rig="threePt" dir="t"/>
            </a:scene3d>
            <a:sp3d>
              <a:bevelT w="12700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Количественные 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показатели</a:t>
              </a:r>
              <a:endPara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Шеврон 13"/>
            <p:cNvSpPr/>
            <p:nvPr/>
          </p:nvSpPr>
          <p:spPr>
            <a:xfrm>
              <a:off x="6481117" y="1458971"/>
              <a:ext cx="4446000" cy="540000"/>
            </a:xfrm>
            <a:prstGeom prst="chevron">
              <a:avLst>
                <a:gd name="adj" fmla="val 0"/>
              </a:avLst>
            </a:prstGeom>
            <a:gradFill>
              <a:gsLst>
                <a:gs pos="0">
                  <a:srgbClr val="0070C0"/>
                </a:gs>
                <a:gs pos="45000">
                  <a:schemeClr val="tx2">
                    <a:lumMod val="20000"/>
                    <a:lumOff val="80000"/>
                  </a:schemeClr>
                </a:gs>
                <a:gs pos="100000">
                  <a:srgbClr val="0070C0"/>
                </a:gs>
              </a:gsLst>
              <a:lin ang="16200000" scaled="0"/>
            </a:gradFill>
            <a:scene3d>
              <a:camera prst="orthographicFront"/>
              <a:lightRig rig="threePt" dir="t"/>
            </a:scene3d>
            <a:sp3d>
              <a:bevelT w="12700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Качественные 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показатели</a:t>
              </a:r>
              <a:endPara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9683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10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456" y="143743"/>
            <a:ext cx="1578205" cy="124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Группа 1"/>
          <p:cNvGrpSpPr/>
          <p:nvPr/>
        </p:nvGrpSpPr>
        <p:grpSpPr>
          <a:xfrm>
            <a:off x="188814" y="143743"/>
            <a:ext cx="11188847" cy="6038304"/>
            <a:chOff x="188814" y="143743"/>
            <a:chExt cx="11188847" cy="6038304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739671" y="143743"/>
              <a:ext cx="8343162" cy="5386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9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Социальный проект </a:t>
              </a:r>
              <a:r>
                <a:rPr lang="ru-RU" sz="29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«#</a:t>
              </a:r>
              <a:r>
                <a:rPr lang="ru-RU" sz="29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ДвижениеБезОпасности</a:t>
              </a:r>
              <a:r>
                <a:rPr lang="ru-RU" sz="29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»</a:t>
              </a:r>
              <a:endParaRPr lang="ru-RU" sz="29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16421" y="1477807"/>
              <a:ext cx="4991464" cy="3600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latin typeface="Times New Roman" pitchFamily="18" charset="0"/>
                  <a:cs typeface="Times New Roman" pitchFamily="18" charset="0"/>
                </a:rPr>
                <a:t>Возможные </a:t>
              </a:r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риски</a:t>
              </a:r>
              <a:endParaRPr lang="ru-RU" sz="1600" b="1" dirty="0">
                <a:latin typeface="Times New Roman" pitchFamily="18" charset="0"/>
                <a:ea typeface="Calibri"/>
                <a:cs typeface="Times New Roman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6309429" y="1463536"/>
              <a:ext cx="5042599" cy="396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ru-RU" b="1" dirty="0">
                  <a:latin typeface="Times New Roman" pitchFamily="18" charset="0"/>
                  <a:cs typeface="Times New Roman" pitchFamily="18" charset="0"/>
                </a:rPr>
                <a:t>Пути их преодоления</a:t>
              </a:r>
              <a:endParaRPr lang="ru-RU" sz="1600" b="1" dirty="0">
                <a:latin typeface="Times New Roman" pitchFamily="18" charset="0"/>
                <a:ea typeface="Calibri"/>
                <a:cs typeface="Times New Roman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06768" y="1977973"/>
              <a:ext cx="5040000" cy="142659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spcAft>
                  <a:spcPts val="0"/>
                </a:spcAft>
              </a:pPr>
              <a:r>
                <a:rPr lang="ru-RU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Окончание срока реабилитации у воспитанника до завершения работы по </a:t>
              </a:r>
              <a:r>
                <a:rPr lang="ru-RU" sz="18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проекту</a:t>
              </a:r>
              <a:endParaRPr lang="ru-RU" sz="1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194587" y="3544738"/>
              <a:ext cx="5040000" cy="118893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spcAft>
                  <a:spcPts val="0"/>
                </a:spcAft>
              </a:pPr>
              <a:r>
                <a:rPr lang="ru-RU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Нежелание воспитанников принимать участие в мероприятиях </a:t>
              </a:r>
              <a:r>
                <a:rPr lang="ru-RU" sz="18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проекта</a:t>
              </a:r>
              <a:endParaRPr lang="ru-RU" sz="1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188814" y="4887063"/>
              <a:ext cx="5040000" cy="54085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ru-RU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Выход из проекта одного из </a:t>
              </a:r>
              <a:r>
                <a:rPr lang="ru-RU" sz="180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реализаторов</a:t>
              </a:r>
              <a:endParaRPr lang="ru-RU" sz="1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6309429" y="1984774"/>
              <a:ext cx="5040000" cy="142659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Включение другого воспитанника в состав целевой </a:t>
              </a: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группы</a:t>
              </a:r>
              <a:endPara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r>
                <a: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Организация консультации для родителей воспитанника на тему безопасного поведения на улицах и дорогах города.</a:t>
              </a:r>
              <a:endParaRPr lang="ru-RU" sz="12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337661" y="4887063"/>
              <a:ext cx="5040000" cy="54085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spcAft>
                  <a:spcPts val="0"/>
                </a:spcAft>
              </a:pPr>
              <a:r>
                <a: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Взаимозаменяемость </a:t>
              </a:r>
              <a:r>
                <a:rPr lang="ru-RU" sz="16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реализаторов</a:t>
              </a:r>
              <a:r>
                <a: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проекта</a:t>
              </a:r>
              <a:endParaRPr lang="ru-RU" sz="12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319427" y="3566517"/>
              <a:ext cx="5040000" cy="118893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Мотивация воспитанников, организация работы по повышению познавательной </a:t>
              </a: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активности</a:t>
              </a:r>
              <a:endPara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r>
                <a: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Разработка системы поощрения воспитанников, активно участвующих в мероприятиях проекта</a:t>
              </a:r>
              <a:endParaRPr lang="ru-RU" sz="12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endParaRPr>
            </a:p>
          </p:txBody>
        </p:sp>
        <p:sp>
          <p:nvSpPr>
            <p:cNvPr id="25" name="Стрелка вправо 24"/>
            <p:cNvSpPr/>
            <p:nvPr/>
          </p:nvSpPr>
          <p:spPr>
            <a:xfrm>
              <a:off x="5267257" y="2566142"/>
              <a:ext cx="1070404" cy="374971"/>
            </a:xfrm>
            <a:prstGeom prst="rightArrow">
              <a:avLst/>
            </a:prstGeom>
            <a:gradFill flip="none" rotWithShape="1">
              <a:gsLst>
                <a:gs pos="0">
                  <a:srgbClr val="00206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3"/>
                </a:gs>
              </a:gsLst>
              <a:lin ang="0" scaled="1"/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Стрелка вправо 25"/>
            <p:cNvSpPr/>
            <p:nvPr/>
          </p:nvSpPr>
          <p:spPr>
            <a:xfrm>
              <a:off x="5251183" y="3999803"/>
              <a:ext cx="1070404" cy="374971"/>
            </a:xfrm>
            <a:prstGeom prst="rightArrow">
              <a:avLst/>
            </a:prstGeom>
            <a:gradFill flip="none" rotWithShape="1">
              <a:gsLst>
                <a:gs pos="0">
                  <a:srgbClr val="00206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3"/>
                </a:gs>
              </a:gsLst>
              <a:lin ang="0" scaled="1"/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Стрелка вправо 26"/>
            <p:cNvSpPr/>
            <p:nvPr/>
          </p:nvSpPr>
          <p:spPr>
            <a:xfrm>
              <a:off x="5249023" y="4970006"/>
              <a:ext cx="1070404" cy="374971"/>
            </a:xfrm>
            <a:prstGeom prst="rightArrow">
              <a:avLst/>
            </a:prstGeom>
            <a:gradFill flip="none" rotWithShape="1">
              <a:gsLst>
                <a:gs pos="0">
                  <a:srgbClr val="00206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3"/>
                </a:gs>
              </a:gsLst>
              <a:lin ang="0" scaled="1"/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188814" y="5559535"/>
              <a:ext cx="5040000" cy="62251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ru-RU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Дефицит финансовых </a:t>
              </a:r>
              <a:r>
                <a:rPr lang="ru-RU" sz="18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средств</a:t>
              </a:r>
              <a:endParaRPr lang="ru-RU" sz="12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6337661" y="5559534"/>
              <a:ext cx="5040000" cy="62251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spcAft>
                  <a:spcPts val="0"/>
                </a:spcAft>
              </a:pP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Использование </a:t>
              </a:r>
              <a:r>
                <a: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бросового материала при </a:t>
              </a: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изготовлении </a:t>
              </a:r>
              <a:r>
                <a: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необходимого </a:t>
              </a: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оборудования</a:t>
              </a:r>
              <a:endParaRPr lang="ru-RU" sz="105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endParaRPr>
            </a:p>
          </p:txBody>
        </p:sp>
        <p:sp>
          <p:nvSpPr>
            <p:cNvPr id="31" name="Стрелка вправо 30"/>
            <p:cNvSpPr/>
            <p:nvPr/>
          </p:nvSpPr>
          <p:spPr>
            <a:xfrm>
              <a:off x="5239025" y="5683304"/>
              <a:ext cx="1070404" cy="374971"/>
            </a:xfrm>
            <a:prstGeom prst="rightArrow">
              <a:avLst/>
            </a:prstGeom>
            <a:gradFill flip="none" rotWithShape="1">
              <a:gsLst>
                <a:gs pos="0">
                  <a:srgbClr val="00206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3"/>
                </a:gs>
              </a:gsLst>
              <a:lin ang="0" scaled="1"/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688392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974</TotalTime>
  <Words>703</Words>
  <Application>Microsoft Office PowerPoint</Application>
  <PresentationFormat>Произвольный</PresentationFormat>
  <Paragraphs>132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Bookman Old Style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Бахтигиреев Роман Иванович</dc:creator>
  <cp:lastModifiedBy>Пирожкова Ирина</cp:lastModifiedBy>
  <cp:revision>105</cp:revision>
  <dcterms:created xsi:type="dcterms:W3CDTF">2018-10-19T07:56:24Z</dcterms:created>
  <dcterms:modified xsi:type="dcterms:W3CDTF">2019-12-10T08:23:10Z</dcterms:modified>
</cp:coreProperties>
</file>