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00153-4354-4EFE-BF65-47741344C0C8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74FC0-E1B9-47A4-BF55-602F16CB1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7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74FC0-E1B9-47A4-BF55-602F16CB1C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8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74FC0-E1B9-47A4-BF55-602F16CB1C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3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7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7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6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1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1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173EA77-B9B0-4A1A-B44F-B5639B506FF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671F3CB-0297-4372-B292-AFF910E9DB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833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Задание для группы «Городская мобильность»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1" y="5029551"/>
            <a:ext cx="6801612" cy="123989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Подготовили: </a:t>
            </a:r>
          </a:p>
          <a:p>
            <a:pPr algn="l"/>
            <a:r>
              <a:rPr lang="ru-RU" dirty="0" smtClean="0"/>
              <a:t>Хомутова Яна </a:t>
            </a:r>
          </a:p>
          <a:p>
            <a:pPr algn="l"/>
            <a:r>
              <a:rPr lang="ru-RU" dirty="0" err="1" smtClean="0"/>
              <a:t>Газбаева</a:t>
            </a:r>
            <a:r>
              <a:rPr lang="ru-RU" dirty="0" smtClean="0"/>
              <a:t> Наталья</a:t>
            </a:r>
          </a:p>
          <a:p>
            <a:pPr algn="l"/>
            <a:r>
              <a:rPr lang="ru-RU" dirty="0" smtClean="0"/>
              <a:t>Дорофеева Елена</a:t>
            </a:r>
          </a:p>
          <a:p>
            <a:pPr algn="l"/>
            <a:r>
              <a:rPr lang="ru-RU" dirty="0" smtClean="0"/>
              <a:t>СГУ Саратов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74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Перекресток ул. Академика </a:t>
            </a:r>
            <a:r>
              <a:rPr lang="ru-RU" dirty="0" err="1" smtClean="0"/>
              <a:t>с.г</a:t>
            </a:r>
            <a:r>
              <a:rPr lang="ru-RU" dirty="0" smtClean="0"/>
              <a:t>. </a:t>
            </a:r>
            <a:r>
              <a:rPr lang="ru-RU" dirty="0" err="1" smtClean="0"/>
              <a:t>навашина</a:t>
            </a:r>
            <a:r>
              <a:rPr lang="ru-RU" dirty="0" smtClean="0"/>
              <a:t> – ул. танкистов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92" y="1969481"/>
            <a:ext cx="5969077" cy="46775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Организация </a:t>
            </a:r>
            <a:r>
              <a:rPr lang="ru-RU" dirty="0"/>
              <a:t>дорожного движения на </a:t>
            </a:r>
            <a:r>
              <a:rPr lang="ru-RU" dirty="0" smtClean="0"/>
              <a:t>данном перекрестке уже много лет является большой проблемой для жителей и гостей города. Здесь часто случаются дорожные происшествия, часто со смертельным исходом, </a:t>
            </a:r>
            <a:r>
              <a:rPr lang="ru-RU" dirty="0"/>
              <a:t>жертвами которых становятся автомобилисты и пешеходы</a:t>
            </a:r>
            <a:r>
              <a:rPr lang="ru-RU" dirty="0" smtClean="0"/>
              <a:t>. По мнению журналистов и жителей города данный перекрёсток входит в топ-10 самых опасных дорог города.</a:t>
            </a:r>
          </a:p>
          <a:p>
            <a:pPr algn="just"/>
            <a:r>
              <a:rPr lang="ru-RU" dirty="0"/>
              <a:t>В автоинспекции признали, что дорожная ситуация на этом перекрестке носит сложный характер. "Примерами того являются большое количество транспортных средств движущихся в пересекающихся транспортных потоках, интенсивное пешеходное движение, сложное топографическое положение перекрестка (уклон 7 град.), установленное на перекрестке светофорное оборудование позволяет осуществлять только трехфазное регулирование, что исключает возможность подключения дополнительной "зеленой стрелки" для левого поворота с ул. Танкистов на Навашина. В этом случае необходимо четырехфазное регулирование, т.е. необходима реконструкции светофорного объекта", - сообщили в ведомстве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шаговой доступности от перекрестка находятся 2 общеобразовательные школы - №93 и №24, а также Саратовская кадетская школа-интернат №1 им. Б.Н. Еремина, следовательно, кроме взрослых перекресток часто используют дети.</a:t>
            </a:r>
          </a:p>
          <a:p>
            <a:pPr algn="just"/>
            <a:r>
              <a:rPr lang="ru-RU" dirty="0" smtClean="0"/>
              <a:t>Данный перекресток является точкой пересечения потоков автомобилей движущихся из и в густонаселенные спальные районы пос. Юбилейный, Пос. Солнечный и пос. Мирный, а также потока автомобилей направляющихся в Ленинский район, Дачные микрорайоны и в Центр города.</a:t>
            </a:r>
            <a:endParaRPr lang="ru-RU" dirty="0"/>
          </a:p>
        </p:txBody>
      </p:sp>
      <p:pic>
        <p:nvPicPr>
          <p:cNvPr id="1026" name="Picture 2" descr="http://news.sarbc.ru/images/orig/2015/09/img_wOVn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"/>
          <a:stretch/>
        </p:blipFill>
        <p:spPr bwMode="auto">
          <a:xfrm>
            <a:off x="6578920" y="2180496"/>
            <a:ext cx="5031887" cy="3652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0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Дорожная ситуация в </a:t>
            </a:r>
            <a:r>
              <a:rPr lang="ru-RU" dirty="0" smtClean="0"/>
              <a:t>утренние </a:t>
            </a:r>
            <a:r>
              <a:rPr lang="ru-RU" dirty="0"/>
              <a:t>и </a:t>
            </a:r>
            <a:r>
              <a:rPr lang="ru-RU" dirty="0" smtClean="0"/>
              <a:t>вечерние </a:t>
            </a:r>
            <a:r>
              <a:rPr lang="ru-RU" dirty="0"/>
              <a:t>часы пик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5140101"/>
            <a:ext cx="11029615" cy="145413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Основываясь на статистике предоставленной сервисом </a:t>
            </a:r>
            <a:r>
              <a:rPr lang="ru-RU" dirty="0" err="1" smtClean="0"/>
              <a:t>Яндекс.Карты</a:t>
            </a:r>
            <a:r>
              <a:rPr lang="ru-RU" dirty="0" smtClean="0"/>
              <a:t> и личным опытом самыми загруженными часами на данном перекрестке являются утренние часы с 7:30 по 9:00, а также вечерние часы с 17:00 по 19:00. Это обуславливается перемещением жителей района и смежных районов в места работы и учебы.</a:t>
            </a:r>
          </a:p>
          <a:p>
            <a:r>
              <a:rPr lang="ru-RU" dirty="0" smtClean="0"/>
              <a:t>Сложно не обратить внимание на красные 9-бальные полосы заторов.</a:t>
            </a:r>
            <a:endParaRPr lang="ru-RU" dirty="0"/>
          </a:p>
        </p:txBody>
      </p:sp>
      <p:pic>
        <p:nvPicPr>
          <p:cNvPr id="2050" name="Picture 2" descr="https://skr.sh/i/060920/ent4nny9.png?download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009106"/>
            <a:ext cx="5160185" cy="265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kr.sh/i/060920/yjbSBKKf.png?download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21" y="2023222"/>
            <a:ext cx="5135325" cy="263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814" y="4770769"/>
            <a:ext cx="258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Утренний час пик 8:00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40660" y="4738287"/>
            <a:ext cx="258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Вечерний час пик 18:00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4878831" cy="3678303"/>
          </a:xfrm>
        </p:spPr>
        <p:txBody>
          <a:bodyPr/>
          <a:lstStyle/>
          <a:p>
            <a:r>
              <a:rPr lang="ru-RU" dirty="0" smtClean="0"/>
              <a:t>Главной проблемой перекрестка является неправильная организация дорожного движения, установки знаков, ветхое состояние дорожного полотна, устаревшая регулирующая техника.</a:t>
            </a:r>
            <a:endParaRPr lang="ru-RU" dirty="0"/>
          </a:p>
        </p:txBody>
      </p:sp>
      <p:pic>
        <p:nvPicPr>
          <p:cNvPr id="3074" name="Picture 2" descr="https://skr.sh/i/060920/GxfpbWww.png?download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16" y="2316156"/>
            <a:ext cx="5899604" cy="3406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6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 модернизации перекрестка Навашина/танкистов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675" y="1873544"/>
            <a:ext cx="7164047" cy="4703102"/>
          </a:xfrm>
        </p:spPr>
        <p:txBody>
          <a:bodyPr>
            <a:normAutofit fontScale="77500" lnSpcReduction="20000"/>
          </a:bodyPr>
          <a:lstStyle/>
          <a:p>
            <a:r>
              <a:rPr lang="ru-RU" sz="5200" dirty="0" smtClean="0"/>
              <a:t>1</a:t>
            </a:r>
            <a:r>
              <a:rPr lang="ru-RU" sz="3100" dirty="0" smtClean="0"/>
              <a:t>. этап- современный безопасный перекресток</a:t>
            </a:r>
          </a:p>
          <a:p>
            <a:r>
              <a:rPr lang="ru-RU" b="1" dirty="0" smtClean="0"/>
              <a:t>Ремонт дорожного полотна на трамвайных путях на перекрёстке и прилегающих улицах</a:t>
            </a:r>
            <a:r>
              <a:rPr lang="ru-RU" dirty="0" smtClean="0"/>
              <a:t> – улучшение состояния дорожного полотна будет способствовать ускорению потока и упрощению маневров перестроения.</a:t>
            </a:r>
          </a:p>
          <a:p>
            <a:r>
              <a:rPr lang="ru-RU" b="1" dirty="0" smtClean="0"/>
              <a:t>Обновление дорожной разметки, добавление новых элементов: разметка 1.12 (стоп линия) и разметка 1.26 (вафельная разметка)</a:t>
            </a:r>
            <a:r>
              <a:rPr lang="ru-RU" dirty="0" smtClean="0"/>
              <a:t> – Заторы на данном перекрестке образуются из-за того что водители не успевая завершить маневр поворота остаются на  перекрестке препятствую движению потоков транспорта и пешеходов, вафельная </a:t>
            </a:r>
            <a:r>
              <a:rPr lang="ru-RU" dirty="0"/>
              <a:t>разметка </a:t>
            </a:r>
            <a:r>
              <a:rPr lang="ru-RU" dirty="0" smtClean="0"/>
              <a:t>обозначающая </a:t>
            </a:r>
            <a:r>
              <a:rPr lang="ru-RU" dirty="0"/>
              <a:t>участок перекрестка, на который запрещается выезжать, если впереди по пути следования образовался затор</a:t>
            </a:r>
            <a:r>
              <a:rPr lang="ru-RU" dirty="0" smtClean="0"/>
              <a:t>, должна поспособствовать решению данной </a:t>
            </a:r>
            <a:r>
              <a:rPr lang="ru-RU" dirty="0"/>
              <a:t>проблемы. </a:t>
            </a:r>
            <a:r>
              <a:rPr lang="ru-RU" dirty="0" smtClean="0"/>
              <a:t>Стоп-линия </a:t>
            </a:r>
            <a:r>
              <a:rPr lang="ru-RU" dirty="0"/>
              <a:t>создаст дополнительное визуальное предупреждение водителей о месте </a:t>
            </a:r>
            <a:r>
              <a:rPr lang="ru-RU" dirty="0" smtClean="0"/>
              <a:t>остановки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b="1" dirty="0" smtClean="0"/>
              <a:t>Установка технических </a:t>
            </a:r>
            <a:r>
              <a:rPr lang="ru-RU" b="1" dirty="0"/>
              <a:t>средств автоматической </a:t>
            </a:r>
            <a:r>
              <a:rPr lang="ru-RU" b="1" dirty="0" err="1" smtClean="0"/>
              <a:t>фотовидеофиксации</a:t>
            </a:r>
            <a:r>
              <a:rPr lang="ru-RU" b="1" dirty="0"/>
              <a:t> </a:t>
            </a:r>
            <a:r>
              <a:rPr lang="ru-RU" dirty="0" smtClean="0"/>
              <a:t>– дополнительная стимуляция водителей соблюдать правила дорожного движения.</a:t>
            </a:r>
          </a:p>
          <a:p>
            <a:r>
              <a:rPr lang="ru-RU" b="1" dirty="0" smtClean="0"/>
              <a:t>Установка пешеходных ограждений </a:t>
            </a:r>
            <a:r>
              <a:rPr lang="ru-RU" dirty="0" smtClean="0"/>
              <a:t>– предотвратит наезд на пешеходов и обезопасит движение людских потоков.</a:t>
            </a:r>
          </a:p>
          <a:p>
            <a:r>
              <a:rPr lang="ru-RU" b="1" dirty="0" smtClean="0"/>
              <a:t>Установка знака 3.28 (Стоянка запрещена) на улице Танкистов вдоль домов со следующими номерами : 58, 60, 62, 64, 66, 68 – </a:t>
            </a:r>
            <a:r>
              <a:rPr lang="ru-RU" dirty="0" smtClean="0"/>
              <a:t>припаркованные автомобили на данном участке дороги замедляют поток автомобилей движущихся из центра города, по улице Танкистов.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100" name="Picture 4" descr="https://u.9111s.ru/uploads/201908/29/a5f77907970de6702e243cc25f5ae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84" y="1873544"/>
            <a:ext cx="3912624" cy="1956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81601" y="3799208"/>
            <a:ext cx="231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Вафельная разметка</a:t>
            </a:r>
            <a:endParaRPr lang="ru-RU" dirty="0"/>
          </a:p>
        </p:txBody>
      </p:sp>
      <p:pic>
        <p:nvPicPr>
          <p:cNvPr id="4108" name="Picture 12" descr="https://sun9-9.userapi.com/c852028/v852028720/950b5/cV1cheRFH9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84" y="4168540"/>
            <a:ext cx="3912624" cy="220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98184" y="64227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Автомобили на перекрестке Навашина/Танкистов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003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2</a:t>
            </a:r>
            <a:r>
              <a:rPr lang="ru-RU" dirty="0" smtClean="0"/>
              <a:t>-Этап – устранение проблемы «поворота налево»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180497"/>
            <a:ext cx="5218517" cy="4554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Пожалуй самой главной причиной образования заторов на данном перекрестке является неудачная организация дорожного движения на повороте с улицы Танкистов на Улицу Академика С.Г. Навашина. </a:t>
            </a:r>
          </a:p>
          <a:p>
            <a:r>
              <a:rPr lang="ru-RU" dirty="0" smtClean="0"/>
              <a:t>Несмотря на то что автомобили движущиеся по данному маршруту находятся на Главной дороге, они уступают автомобилям движущимся по ул. Танкистов от улицы Осипова по правилу «уступи справа» и все из-за отсутствия на данном участке знака 2.4 (уступи дорогу) (точка 1 на карте).</a:t>
            </a:r>
          </a:p>
          <a:p>
            <a:r>
              <a:rPr lang="ru-RU" dirty="0" smtClean="0"/>
              <a:t>Данную проблему можно решить установкой на ул. Танкистов (точка 2) нового четырехфазного светофора с дополнительной зеленой стрелкой. Что совместно с ремонтом дорожного покрытия на трамвайных путях и установкой разметки 1.26 (вафельная разметка) позволит сократить время задержки всех транспортных средств на данном участке. </a:t>
            </a:r>
          </a:p>
          <a:p>
            <a:endParaRPr lang="ru-RU" dirty="0"/>
          </a:p>
        </p:txBody>
      </p:sp>
      <p:pic>
        <p:nvPicPr>
          <p:cNvPr id="5122" name="Picture 2" descr="https://skr.sh/i/060920/GxfpbWww.png?download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5235" r="44397" b="7938"/>
          <a:stretch/>
        </p:blipFill>
        <p:spPr bwMode="auto">
          <a:xfrm>
            <a:off x="6655778" y="2013438"/>
            <a:ext cx="5046784" cy="4558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 rot="839712" flipH="1">
            <a:off x="9794631" y="3543301"/>
            <a:ext cx="439615" cy="5099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flipH="1">
            <a:off x="6017769" y="2349391"/>
            <a:ext cx="439615" cy="5099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6507893">
            <a:off x="9954038" y="3128237"/>
            <a:ext cx="670694" cy="143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922349" y="3788342"/>
            <a:ext cx="757904" cy="1667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33088" y="1710809"/>
            <a:ext cx="158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Ул. Осипова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7312463">
            <a:off x="10039161" y="2570722"/>
            <a:ext cx="126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Ул. Танкистов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9856178" y="3270739"/>
            <a:ext cx="199728" cy="19180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315327" y="3983217"/>
            <a:ext cx="199728" cy="19180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820345" y="3156838"/>
            <a:ext cx="58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283524" y="3867043"/>
            <a:ext cx="58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85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3</a:t>
            </a:r>
            <a:r>
              <a:rPr lang="ru-RU" dirty="0" smtClean="0"/>
              <a:t>-этап – Безопасные остановки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583" y="1874217"/>
            <a:ext cx="8373401" cy="217903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500" dirty="0" smtClean="0"/>
              <a:t>На данном перекрестке находятся сразу три автобусные остановки «Навашина», принимающие следующие маршрутные тс: 90, 8, 8а, 13, 31, 33, 41, 45, 56, 60, 65, 67, 73, 99, 115. Все три остановки находятся очень близко к перекрестку. Из-за чего  маршрутные транспортные средства, забирающие пассажиров с остановок блокируют автотранспортные потоки образуя заторы.</a:t>
            </a:r>
          </a:p>
          <a:p>
            <a:pPr algn="just"/>
            <a:r>
              <a:rPr lang="ru-RU" sz="1500" dirty="0" smtClean="0"/>
              <a:t>Решением данной проблемы может стать обустройство остановочных пунктов с заездным карманом. Для осуществления данного проекта необходим снос здания </a:t>
            </a:r>
            <a:r>
              <a:rPr lang="ru-RU" sz="1500" dirty="0"/>
              <a:t>по </a:t>
            </a:r>
            <a:r>
              <a:rPr lang="ru-RU" sz="1500" dirty="0" smtClean="0"/>
              <a:t>адресу ул. Им. </a:t>
            </a:r>
            <a:r>
              <a:rPr lang="ru-RU" sz="1500" dirty="0"/>
              <a:t>Академика </a:t>
            </a:r>
            <a:r>
              <a:rPr lang="ru-RU" sz="1500" dirty="0" smtClean="0"/>
              <a:t>Навашина С.Г., 1/13А. Подобное обустройство возможно только у остановок 1 и 2.</a:t>
            </a:r>
          </a:p>
          <a:p>
            <a:pPr algn="just"/>
            <a:r>
              <a:rPr lang="ru-RU" sz="1500" dirty="0" smtClean="0"/>
              <a:t>Данное решение позволит обезопасить пешеходов и одновременно разгрузить выезд с перекрёстка.</a:t>
            </a:r>
          </a:p>
          <a:p>
            <a:endParaRPr lang="ru-RU" dirty="0" smtClean="0"/>
          </a:p>
        </p:txBody>
      </p:sp>
      <p:pic>
        <p:nvPicPr>
          <p:cNvPr id="6148" name="Picture 4" descr="https://skr.sh/i/060920/GxfpbWww.png?download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3235" r="48115" b="26155"/>
          <a:stretch/>
        </p:blipFill>
        <p:spPr bwMode="auto">
          <a:xfrm>
            <a:off x="7688466" y="3877409"/>
            <a:ext cx="4027033" cy="2663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kr.sh/i/060920/EtCdQ0Ut.png?download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3" y="3877410"/>
            <a:ext cx="6919383" cy="2663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23232" y="4563207"/>
            <a:ext cx="43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961685" y="5288600"/>
            <a:ext cx="43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73508" y="6060830"/>
            <a:ext cx="43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1823" y="4501171"/>
            <a:ext cx="43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8239" y="4704881"/>
            <a:ext cx="43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156" name="Picture 12" descr="https://ic.pics.livejournal.com/gre4ark/63842435/690491/690491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2" t="15968" r="4770" b="31801"/>
          <a:stretch/>
        </p:blipFill>
        <p:spPr bwMode="auto">
          <a:xfrm>
            <a:off x="8832984" y="1934307"/>
            <a:ext cx="3259726" cy="18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2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835997"/>
            <a:ext cx="5739398" cy="4900863"/>
          </a:xfrm>
        </p:spPr>
        <p:txBody>
          <a:bodyPr>
            <a:noAutofit/>
          </a:bodyPr>
          <a:lstStyle/>
          <a:p>
            <a:pPr algn="just">
              <a:lnSpc>
                <a:spcPts val="2700"/>
              </a:lnSpc>
            </a:pPr>
            <a:r>
              <a:rPr lang="ru-RU" sz="2400" dirty="0" smtClean="0"/>
              <a:t>При внедрении данного проекта ожидается снижение нагрузки на перекресток на 40%, сокращение времени и количества заторов, уменьшение количества дорожно-транспортных происшествий, а так же сокращения времени перемещения маршрутных транспортных средств включающее в себя не только автобусы и маршрутные такси, но и трамваи, останавливающиеся на остановке «Жуковского» в шаговой доступности от перекрестка.</a:t>
            </a:r>
            <a:endParaRPr lang="ru-RU" sz="2400" dirty="0"/>
          </a:p>
        </p:txBody>
      </p:sp>
      <p:pic>
        <p:nvPicPr>
          <p:cNvPr id="7170" name="Picture 2" descr="https://www.ambiance-sticker.com/images/Image/sticker-enfant-sol-antiderapant-circuit-auto-ambiance-sticker-col-floor-RV-0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02" y="1667554"/>
            <a:ext cx="5069306" cy="50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3103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267</TotalTime>
  <Words>878</Words>
  <Application>Microsoft Office PowerPoint</Application>
  <PresentationFormat>Широкоэкранный</PresentationFormat>
  <Paragraphs>48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Wingdings 2</vt:lpstr>
      <vt:lpstr>Дивиденд</vt:lpstr>
      <vt:lpstr>Задание для группы «Городская мобильность»</vt:lpstr>
      <vt:lpstr>Перекресток ул. Академика с.г. навашина – ул. танкистов</vt:lpstr>
      <vt:lpstr>Дорожная ситуация в утренние и вечерние часы пик</vt:lpstr>
      <vt:lpstr>Суть проблемы</vt:lpstr>
      <vt:lpstr>Этапы проекта модернизации перекрестка Навашина/танкистов  </vt:lpstr>
      <vt:lpstr>2-Этап – устранение проблемы «поворота налево»</vt:lpstr>
      <vt:lpstr>3-этап – Безопасные остановки</vt:lpstr>
      <vt:lpstr>Ожидаемые результаты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для группы «Городская мобильность»</dc:title>
  <dc:creator>User</dc:creator>
  <cp:lastModifiedBy>User</cp:lastModifiedBy>
  <cp:revision>23</cp:revision>
  <dcterms:created xsi:type="dcterms:W3CDTF">2020-09-06T14:55:19Z</dcterms:created>
  <dcterms:modified xsi:type="dcterms:W3CDTF">2020-09-06T19:23:08Z</dcterms:modified>
</cp:coreProperties>
</file>