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62" r:id="rId10"/>
    <p:sldId id="270" r:id="rId11"/>
  </p:sldIdLst>
  <p:sldSz cx="12192000" cy="6858000"/>
  <p:notesSz cx="6797675" cy="9925050"/>
  <p:embeddedFontLst>
    <p:embeddedFont>
      <p:font typeface="Roboto Light" panose="020B0604020202020204" charset="0"/>
      <p:regular r:id="rId13"/>
      <p:italic r:id="rId14"/>
    </p:embeddedFont>
    <p:embeddedFont>
      <p:font typeface="Alegreya Sans Light" panose="020B0604020202020204" charset="0"/>
      <p:regular r:id="rId15"/>
      <p:italic r:id="rId16"/>
    </p:embeddedFont>
    <p:embeddedFont>
      <p:font typeface="Alegreya Sans Medium" panose="020B060402020202020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Alegreya Sans" panose="020B060402020202020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8"/>
    <a:srgbClr val="999999"/>
    <a:srgbClr val="7A7A7A"/>
    <a:srgbClr val="FFFFFF"/>
    <a:srgbClr val="F7F7F7"/>
    <a:srgbClr val="E3E3E3"/>
    <a:srgbClr val="F2F2F2"/>
    <a:srgbClr val="4CAF50"/>
    <a:srgbClr val="F44336"/>
    <a:srgbClr val="673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4" autoAdjust="0"/>
    <p:restoredTop sz="96318" autoAdjust="0"/>
  </p:normalViewPr>
  <p:slideViewPr>
    <p:cSldViewPr snapToGrid="0">
      <p:cViewPr varScale="1">
        <p:scale>
          <a:sx n="111" d="100"/>
          <a:sy n="111" d="100"/>
        </p:scale>
        <p:origin x="2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DA94-C83F-4636-8926-55FCE29588DC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ED8FF-D0F6-4094-8273-B806EF226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4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ED8FF-D0F6-4094-8273-B806EF226E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0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1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2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1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9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1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8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8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9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2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6F67-9068-407B-9DA4-A42813911A2D}" type="datetimeFigureOut">
              <a:rPr lang="ru-RU" smtClean="0"/>
              <a:t>вт 10.12.19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AA6A2-9B08-4A4B-A50D-FA5FE2F18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7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FCB5C4AA-E7E7-4F83-BB54-C62F887D5146}"/>
              </a:ext>
            </a:extLst>
          </p:cNvPr>
          <p:cNvSpPr/>
          <p:nvPr/>
        </p:nvSpPr>
        <p:spPr>
          <a:xfrm>
            <a:off x="8511702" y="0"/>
            <a:ext cx="3690026" cy="6857457"/>
          </a:xfrm>
          <a:prstGeom prst="chevron">
            <a:avLst/>
          </a:prstGeom>
          <a:solidFill>
            <a:srgbClr val="42A5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B77A8EEC-126C-4C1F-88ED-588AFE74B0C0}"/>
              </a:ext>
            </a:extLst>
          </p:cNvPr>
          <p:cNvSpPr/>
          <p:nvPr/>
        </p:nvSpPr>
        <p:spPr>
          <a:xfrm>
            <a:off x="10340502" y="3429000"/>
            <a:ext cx="1851498" cy="3429000"/>
          </a:xfrm>
          <a:prstGeom prst="triangle">
            <a:avLst>
              <a:gd name="adj" fmla="val 100000"/>
            </a:avLst>
          </a:prstGeom>
          <a:solidFill>
            <a:srgbClr val="90CA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DFE7BC2D-E810-4567-A199-C289C0FC34A7}"/>
              </a:ext>
            </a:extLst>
          </p:cNvPr>
          <p:cNvSpPr/>
          <p:nvPr/>
        </p:nvSpPr>
        <p:spPr>
          <a:xfrm flipV="1">
            <a:off x="10337259" y="0"/>
            <a:ext cx="1851498" cy="3419272"/>
          </a:xfrm>
          <a:prstGeom prst="triangle">
            <a:avLst>
              <a:gd name="adj" fmla="val 100000"/>
            </a:avLst>
          </a:prstGeom>
          <a:solidFill>
            <a:srgbClr val="90CA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38A17A70-10AD-4B47-A44C-B117BF9E0950}"/>
              </a:ext>
            </a:extLst>
          </p:cNvPr>
          <p:cNvSpPr/>
          <p:nvPr/>
        </p:nvSpPr>
        <p:spPr>
          <a:xfrm>
            <a:off x="6673175" y="543"/>
            <a:ext cx="3690026" cy="6857457"/>
          </a:xfrm>
          <a:prstGeom prst="chevron">
            <a:avLst/>
          </a:prstGeom>
          <a:solidFill>
            <a:srgbClr val="1E88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64AE7AA7-7EFA-48FF-8C44-B0A16AB82CD4}"/>
              </a:ext>
            </a:extLst>
          </p:cNvPr>
          <p:cNvSpPr/>
          <p:nvPr/>
        </p:nvSpPr>
        <p:spPr>
          <a:xfrm>
            <a:off x="4844376" y="543"/>
            <a:ext cx="3690026" cy="6857457"/>
          </a:xfrm>
          <a:prstGeom prst="chevron">
            <a:avLst/>
          </a:prstGeom>
          <a:solidFill>
            <a:srgbClr val="1565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647" y="2693615"/>
            <a:ext cx="5683353" cy="1334578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latin typeface="Alegreya Sans Light" panose="00000400000000000000" pitchFamily="2" charset="0"/>
                <a:ea typeface="Roboto Light" charset="0"/>
                <a:cs typeface="Roboto Light" charset="0"/>
              </a:rPr>
              <a:t>CRM система</a:t>
            </a:r>
            <a:br>
              <a:rPr lang="ru-RU" sz="4400" dirty="0">
                <a:latin typeface="Alegreya Sans Light" panose="00000400000000000000" pitchFamily="2" charset="0"/>
                <a:ea typeface="Roboto Light" charset="0"/>
                <a:cs typeface="Roboto Light" charset="0"/>
              </a:rPr>
            </a:br>
            <a:r>
              <a:rPr lang="ru-RU" sz="4400" dirty="0">
                <a:latin typeface="Alegreya Sans Light" panose="00000400000000000000" pitchFamily="2" charset="0"/>
                <a:ea typeface="Roboto Light" charset="0"/>
                <a:cs typeface="Roboto Light" charset="0"/>
              </a:rPr>
              <a:t>для детских садов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647" y="4028193"/>
            <a:ext cx="4840289" cy="387217"/>
          </a:xfrm>
        </p:spPr>
        <p:txBody>
          <a:bodyPr anchor="b" anchorCtr="0">
            <a:normAutofit fontScale="92500"/>
          </a:bodyPr>
          <a:lstStyle/>
          <a:p>
            <a:pPr algn="l"/>
            <a:r>
              <a:rPr lang="ru-RU" sz="2000" dirty="0">
                <a:solidFill>
                  <a:srgbClr val="646464"/>
                </a:solidFill>
                <a:latin typeface="Alegreya Sans Light" panose="00000400000000000000" pitchFamily="2" charset="0"/>
              </a:rPr>
              <a:t>ООО «Агентство Социальных Коммуникаций»</a:t>
            </a:r>
          </a:p>
        </p:txBody>
      </p:sp>
    </p:spTree>
    <p:extLst>
      <p:ext uri="{BB962C8B-B14F-4D97-AF65-F5344CB8AC3E}">
        <p14:creationId xmlns:p14="http://schemas.microsoft.com/office/powerpoint/2010/main" val="226473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2814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Преимущества внедрения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564543" y="1806719"/>
            <a:ext cx="3062913" cy="1278641"/>
            <a:chOff x="4564544" y="1570658"/>
            <a:chExt cx="3062913" cy="127864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564544" y="1570658"/>
              <a:ext cx="3062913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44" y="1831090"/>
              <a:ext cx="757776" cy="7577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352626" y="1609814"/>
              <a:ext cx="224452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СОТРУДНИКИ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УПРАВЛЕНИЯ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ОБРАЗОВАНИЯ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86690" y="4527664"/>
            <a:ext cx="2887026" cy="1386815"/>
            <a:chOff x="4564544" y="1570658"/>
            <a:chExt cx="3651366" cy="127864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64544" y="1570658"/>
              <a:ext cx="3651366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64544" y="1794479"/>
              <a:ext cx="36513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ОБРАЗОВАТЕЛЬНАЯ</a:t>
              </a:r>
            </a:p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ПРОГРАММА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36264" y="4510415"/>
            <a:ext cx="2887026" cy="1386815"/>
            <a:chOff x="4564544" y="1570658"/>
            <a:chExt cx="3651366" cy="127864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564544" y="1570658"/>
              <a:ext cx="3651366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64544" y="1794479"/>
              <a:ext cx="3651366" cy="766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ЗАГРУЖЕННОСТЬ</a:t>
              </a:r>
            </a:p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ВОСПИТАТЕЛЕЙ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309629" y="4532599"/>
            <a:ext cx="2887026" cy="1386815"/>
            <a:chOff x="4564544" y="1570658"/>
            <a:chExt cx="3651366" cy="127864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564544" y="1570658"/>
              <a:ext cx="3651366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64544" y="1794479"/>
              <a:ext cx="3651366" cy="766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НАПОЛНЯЕМОСТЬ ГРУПП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784176" y="1787077"/>
            <a:ext cx="2887026" cy="1386815"/>
            <a:chOff x="4564544" y="1570658"/>
            <a:chExt cx="3651366" cy="127864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564544" y="1570658"/>
              <a:ext cx="3651366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64544" y="1794479"/>
              <a:ext cx="3651366" cy="766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НАПОЛНЯЕМОСТЬ ГРУПП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48740" y="1785062"/>
            <a:ext cx="3006563" cy="1386815"/>
            <a:chOff x="4564544" y="1570658"/>
            <a:chExt cx="3651366" cy="127864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564544" y="1570658"/>
              <a:ext cx="3651366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64544" y="1794479"/>
              <a:ext cx="3651366" cy="766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ИФНОРМИРОВАНИЕ РОДИТЕЛЕЙ</a:t>
              </a:r>
            </a:p>
          </p:txBody>
        </p:sp>
      </p:grpSp>
      <p:cxnSp>
        <p:nvCxnSpPr>
          <p:cNvPr id="3" name="Прямая со стрелкой 2"/>
          <p:cNvCxnSpPr>
            <a:stCxn id="16" idx="1"/>
            <a:endCxn id="34" idx="3"/>
          </p:cNvCxnSpPr>
          <p:nvPr/>
        </p:nvCxnSpPr>
        <p:spPr>
          <a:xfrm flipH="1" flipV="1">
            <a:off x="3455303" y="2443317"/>
            <a:ext cx="1109240" cy="2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6" idx="2"/>
            <a:endCxn id="20" idx="0"/>
          </p:cNvCxnSpPr>
          <p:nvPr/>
        </p:nvCxnSpPr>
        <p:spPr>
          <a:xfrm flipH="1">
            <a:off x="2330203" y="3085360"/>
            <a:ext cx="3765797" cy="1442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2"/>
            <a:endCxn id="24" idx="0"/>
          </p:cNvCxnSpPr>
          <p:nvPr/>
        </p:nvCxnSpPr>
        <p:spPr>
          <a:xfrm flipH="1">
            <a:off x="6079777" y="3085360"/>
            <a:ext cx="16223" cy="14250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6" idx="2"/>
            <a:endCxn id="27" idx="0"/>
          </p:cNvCxnSpPr>
          <p:nvPr/>
        </p:nvCxnSpPr>
        <p:spPr>
          <a:xfrm>
            <a:off x="6096000" y="3085360"/>
            <a:ext cx="3657142" cy="1447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6" idx="3"/>
            <a:endCxn id="31" idx="1"/>
          </p:cNvCxnSpPr>
          <p:nvPr/>
        </p:nvCxnSpPr>
        <p:spPr>
          <a:xfrm flipV="1">
            <a:off x="7627456" y="2445332"/>
            <a:ext cx="1156720" cy="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95586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4690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Цели Разработки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14926" y="1762362"/>
            <a:ext cx="2896239" cy="1882106"/>
            <a:chOff x="1659038" y="1780784"/>
            <a:chExt cx="2896239" cy="1882106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EAA0B19-9891-4CC2-8041-40AD50816521}"/>
                </a:ext>
              </a:extLst>
            </p:cNvPr>
            <p:cNvSpPr/>
            <p:nvPr/>
          </p:nvSpPr>
          <p:spPr>
            <a:xfrm>
              <a:off x="2504037" y="1780784"/>
              <a:ext cx="1218617" cy="1218617"/>
            </a:xfrm>
            <a:prstGeom prst="ellipse">
              <a:avLst/>
            </a:prstGeom>
            <a:solidFill>
              <a:srgbClr val="8BC34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C00C100-4EC5-435D-9972-348B0FD67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498" y="2035305"/>
              <a:ext cx="677321" cy="6773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59038" y="3016559"/>
              <a:ext cx="2896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legreya Sans Medium" panose="00000600000000000000" pitchFamily="2" charset="0"/>
                </a:rPr>
                <a:t>Ежедневный контроль посещаемости детского сада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085129" y="1762362"/>
            <a:ext cx="3256156" cy="1864948"/>
            <a:chOff x="7843594" y="1780152"/>
            <a:chExt cx="3256156" cy="186494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8828912" y="1780152"/>
              <a:ext cx="1218617" cy="1218617"/>
              <a:chOff x="7780699" y="1990756"/>
              <a:chExt cx="1218617" cy="1218617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3EAA0B19-9891-4CC2-8041-40AD50816521}"/>
                  </a:ext>
                </a:extLst>
              </p:cNvPr>
              <p:cNvSpPr/>
              <p:nvPr/>
            </p:nvSpPr>
            <p:spPr>
              <a:xfrm>
                <a:off x="7780699" y="1990756"/>
                <a:ext cx="1218617" cy="1218617"/>
              </a:xfrm>
              <a:prstGeom prst="ellipse">
                <a:avLst/>
              </a:prstGeom>
              <a:solidFill>
                <a:srgbClr val="E91E6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4" cstate="print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4513" y="2290457"/>
                <a:ext cx="677893" cy="677321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843594" y="2998769"/>
              <a:ext cx="3256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legreya Sans Medium" panose="00000600000000000000" pitchFamily="2" charset="0"/>
                </a:rPr>
                <a:t>Автоматическое формирование заявки на продукты питания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74264" y="4390070"/>
            <a:ext cx="2742076" cy="1864948"/>
            <a:chOff x="1132998" y="4240561"/>
            <a:chExt cx="2742076" cy="186494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132998" y="4240561"/>
              <a:ext cx="2742076" cy="1864948"/>
              <a:chOff x="1132998" y="4240561"/>
              <a:chExt cx="2742076" cy="1864948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3EAA0B19-9891-4CC2-8041-40AD50816521}"/>
                  </a:ext>
                </a:extLst>
              </p:cNvPr>
              <p:cNvSpPr/>
              <p:nvPr/>
            </p:nvSpPr>
            <p:spPr>
              <a:xfrm>
                <a:off x="1894728" y="4240561"/>
                <a:ext cx="1218617" cy="1218617"/>
              </a:xfrm>
              <a:prstGeom prst="ellipse">
                <a:avLst/>
              </a:prstGeom>
              <a:solidFill>
                <a:srgbClr val="7955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32998" y="5459178"/>
                <a:ext cx="27420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legreya Sans Medium" panose="00000600000000000000" pitchFamily="2" charset="0"/>
                  </a:rPr>
                  <a:t>Детальный учет рабочего времени персонала</a:t>
                </a:r>
              </a:p>
            </p:txBody>
          </p:sp>
        </p:grp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90" y="4543036"/>
              <a:ext cx="677893" cy="67732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210559" y="4389016"/>
            <a:ext cx="3037307" cy="1866002"/>
            <a:chOff x="7657248" y="4523600"/>
            <a:chExt cx="3037307" cy="1866002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3EAA0B19-9891-4CC2-8041-40AD50816521}"/>
                </a:ext>
              </a:extLst>
            </p:cNvPr>
            <p:cNvSpPr/>
            <p:nvPr/>
          </p:nvSpPr>
          <p:spPr>
            <a:xfrm>
              <a:off x="8566594" y="4523600"/>
              <a:ext cx="1218617" cy="1218617"/>
            </a:xfrm>
            <a:prstGeom prst="ellipse">
              <a:avLst/>
            </a:prstGeom>
            <a:solidFill>
              <a:srgbClr val="FFA72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397" y="4847820"/>
              <a:ext cx="666510" cy="66594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657248" y="5743271"/>
              <a:ext cx="3037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legreya Sans Medium" panose="00000600000000000000" pitchFamily="2" charset="0"/>
                </a:rPr>
                <a:t>Контроль исполнения образовательной программы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335371" y="4389016"/>
            <a:ext cx="3256156" cy="1864948"/>
            <a:chOff x="4346144" y="2757174"/>
            <a:chExt cx="3256156" cy="186494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5364914" y="2757174"/>
              <a:ext cx="1218617" cy="1218617"/>
              <a:chOff x="5364914" y="2757174"/>
              <a:chExt cx="1218617" cy="1218617"/>
            </a:xfrm>
          </p:grpSpPr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3EAA0B19-9891-4CC2-8041-40AD50816521}"/>
                  </a:ext>
                </a:extLst>
              </p:cNvPr>
              <p:cNvSpPr/>
              <p:nvPr/>
            </p:nvSpPr>
            <p:spPr>
              <a:xfrm>
                <a:off x="5364914" y="2757174"/>
                <a:ext cx="1218617" cy="1218617"/>
              </a:xfrm>
              <a:prstGeom prst="ellipse">
                <a:avLst/>
              </a:prstGeom>
              <a:solidFill>
                <a:srgbClr val="FFA72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7" cstate="print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4529" y="3028162"/>
                <a:ext cx="688768" cy="688188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4346144" y="3975791"/>
              <a:ext cx="3256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legreya Sans Medium" panose="00000600000000000000" pitchFamily="2" charset="0"/>
                </a:rPr>
                <a:t>Упрощение коммуникаций между родителями и детсадом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2A089F8-F4D2-4C6E-8117-956115D0FE55}"/>
              </a:ext>
            </a:extLst>
          </p:cNvPr>
          <p:cNvGrpSpPr/>
          <p:nvPr/>
        </p:nvGrpSpPr>
        <p:grpSpPr>
          <a:xfrm>
            <a:off x="4138500" y="1762361"/>
            <a:ext cx="3619293" cy="1599573"/>
            <a:chOff x="4214848" y="1762361"/>
            <a:chExt cx="3619293" cy="1599573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DE5BCAF8-4C63-4E4D-B13B-38A06226C198}"/>
                </a:ext>
              </a:extLst>
            </p:cNvPr>
            <p:cNvGrpSpPr/>
            <p:nvPr/>
          </p:nvGrpSpPr>
          <p:grpSpPr>
            <a:xfrm>
              <a:off x="4214848" y="1762361"/>
              <a:ext cx="3619293" cy="1599573"/>
              <a:chOff x="4132947" y="2757174"/>
              <a:chExt cx="3619293" cy="1584459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6D2DACF6-E50C-421E-8A1D-309E5CEA5DC1}"/>
                  </a:ext>
                </a:extLst>
              </p:cNvPr>
              <p:cNvSpPr/>
              <p:nvPr/>
            </p:nvSpPr>
            <p:spPr>
              <a:xfrm>
                <a:off x="5333285" y="2757174"/>
                <a:ext cx="1218617" cy="1218617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67EF9D-ABF1-4DB5-879A-0AF48BD7522B}"/>
                  </a:ext>
                </a:extLst>
              </p:cNvPr>
              <p:cNvSpPr txBox="1"/>
              <p:nvPr/>
            </p:nvSpPr>
            <p:spPr>
              <a:xfrm>
                <a:off x="4132947" y="3975791"/>
                <a:ext cx="3619293" cy="36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legreya Sans Medium" panose="00000600000000000000" pitchFamily="2" charset="0"/>
                  </a:rPr>
                  <a:t>Безопасность детей</a:t>
                </a:r>
              </a:p>
            </p:txBody>
          </p:sp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486AAE9-5811-47B6-BEB6-88ED4122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746" y="2094735"/>
              <a:ext cx="565496" cy="565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342102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613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Структура системы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8700" y="3539158"/>
            <a:ext cx="2514600" cy="914400"/>
          </a:xfrm>
          <a:prstGeom prst="rect">
            <a:avLst/>
          </a:prstGeom>
          <a:solidFill>
            <a:srgbClr val="673A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77258"/>
            <a:ext cx="915172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3872" y="3725878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legreya Sans Medium" panose="00000600000000000000" pitchFamily="2" charset="0"/>
              </a:rPr>
              <a:t>СЕРВЕР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838700" y="5482258"/>
            <a:ext cx="2514600" cy="965200"/>
            <a:chOff x="4838700" y="4910758"/>
            <a:chExt cx="2514600" cy="965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Прямоугольник 11"/>
            <p:cNvSpPr/>
            <p:nvPr/>
          </p:nvSpPr>
          <p:spPr>
            <a:xfrm>
              <a:off x="4838700" y="4910758"/>
              <a:ext cx="2514600" cy="914400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100" y="4961304"/>
              <a:ext cx="915426" cy="91465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82843" y="5081759"/>
              <a:ext cx="1614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Alegreya Sans Medium" panose="00000600000000000000" pitchFamily="2" charset="0"/>
                </a:rPr>
                <a:t>ДАННЫЕ</a:t>
              </a:r>
            </a:p>
          </p:txBody>
        </p:sp>
      </p:grpSp>
      <p:cxnSp>
        <p:nvCxnSpPr>
          <p:cNvPr id="16" name="Прямая со стрелкой 15"/>
          <p:cNvCxnSpPr>
            <a:stCxn id="4" idx="2"/>
            <a:endCxn id="12" idx="0"/>
          </p:cNvCxnSpPr>
          <p:nvPr/>
        </p:nvCxnSpPr>
        <p:spPr>
          <a:xfrm>
            <a:off x="6096000" y="4453558"/>
            <a:ext cx="0" cy="102870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4838700" y="1570658"/>
            <a:ext cx="2514600" cy="939800"/>
            <a:chOff x="4838700" y="1570658"/>
            <a:chExt cx="2514600" cy="9398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838700" y="1570658"/>
              <a:ext cx="2514600" cy="914400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74324" y="1612359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legreya Sans Medium" panose="00000600000000000000" pitchFamily="2" charset="0"/>
                </a:rPr>
                <a:t>ОНЛАЙН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Alegreya Sans Medium" panose="00000600000000000000" pitchFamily="2" charset="0"/>
                </a:rPr>
                <a:t>РЕСУРС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16" y="1659559"/>
              <a:ext cx="851617" cy="850899"/>
            </a:xfrm>
            <a:prstGeom prst="rect">
              <a:avLst/>
            </a:prstGeom>
          </p:spPr>
        </p:pic>
      </p:grpSp>
      <p:cxnSp>
        <p:nvCxnSpPr>
          <p:cNvPr id="23" name="Прямая со стрелкой 22"/>
          <p:cNvCxnSpPr>
            <a:stCxn id="18" idx="2"/>
            <a:endCxn id="4" idx="0"/>
          </p:cNvCxnSpPr>
          <p:nvPr/>
        </p:nvCxnSpPr>
        <p:spPr>
          <a:xfrm>
            <a:off x="6096000" y="2485058"/>
            <a:ext cx="0" cy="105410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24831" y="3539158"/>
            <a:ext cx="3241528" cy="918001"/>
            <a:chOff x="822472" y="3493315"/>
            <a:chExt cx="3241528" cy="91800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29416" y="3496916"/>
              <a:ext cx="3234584" cy="914400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58401" y="3493315"/>
              <a:ext cx="2284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 Medium" panose="00000600000000000000" pitchFamily="2" charset="0"/>
                </a:rPr>
                <a:t>ПРИЛОЖЕНИЕ</a:t>
              </a:r>
            </a:p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 Medium" panose="00000600000000000000" pitchFamily="2" charset="0"/>
                </a:rPr>
                <a:t>ДЛЯ РОДИТЕЛЯ</a:t>
              </a: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72" y="3591580"/>
              <a:ext cx="792485" cy="791816"/>
            </a:xfrm>
            <a:prstGeom prst="rect">
              <a:avLst/>
            </a:prstGeom>
          </p:spPr>
        </p:pic>
      </p:grpSp>
      <p:cxnSp>
        <p:nvCxnSpPr>
          <p:cNvPr id="33" name="Прямая со стрелкой 32"/>
          <p:cNvCxnSpPr>
            <a:stCxn id="26" idx="3"/>
            <a:endCxn id="4" idx="1"/>
          </p:cNvCxnSpPr>
          <p:nvPr/>
        </p:nvCxnSpPr>
        <p:spPr>
          <a:xfrm flipV="1">
            <a:off x="3466359" y="3996358"/>
            <a:ext cx="1372341" cy="3601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8432860" y="3539158"/>
            <a:ext cx="3530540" cy="914400"/>
            <a:chOff x="8382060" y="3455755"/>
            <a:chExt cx="3530540" cy="9144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8389004" y="3455755"/>
              <a:ext cx="3523596" cy="914400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52810" y="3477554"/>
              <a:ext cx="27959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 Medium" panose="00000600000000000000" pitchFamily="2" charset="0"/>
                </a:rPr>
                <a:t>ПРИЛОЖЕНИЕ</a:t>
              </a:r>
            </a:p>
            <a:p>
              <a:pPr algn="ctr"/>
              <a:r>
                <a:rPr lang="ru-RU" sz="2400" dirty="0">
                  <a:solidFill>
                    <a:schemeClr val="bg1"/>
                  </a:solidFill>
                  <a:latin typeface="Alegreya Sans Medium" panose="00000600000000000000" pitchFamily="2" charset="0"/>
                </a:rPr>
                <a:t>ДЛЯ ВОСПИТАТЕЛЯ</a:t>
              </a: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60" y="3550419"/>
              <a:ext cx="792485" cy="791816"/>
            </a:xfrm>
            <a:prstGeom prst="rect">
              <a:avLst/>
            </a:prstGeom>
          </p:spPr>
        </p:pic>
      </p:grpSp>
      <p:cxnSp>
        <p:nvCxnSpPr>
          <p:cNvPr id="42" name="Прямая со стрелкой 41"/>
          <p:cNvCxnSpPr>
            <a:stCxn id="4" idx="3"/>
            <a:endCxn id="38" idx="1"/>
          </p:cNvCxnSpPr>
          <p:nvPr/>
        </p:nvCxnSpPr>
        <p:spPr>
          <a:xfrm>
            <a:off x="7353300" y="3996358"/>
            <a:ext cx="108650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1775" y="1479406"/>
            <a:ext cx="4050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legreya Sans Medium" panose="00000600000000000000" pitchFamily="2" charset="0"/>
              </a:rPr>
              <a:t>СЕРВЕР</a:t>
            </a:r>
            <a:r>
              <a:rPr lang="ru-RU" sz="2000" dirty="0">
                <a:latin typeface="Alegreya Sans Light" panose="00000400000000000000" pitchFamily="2" charset="0"/>
              </a:rPr>
              <a:t> </a:t>
            </a:r>
          </a:p>
          <a:p>
            <a:r>
              <a:rPr lang="ru-RU" sz="2000" dirty="0">
                <a:latin typeface="Alegreya Sans Light" panose="00000400000000000000" pitchFamily="2" charset="0"/>
                <a:ea typeface="Roboto Light" panose="02000000000000000000" pitchFamily="2" charset="0"/>
              </a:rPr>
              <a:t>это программно-аппаратный комплекс обеспечивающий взаимодействие между всеми структурными частями системы.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66691" y="1496190"/>
            <a:ext cx="4432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Alegreya Sans Medium" panose="00000600000000000000" pitchFamily="2" charset="0"/>
              </a:rPr>
              <a:t>ОНЛАЙН РЕСУРС</a:t>
            </a:r>
          </a:p>
          <a:p>
            <a:pPr algn="r"/>
            <a:r>
              <a:rPr lang="ru-RU" sz="2000" dirty="0">
                <a:latin typeface="Alegreya Sans Light" panose="00000400000000000000" pitchFamily="2" charset="0"/>
              </a:rPr>
              <a:t>обеспечивает управление внутренними процессами в системе, а так же предоставляет необходимую отчетную информацию для пользователей системы.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51990" y="4778733"/>
            <a:ext cx="4211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Alegreya Sans Medium" panose="00000600000000000000" pitchFamily="2" charset="0"/>
              </a:rPr>
              <a:t>ПРИЛОЖЕНИЕ ДЛЯ ВОСПИТАТЕЛЯ </a:t>
            </a:r>
            <a:r>
              <a:rPr lang="ru-RU" sz="2000" dirty="0">
                <a:latin typeface="Alegreya Sans Light" panose="00000400000000000000" pitchFamily="2" charset="0"/>
              </a:rPr>
              <a:t>является электронным журналом, в который воспитатель вносит информацию о фактическом приходе и уходе ребенка в садик.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" y="4784551"/>
            <a:ext cx="4211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legreya Sans Medium" panose="00000600000000000000" pitchFamily="2" charset="0"/>
              </a:rPr>
              <a:t>ПРИЛОЖЕНИЕ ДЛЯ РОДИТЕЛЯ </a:t>
            </a:r>
            <a:r>
              <a:rPr lang="ru-RU" sz="2000" dirty="0">
                <a:latin typeface="Alegreya Sans Light" panose="00000400000000000000" pitchFamily="2" charset="0"/>
              </a:rPr>
              <a:t>является средством получения информации, касающейся ребенка, а также упрощает взаимодействие с садиком.</a:t>
            </a:r>
          </a:p>
        </p:txBody>
      </p:sp>
    </p:spTree>
    <p:extLst>
      <p:ext uri="{BB962C8B-B14F-4D97-AF65-F5344CB8AC3E}">
        <p14:creationId xmlns:p14="http://schemas.microsoft.com/office/powerpoint/2010/main" val="1475688515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2814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Описание сервера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00" y="1550714"/>
            <a:ext cx="1115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ru-RU" sz="2800" dirty="0">
                <a:latin typeface="Alegreya Sans Light" panose="00000400000000000000" pitchFamily="2" charset="0"/>
              </a:rPr>
              <a:t>На стороне сервера, в базе данных, хранится вся информация с которой оперируют пользователи системы. Так же сервер обеспечивает обработку всех действий пользователей и в ответ на них генерирует требуемое поведение.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5600" y="3691688"/>
            <a:ext cx="1115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ru-RU" sz="2800" dirty="0">
                <a:latin typeface="Alegreya Sans Light" panose="00000400000000000000" pitchFamily="2" charset="0"/>
              </a:rPr>
              <a:t>Работоспособность остальных структурных компонентов системы (мобильных приложений и Онлайн ресурса) жестко зависит от наличия интернет соединения с Сервером.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521724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2814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Описание онлайн ресурса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564544" y="1997378"/>
            <a:ext cx="3062913" cy="1278641"/>
            <a:chOff x="4564544" y="1570658"/>
            <a:chExt cx="3062913" cy="127864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64544" y="1570658"/>
              <a:ext cx="3062913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44" y="1831090"/>
              <a:ext cx="757776" cy="7577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52626" y="1609814"/>
              <a:ext cx="224452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СОТРУДНИКИ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УПРАВЛЕНИЯ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ОБРАЗОВАНИЯ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11663" y="3972302"/>
            <a:ext cx="3224968" cy="1278641"/>
            <a:chOff x="4564544" y="1570658"/>
            <a:chExt cx="3224968" cy="12786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564544" y="1570658"/>
              <a:ext cx="3224968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44" y="1831090"/>
              <a:ext cx="757776" cy="75777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52626" y="1609814"/>
              <a:ext cx="243688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УПРАВЛЯЮЩИЙ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ДЕТСКИМ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САДОМ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755709" y="3974884"/>
            <a:ext cx="3224968" cy="1278641"/>
            <a:chOff x="4564544" y="1570658"/>
            <a:chExt cx="3224968" cy="127864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64544" y="1570658"/>
              <a:ext cx="3224968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44" y="1831090"/>
              <a:ext cx="757776" cy="75777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352626" y="1979146"/>
              <a:ext cx="16305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РОДИТЕЛЬ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564882" y="3977174"/>
            <a:ext cx="3062913" cy="1278641"/>
            <a:chOff x="4564882" y="3550454"/>
            <a:chExt cx="3062913" cy="127864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564882" y="3550454"/>
              <a:ext cx="3062913" cy="1278641"/>
            </a:xfrm>
            <a:prstGeom prst="rect">
              <a:avLst/>
            </a:prstGeom>
            <a:solidFill>
              <a:srgbClr val="673AB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52626" y="3954071"/>
              <a:ext cx="13933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legreya Sans" panose="00000500000000000000" pitchFamily="2" charset="0"/>
                </a:rPr>
                <a:t>ДАННЫЕ</a:t>
              </a: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110" y="3866452"/>
              <a:ext cx="646644" cy="646644"/>
            </a:xfrm>
            <a:prstGeom prst="rect">
              <a:avLst/>
            </a:prstGeom>
          </p:spPr>
        </p:pic>
      </p:grpSp>
      <p:cxnSp>
        <p:nvCxnSpPr>
          <p:cNvPr id="31" name="Прямая со стрелкой 30"/>
          <p:cNvCxnSpPr>
            <a:stCxn id="26" idx="0"/>
            <a:endCxn id="9" idx="2"/>
          </p:cNvCxnSpPr>
          <p:nvPr/>
        </p:nvCxnSpPr>
        <p:spPr>
          <a:xfrm flipH="1" flipV="1">
            <a:off x="6096001" y="3276019"/>
            <a:ext cx="338" cy="7011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6" idx="3"/>
            <a:endCxn id="23" idx="1"/>
          </p:cNvCxnSpPr>
          <p:nvPr/>
        </p:nvCxnSpPr>
        <p:spPr>
          <a:xfrm flipV="1">
            <a:off x="7627795" y="4614204"/>
            <a:ext cx="1127914" cy="22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0" idx="3"/>
            <a:endCxn id="26" idx="1"/>
          </p:cNvCxnSpPr>
          <p:nvPr/>
        </p:nvCxnSpPr>
        <p:spPr>
          <a:xfrm>
            <a:off x="3436631" y="4611623"/>
            <a:ext cx="1128251" cy="487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88351" y="1905272"/>
            <a:ext cx="405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Alegreya Sans Medium" panose="00000600000000000000" pitchFamily="2" charset="0"/>
              </a:rPr>
              <a:t>СОТРУДНИКИ УПРАВЛЕНИЯ ОБРАЗОВАНИЯ</a:t>
            </a:r>
            <a:endParaRPr lang="ru-RU" sz="2000" dirty="0">
              <a:latin typeface="Alegreya Sans Light" panose="00000400000000000000" pitchFamily="2" charset="0"/>
            </a:endParaRPr>
          </a:p>
          <a:p>
            <a:pPr algn="r"/>
            <a:r>
              <a:rPr lang="ru-RU" sz="2000" dirty="0">
                <a:latin typeface="Alegreya Sans Light" panose="00000400000000000000" pitchFamily="2" charset="0"/>
                <a:ea typeface="Roboto Light" panose="02000000000000000000" pitchFamily="2" charset="0"/>
              </a:rPr>
              <a:t>получают доступ к информации о работе всех детских садов находящихся под управлением системой.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1663" y="1905272"/>
            <a:ext cx="405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legreya Sans Medium" panose="00000600000000000000" pitchFamily="2" charset="0"/>
              </a:rPr>
              <a:t>УПРАВЛЯЮЩИЙ ДЕТСКИМ САДОМ</a:t>
            </a:r>
            <a:endParaRPr lang="ru-RU" sz="2000" dirty="0">
              <a:latin typeface="Alegreya Sans Light" panose="00000400000000000000" pitchFamily="2" charset="0"/>
            </a:endParaRPr>
          </a:p>
          <a:p>
            <a:r>
              <a:rPr lang="ru-RU" sz="2000" dirty="0">
                <a:latin typeface="Alegreya Sans Light" panose="00000400000000000000" pitchFamily="2" charset="0"/>
                <a:ea typeface="Roboto Light" panose="02000000000000000000" pitchFamily="2" charset="0"/>
              </a:rPr>
              <a:t>может формировать списки детей по группам и привязывать информацию о родителях, управлять персоналом детского сада и </a:t>
            </a:r>
            <a:r>
              <a:rPr lang="ru-RU" sz="2000" dirty="0" err="1">
                <a:latin typeface="Alegreya Sans Light" panose="00000400000000000000" pitchFamily="2" charset="0"/>
                <a:ea typeface="Roboto Light" panose="02000000000000000000" pitchFamily="2" charset="0"/>
              </a:rPr>
              <a:t>т.д</a:t>
            </a:r>
            <a:endParaRPr lang="ru-RU" sz="2000" dirty="0">
              <a:latin typeface="Alegreya Sans Light" panose="000004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1663" y="5566941"/>
            <a:ext cx="1172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legreya Sans Light" panose="00000400000000000000" pitchFamily="2" charset="0"/>
              </a:rPr>
              <a:t>Так же функции, предоставляемые мобильными приложениями для Родителей и Воспитателей, частично дублируются на онлайн ресурсе.</a:t>
            </a:r>
          </a:p>
        </p:txBody>
      </p:sp>
    </p:spTree>
    <p:extLst>
      <p:ext uri="{BB962C8B-B14F-4D97-AF65-F5344CB8AC3E}">
        <p14:creationId xmlns:p14="http://schemas.microsoft.com/office/powerpoint/2010/main" val="23056346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2814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Описание приложения для воспитателя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7" y="1389888"/>
            <a:ext cx="2566041" cy="529132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3" y="1844308"/>
            <a:ext cx="1080000" cy="108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9" y="2950340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11" y="4056372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6" y="5162403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2843795" y="1645920"/>
            <a:ext cx="9176006" cy="459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lnSpc>
                <a:spcPct val="300000"/>
              </a:lnSpc>
              <a:buBlip>
                <a:blip r:embed="rId7"/>
              </a:buBlip>
            </a:pPr>
            <a:r>
              <a:rPr lang="ru-RU" sz="2200" dirty="0">
                <a:latin typeface="Alegreya Sans Light" panose="00000400000000000000" pitchFamily="2" charset="0"/>
              </a:rPr>
              <a:t>Отметить информацию о распределении своего рабочего времени.</a:t>
            </a:r>
            <a:endParaRPr lang="en-US" sz="2200" dirty="0">
              <a:latin typeface="Alegreya Sans Light" panose="00000400000000000000" pitchFamily="2" charset="0"/>
            </a:endParaRPr>
          </a:p>
          <a:p>
            <a:pPr marL="444500" indent="-444500">
              <a:lnSpc>
                <a:spcPct val="300000"/>
              </a:lnSpc>
              <a:buBlip>
                <a:blip r:embed="rId7"/>
              </a:buBlip>
            </a:pPr>
            <a:r>
              <a:rPr lang="ru-RU" sz="2200" dirty="0">
                <a:latin typeface="Alegreya Sans Light" panose="00000400000000000000" pitchFamily="2" charset="0"/>
              </a:rPr>
              <a:t>Открыть и закрыть рабочую смену</a:t>
            </a:r>
            <a:endParaRPr lang="en-US" sz="2200" dirty="0">
              <a:latin typeface="Alegreya Sans Light" panose="00000400000000000000" pitchFamily="2" charset="0"/>
            </a:endParaRPr>
          </a:p>
          <a:p>
            <a:pPr marL="444500" indent="-444500">
              <a:lnSpc>
                <a:spcPct val="300000"/>
              </a:lnSpc>
              <a:buBlip>
                <a:blip r:embed="rId7"/>
              </a:buBlip>
            </a:pPr>
            <a:r>
              <a:rPr lang="ru-RU" sz="2200" dirty="0">
                <a:latin typeface="Alegreya Sans Light" panose="00000400000000000000" pitchFamily="2" charset="0"/>
              </a:rPr>
              <a:t>Управлять распорядком дня согласно которому, осуществляется программа.</a:t>
            </a:r>
            <a:endParaRPr lang="en-US" sz="2200" dirty="0">
              <a:latin typeface="Alegreya Sans Light" panose="00000400000000000000" pitchFamily="2" charset="0"/>
            </a:endParaRPr>
          </a:p>
          <a:p>
            <a:pPr marL="444500" indent="-444500">
              <a:lnSpc>
                <a:spcPct val="300000"/>
              </a:lnSpc>
              <a:buBlip>
                <a:blip r:embed="rId7"/>
              </a:buBlip>
            </a:pPr>
            <a:r>
              <a:rPr lang="ru-RU" sz="2200" dirty="0">
                <a:latin typeface="Alegreya Sans Light" panose="00000400000000000000" pitchFamily="2" charset="0"/>
              </a:rPr>
              <a:t>Получать незамедлительный доступ к контактной информации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411827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 L -0.75469 -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2814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Описание приложения для родителя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9" y="1333174"/>
            <a:ext cx="2566041" cy="52913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" y="4053840"/>
            <a:ext cx="457200" cy="45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5" y="4053840"/>
            <a:ext cx="457200" cy="45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" y="4801264"/>
            <a:ext cx="457200" cy="45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5" y="4801264"/>
            <a:ext cx="457200" cy="45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" y="5543256"/>
            <a:ext cx="457200" cy="45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5" y="5543256"/>
            <a:ext cx="457200" cy="45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40" y="4801264"/>
            <a:ext cx="457200" cy="45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16636" y="2459361"/>
            <a:ext cx="206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legreya Sans Medium" panose="00000600000000000000" pitchFamily="2" charset="0"/>
              </a:rPr>
              <a:t>ПРИЛОЖЕНИЕ ДЛЯ РОДИТЕЛЯ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4560" y="1852130"/>
            <a:ext cx="9001228" cy="460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Получать доступ к информации о количестве посещённых дней ребенком</a:t>
            </a:r>
          </a:p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Рассчитать стоимость оказанных услуг и просмотреть текущую задолженность</a:t>
            </a:r>
          </a:p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Получать контактную информацию воспитателя</a:t>
            </a:r>
          </a:p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Высылать воспитателю текстовое сообщение</a:t>
            </a:r>
          </a:p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Отправлять письменное обращение к руководству садика или к Управлению образования</a:t>
            </a:r>
          </a:p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При отправке письменного обращения верификация родителя происходит через государственные услуги</a:t>
            </a:r>
          </a:p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Получать подробную информацию о распорядке дня</a:t>
            </a:r>
            <a:r>
              <a:rPr lang="en-US" dirty="0">
                <a:latin typeface="Alegreya Sans Light" panose="00000400000000000000" pitchFamily="2" charset="0"/>
              </a:rPr>
              <a:t> </a:t>
            </a:r>
            <a:r>
              <a:rPr lang="ru-RU" dirty="0">
                <a:latin typeface="Alegreya Sans Light" panose="00000400000000000000" pitchFamily="2" charset="0"/>
              </a:rPr>
              <a:t>и  дополнительных мероприятий</a:t>
            </a:r>
          </a:p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Просмотреть фактическое меню приема пищи</a:t>
            </a:r>
          </a:p>
          <a:p>
            <a:pPr marL="444500" indent="-444500">
              <a:lnSpc>
                <a:spcPct val="150000"/>
              </a:lnSpc>
              <a:buBlip>
                <a:blip r:embed="rId10"/>
              </a:buBlip>
            </a:pPr>
            <a:r>
              <a:rPr lang="ru-RU" dirty="0">
                <a:latin typeface="Alegreya Sans Light" panose="00000400000000000000" pitchFamily="2" charset="0"/>
              </a:rPr>
              <a:t>Проходить опросы или получать уведомления предоставляемые руководством сада или Управлением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22A81F-8F04-4FF6-83E7-E4E6F53D45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40" y="4053840"/>
            <a:ext cx="457200" cy="499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4336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73958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7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2814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Заказ продуктов питания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56373" y="1663700"/>
            <a:ext cx="11152254" cy="1384300"/>
            <a:chOff x="698500" y="1701800"/>
            <a:chExt cx="10971725" cy="138430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98500" y="1701800"/>
              <a:ext cx="1384300" cy="1384300"/>
              <a:chOff x="698500" y="1879600"/>
              <a:chExt cx="1384300" cy="138430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698500" y="1879600"/>
                <a:ext cx="1384300" cy="1384300"/>
              </a:xfrm>
              <a:prstGeom prst="ellipse">
                <a:avLst/>
              </a:prstGeom>
              <a:solidFill>
                <a:srgbClr val="4CAF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2" cstate="print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4" y="2123274"/>
                <a:ext cx="948979" cy="948178"/>
              </a:xfrm>
              <a:prstGeom prst="rect">
                <a:avLst/>
              </a:prstGeom>
            </p:spPr>
          </p:pic>
        </p:grpSp>
        <p:sp>
          <p:nvSpPr>
            <p:cNvPr id="11" name="Прямоугольник 10"/>
            <p:cNvSpPr/>
            <p:nvPr/>
          </p:nvSpPr>
          <p:spPr>
            <a:xfrm>
              <a:off x="2363534" y="1839952"/>
              <a:ext cx="930669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latin typeface="Alegreya Sans Light" panose="00000400000000000000" pitchFamily="2" charset="0"/>
                </a:rPr>
                <a:t>В отчетное время, ежедневно, на основе информации о фактическом приходе детей, полученной от всех воспитателей через приложение со всех детских садов, автоматически формируется заявка для расчета количества продуктов питания.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6373" y="3260535"/>
            <a:ext cx="11152254" cy="1446550"/>
            <a:chOff x="698500" y="3293885"/>
            <a:chExt cx="10919591" cy="144655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98500" y="3329760"/>
              <a:ext cx="1384300" cy="1384300"/>
              <a:chOff x="698500" y="3507560"/>
              <a:chExt cx="1384300" cy="13843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698500" y="3507560"/>
                <a:ext cx="1384300" cy="1384300"/>
              </a:xfrm>
              <a:prstGeom prst="ellipse">
                <a:avLst/>
              </a:prstGeom>
              <a:solidFill>
                <a:srgbClr val="4CAF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 cstate="print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100" y="3760175"/>
                <a:ext cx="1017431" cy="1016573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2311400" y="3293885"/>
              <a:ext cx="930669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latin typeface="Alegreya Sans Light" panose="00000400000000000000" pitchFamily="2" charset="0"/>
                </a:rPr>
                <a:t>Заявка передается в бухгалтерию, посредством Сервера, Управлению образования. Также доступ к этой заявке может быть предоставлен непосредственно на Комбинат питания, например после подтверждения со стороны бухгалтерии или в обход бухгалтерии.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6373" y="4919620"/>
            <a:ext cx="11152255" cy="1384300"/>
            <a:chOff x="743665" y="4957720"/>
            <a:chExt cx="10928330" cy="13843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743665" y="4957720"/>
              <a:ext cx="1384300" cy="1384300"/>
              <a:chOff x="743665" y="5135520"/>
              <a:chExt cx="1384300" cy="13843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743665" y="5135520"/>
                <a:ext cx="1384300" cy="1384300"/>
              </a:xfrm>
              <a:prstGeom prst="ellipse">
                <a:avLst/>
              </a:prstGeom>
              <a:solidFill>
                <a:srgbClr val="4CAF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692" y="5373075"/>
                <a:ext cx="1030142" cy="1029273"/>
              </a:xfrm>
              <a:prstGeom prst="rect">
                <a:avLst/>
              </a:prstGeom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2361762" y="5095872"/>
              <a:ext cx="931023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latin typeface="Alegreya Sans Light" panose="00000400000000000000" pitchFamily="2" charset="0"/>
                </a:rPr>
                <a:t>Комбинат питания в свою очередь может подтвердить (или сформировать) фактическое меню отправляемое в сады (информация о структуре меню доступна родителям).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680768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CF215A-BE4E-4861-A31C-B01509BA4BA6}"/>
              </a:ext>
            </a:extLst>
          </p:cNvPr>
          <p:cNvSpPr/>
          <p:nvPr/>
        </p:nvSpPr>
        <p:spPr>
          <a:xfrm>
            <a:off x="0" y="-1"/>
            <a:ext cx="12192000" cy="1172817"/>
          </a:xfrm>
          <a:prstGeom prst="rect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72814"/>
          </a:xfrm>
        </p:spPr>
        <p:txBody>
          <a:bodyPr>
            <a:normAutofit/>
          </a:bodyPr>
          <a:lstStyle/>
          <a:p>
            <a:pPr marL="536575"/>
            <a:r>
              <a:rPr lang="ru-RU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Преимущества внедрения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9102" y="1527579"/>
            <a:ext cx="636639" cy="626334"/>
            <a:chOff x="456373" y="1663700"/>
            <a:chExt cx="1058535" cy="1041400"/>
          </a:xfrm>
        </p:grpSpPr>
        <p:sp>
          <p:nvSpPr>
            <p:cNvPr id="7" name="Овал 6"/>
            <p:cNvSpPr/>
            <p:nvPr/>
          </p:nvSpPr>
          <p:spPr>
            <a:xfrm>
              <a:off x="456373" y="1663700"/>
              <a:ext cx="1058535" cy="1041400"/>
            </a:xfrm>
            <a:prstGeom prst="ellipse">
              <a:avLst/>
            </a:prstGeom>
            <a:solidFill>
              <a:srgbClr val="4CAF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40" y="1955800"/>
              <a:ext cx="457200" cy="45720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111330" y="1486803"/>
            <a:ext cx="10628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legreya Sans Light" panose="00000400000000000000" pitchFamily="2" charset="0"/>
              </a:rPr>
              <a:t>Фактическое ежедневное открытие и закрытие смены позволяет контролировать переработку или недоработку воспитателей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67267" y="4230955"/>
            <a:ext cx="638474" cy="628139"/>
            <a:chOff x="456373" y="1663700"/>
            <a:chExt cx="1058535" cy="1041400"/>
          </a:xfrm>
        </p:grpSpPr>
        <p:sp>
          <p:nvSpPr>
            <p:cNvPr id="11" name="Овал 10"/>
            <p:cNvSpPr/>
            <p:nvPr/>
          </p:nvSpPr>
          <p:spPr>
            <a:xfrm>
              <a:off x="456373" y="1663700"/>
              <a:ext cx="1058535" cy="1041400"/>
            </a:xfrm>
            <a:prstGeom prst="ellipse">
              <a:avLst/>
            </a:prstGeom>
            <a:solidFill>
              <a:srgbClr val="4CAF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40" y="19558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111330" y="2384221"/>
            <a:ext cx="10628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legreya Sans Light" panose="00000400000000000000" pitchFamily="2" charset="0"/>
              </a:rPr>
              <a:t>Мобильное приложение воспитателя, позволяет оперативно связаться с родителями в случае возникновения экстренной ситуации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69101" y="3321601"/>
            <a:ext cx="650516" cy="639987"/>
            <a:chOff x="456373" y="1663700"/>
            <a:chExt cx="1058535" cy="1041400"/>
          </a:xfrm>
        </p:grpSpPr>
        <p:sp>
          <p:nvSpPr>
            <p:cNvPr id="16" name="Овал 15"/>
            <p:cNvSpPr/>
            <p:nvPr/>
          </p:nvSpPr>
          <p:spPr>
            <a:xfrm>
              <a:off x="456373" y="1663700"/>
              <a:ext cx="1058535" cy="1041400"/>
            </a:xfrm>
            <a:prstGeom prst="ellipse">
              <a:avLst/>
            </a:prstGeom>
            <a:solidFill>
              <a:srgbClr val="4CAF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40" y="1955800"/>
              <a:ext cx="457200" cy="457200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111330" y="4191081"/>
            <a:ext cx="10628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legreya Sans Light" panose="00000400000000000000" pitchFamily="2" charset="0"/>
              </a:rPr>
              <a:t>Мобильное приложение для родителей, позволяет осуществлять дополнительный контроль качества оказания образовательных услуг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69101" y="2424997"/>
            <a:ext cx="636640" cy="626335"/>
            <a:chOff x="456373" y="1663700"/>
            <a:chExt cx="1058535" cy="1041400"/>
          </a:xfrm>
        </p:grpSpPr>
        <p:sp>
          <p:nvSpPr>
            <p:cNvPr id="20" name="Овал 19"/>
            <p:cNvSpPr/>
            <p:nvPr/>
          </p:nvSpPr>
          <p:spPr>
            <a:xfrm>
              <a:off x="456373" y="1663700"/>
              <a:ext cx="1058535" cy="1041400"/>
            </a:xfrm>
            <a:prstGeom prst="ellipse">
              <a:avLst/>
            </a:prstGeom>
            <a:solidFill>
              <a:srgbClr val="4CAF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40" y="1955800"/>
              <a:ext cx="457200" cy="457200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11330" y="3287651"/>
            <a:ext cx="10628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legreya Sans Light" panose="00000400000000000000" pitchFamily="2" charset="0"/>
              </a:rPr>
              <a:t>Внутренние процессы работы образовательных учреждений становятся более прозрачными для Управления Образования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67267" y="5127254"/>
            <a:ext cx="652971" cy="642401"/>
            <a:chOff x="456373" y="1663700"/>
            <a:chExt cx="1058535" cy="1041400"/>
          </a:xfrm>
        </p:grpSpPr>
        <p:sp>
          <p:nvSpPr>
            <p:cNvPr id="28" name="Овал 27"/>
            <p:cNvSpPr/>
            <p:nvPr/>
          </p:nvSpPr>
          <p:spPr>
            <a:xfrm>
              <a:off x="456373" y="1663700"/>
              <a:ext cx="1058535" cy="1041400"/>
            </a:xfrm>
            <a:prstGeom prst="ellipse">
              <a:avLst/>
            </a:prstGeom>
            <a:solidFill>
              <a:srgbClr val="4CAF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40" y="1955800"/>
              <a:ext cx="457200" cy="457200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1111330" y="6156197"/>
            <a:ext cx="10533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legreya Sans Light" panose="00000400000000000000" pitchFamily="2" charset="0"/>
              </a:rPr>
              <a:t>Улучшится собираемость оплаты за детский сад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67268" y="6042936"/>
            <a:ext cx="636944" cy="626633"/>
            <a:chOff x="456373" y="1663700"/>
            <a:chExt cx="1058535" cy="1041400"/>
          </a:xfrm>
        </p:grpSpPr>
        <p:sp>
          <p:nvSpPr>
            <p:cNvPr id="32" name="Овал 31"/>
            <p:cNvSpPr/>
            <p:nvPr/>
          </p:nvSpPr>
          <p:spPr>
            <a:xfrm>
              <a:off x="456373" y="1663700"/>
              <a:ext cx="1058535" cy="1041400"/>
            </a:xfrm>
            <a:prstGeom prst="ellipse">
              <a:avLst/>
            </a:prstGeom>
            <a:solidFill>
              <a:srgbClr val="4CAF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40" y="1955800"/>
              <a:ext cx="457200" cy="457200"/>
            </a:xfrm>
            <a:prstGeom prst="rect">
              <a:avLst/>
            </a:prstGeom>
          </p:spPr>
        </p:pic>
      </p:grpSp>
      <p:sp>
        <p:nvSpPr>
          <p:cNvPr id="34" name="Прямоугольник 33"/>
          <p:cNvSpPr/>
          <p:nvPr/>
        </p:nvSpPr>
        <p:spPr>
          <a:xfrm>
            <a:off x="1111330" y="5248399"/>
            <a:ext cx="10628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legreya Sans Light" panose="00000400000000000000" pitchFamily="2" charset="0"/>
              </a:rPr>
              <a:t>Отправка онлайн данных в общегородскую справочную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244490739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</TotalTime>
  <Words>533</Words>
  <Application>Microsoft Office PowerPoint</Application>
  <PresentationFormat>Широкоэкранный</PresentationFormat>
  <Paragraphs>80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Roboto Light</vt:lpstr>
      <vt:lpstr>Arial</vt:lpstr>
      <vt:lpstr>Alegreya Sans Light</vt:lpstr>
      <vt:lpstr>Alegreya Sans Medium</vt:lpstr>
      <vt:lpstr>Calibri</vt:lpstr>
      <vt:lpstr>Calibri Light</vt:lpstr>
      <vt:lpstr>Alegreya Sans</vt:lpstr>
      <vt:lpstr>Office Theme</vt:lpstr>
      <vt:lpstr>CRM система для детских садов</vt:lpstr>
      <vt:lpstr>Цели Разработки</vt:lpstr>
      <vt:lpstr>Структура системы</vt:lpstr>
      <vt:lpstr>Описание сервера</vt:lpstr>
      <vt:lpstr>Описание онлайн ресурса</vt:lpstr>
      <vt:lpstr>Описание приложения для воспитателя</vt:lpstr>
      <vt:lpstr>Описание приложения для родителя</vt:lpstr>
      <vt:lpstr>Заказ продуктов питания</vt:lpstr>
      <vt:lpstr>Преимущества внедрения</vt:lpstr>
      <vt:lpstr>Преимущества внедрения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система для детских садов</dc:title>
  <dc:creator>Пользователь Windows</dc:creator>
  <cp:lastModifiedBy>Пользователь</cp:lastModifiedBy>
  <cp:revision>122</cp:revision>
  <cp:lastPrinted>2019-09-30T04:12:00Z</cp:lastPrinted>
  <dcterms:created xsi:type="dcterms:W3CDTF">2019-05-15T18:51:36Z</dcterms:created>
  <dcterms:modified xsi:type="dcterms:W3CDTF">2019-12-10T04:50:11Z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