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8" r:id="rId5"/>
    <p:sldId id="292" r:id="rId6"/>
    <p:sldId id="265" r:id="rId7"/>
    <p:sldId id="262" r:id="rId8"/>
    <p:sldId id="287" r:id="rId9"/>
    <p:sldId id="282" r:id="rId10"/>
    <p:sldId id="2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xmlns="" userId="8b35957f657c8d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5" autoAdjust="0"/>
    <p:restoredTop sz="93275" autoAdjust="0"/>
  </p:normalViewPr>
  <p:slideViewPr>
    <p:cSldViewPr snapToGrid="0">
      <p:cViewPr>
        <p:scale>
          <a:sx n="77" d="100"/>
          <a:sy n="77" d="100"/>
        </p:scale>
        <p:origin x="-594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7;&#1072;&#1075;&#1088;&#1091;&#1079;&#1082;&#1080;\&#1050;&#1056;&#1050;%20&#1082;&#1086;&#1083;&#1077;&#1089;&#1086;%20&#8470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7;&#1072;&#1075;&#1088;&#1091;&#1079;&#1082;&#1080;\&#1050;&#1056;&#1050;%20&#1082;&#1086;&#1083;&#1077;&#1089;&#1086;%20&#8470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7;&#1072;&#1075;&#1088;&#1091;&#1079;&#1082;&#1080;\&#1050;&#1056;&#1050;%20&#1082;&#1086;&#1083;&#1077;&#1089;&#1086;%20&#8470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N=10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Лист1!$R$3:$R$18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</c:numCache>
            </c:numRef>
          </c:xVal>
          <c:yVal>
            <c:numRef>
              <c:f>Лист1!$S$3:$S$18</c:f>
              <c:numCache>
                <c:formatCode>General</c:formatCode>
                <c:ptCount val="16"/>
                <c:pt idx="0">
                  <c:v>2.6549999999999998</c:v>
                </c:pt>
                <c:pt idx="1">
                  <c:v>2.7874999999999996</c:v>
                </c:pt>
                <c:pt idx="2">
                  <c:v>3.0775000000000001</c:v>
                </c:pt>
                <c:pt idx="3">
                  <c:v>3.4224999999999999</c:v>
                </c:pt>
                <c:pt idx="4">
                  <c:v>3.67</c:v>
                </c:pt>
                <c:pt idx="5">
                  <c:v>3.9225000000000003</c:v>
                </c:pt>
                <c:pt idx="6">
                  <c:v>4.1725000000000003</c:v>
                </c:pt>
                <c:pt idx="7">
                  <c:v>4.4249999999999998</c:v>
                </c:pt>
                <c:pt idx="8">
                  <c:v>4.7766666666666673</c:v>
                </c:pt>
                <c:pt idx="9">
                  <c:v>4.9766666666666666</c:v>
                </c:pt>
                <c:pt idx="10">
                  <c:v>5.2233333333333327</c:v>
                </c:pt>
                <c:pt idx="11">
                  <c:v>5.4466666666666663</c:v>
                </c:pt>
                <c:pt idx="12">
                  <c:v>5.836666666666666</c:v>
                </c:pt>
                <c:pt idx="13">
                  <c:v>5.836666666666666</c:v>
                </c:pt>
                <c:pt idx="14">
                  <c:v>5.9733333333333327</c:v>
                </c:pt>
                <c:pt idx="15">
                  <c:v>6.1466666666666656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98E-436B-941B-671523DF7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44864"/>
        <c:axId val="28646784"/>
      </c:scatterChart>
      <c:valAx>
        <c:axId val="2864486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</a:t>
                </a:r>
                <a:r>
                  <a:rPr lang="ru-RU"/>
                  <a:t>, мин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646784"/>
        <c:crosses val="autoZero"/>
        <c:crossBetween val="midCat"/>
      </c:valAx>
      <c:valAx>
        <c:axId val="28646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КРК, мгО2/л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644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N=50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Лист1!$R$3:$R$18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</c:numCache>
            </c:numRef>
          </c:xVal>
          <c:yVal>
            <c:numRef>
              <c:f>Лист1!$U$3:$U$18</c:f>
              <c:numCache>
                <c:formatCode>General</c:formatCode>
                <c:ptCount val="16"/>
                <c:pt idx="0">
                  <c:v>2.7733333333333334</c:v>
                </c:pt>
                <c:pt idx="1">
                  <c:v>3.83</c:v>
                </c:pt>
                <c:pt idx="2">
                  <c:v>4.9233333333333329</c:v>
                </c:pt>
                <c:pt idx="3">
                  <c:v>6.63</c:v>
                </c:pt>
                <c:pt idx="4">
                  <c:v>7.5266666666666673</c:v>
                </c:pt>
                <c:pt idx="5">
                  <c:v>8.4766666666666666</c:v>
                </c:pt>
                <c:pt idx="6">
                  <c:v>9.0200000000000014</c:v>
                </c:pt>
                <c:pt idx="7">
                  <c:v>9.3533333333333335</c:v>
                </c:pt>
                <c:pt idx="8">
                  <c:v>9.64</c:v>
                </c:pt>
                <c:pt idx="9">
                  <c:v>9.826666666666668</c:v>
                </c:pt>
                <c:pt idx="10">
                  <c:v>9.92</c:v>
                </c:pt>
                <c:pt idx="11">
                  <c:v>10.006666666666666</c:v>
                </c:pt>
                <c:pt idx="12">
                  <c:v>10.046666666666667</c:v>
                </c:pt>
                <c:pt idx="13">
                  <c:v>10.083333333333334</c:v>
                </c:pt>
                <c:pt idx="14">
                  <c:v>10.08</c:v>
                </c:pt>
                <c:pt idx="15">
                  <c:v>10.09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1D7-44EF-80EE-324B96AE7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89152"/>
        <c:axId val="28691072"/>
      </c:scatterChart>
      <c:valAx>
        <c:axId val="2868915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t, </a:t>
                </a:r>
                <a:r>
                  <a:rPr lang="ru-RU"/>
                  <a:t>мин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691072"/>
        <c:crosses val="autoZero"/>
        <c:crossBetween val="midCat"/>
      </c:valAx>
      <c:valAx>
        <c:axId val="286910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КРК, мгО2/л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689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N=90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Лист1!$R$3:$R$10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</c:numCache>
            </c:numRef>
          </c:xVal>
          <c:yVal>
            <c:numRef>
              <c:f>Лист1!$W$3:$W$10</c:f>
              <c:numCache>
                <c:formatCode>General</c:formatCode>
                <c:ptCount val="8"/>
                <c:pt idx="0">
                  <c:v>2.5400000000000005</c:v>
                </c:pt>
                <c:pt idx="1">
                  <c:v>6.8100000000000005</c:v>
                </c:pt>
                <c:pt idx="2">
                  <c:v>8.9166666666666661</c:v>
                </c:pt>
                <c:pt idx="3">
                  <c:v>9.7166666666666668</c:v>
                </c:pt>
                <c:pt idx="4">
                  <c:v>9.93</c:v>
                </c:pt>
                <c:pt idx="5">
                  <c:v>9.98</c:v>
                </c:pt>
                <c:pt idx="6">
                  <c:v>10.036666666666667</c:v>
                </c:pt>
                <c:pt idx="7">
                  <c:v>10.06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81B-4DEE-BF3F-4B8FBBA9A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30752"/>
        <c:axId val="29132672"/>
      </c:scatterChart>
      <c:valAx>
        <c:axId val="29130752"/>
        <c:scaling>
          <c:orientation val="minMax"/>
          <c:max val="35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t, </a:t>
                </a:r>
                <a:r>
                  <a:rPr lang="ru-RU"/>
                  <a:t>мин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132672"/>
        <c:crosses val="autoZero"/>
        <c:crossBetween val="midCat"/>
      </c:valAx>
      <c:valAx>
        <c:axId val="291326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КРК, мгО2/л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130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FF167-3859-4D62-A94B-1897B0196FF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ADF2B-219B-45F2-97A8-D84E467A4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9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ADF2B-219B-45F2-97A8-D84E467A4D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5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ADF2B-219B-45F2-97A8-D84E467A4D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6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ADF2B-219B-45F2-97A8-D84E467A4D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9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B0E036-078E-42A6-BE98-4B5D8491A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7A3136-A756-4EA3-84AC-B0F264818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6D99CD-C697-4BC1-9A21-5129F66D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9DA-3BB7-4054-A3B8-5EFE34F2025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2EE11D-3747-41A1-B128-8B714941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F6CE75-7192-419D-A402-4319BCCD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38FB-AA2A-45E9-8FC0-49B20591F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7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AD953-59DC-46B6-B434-11F17B34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B25A83-C733-4B57-9231-B6AA4040C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2EC83A-7095-427B-A0AE-9FB898D7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9DA-3BB7-4054-A3B8-5EFE34F2025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34012B-95B2-4186-A092-6A8D386F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1A8468-52A4-4D24-BAF2-477698B2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38FB-AA2A-45E9-8FC0-49B20591F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6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18EF5D3-5F0E-4A6F-B508-003B7B6D4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168E26-E8EC-4D5D-A4C1-2FFE61112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D9D816-CED2-495B-BD74-4431F121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9DA-3BB7-4054-A3B8-5EFE34F2025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0C03F3-1C4A-4EA7-B71C-3B2F4283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853924-4AC4-4DAB-8F51-8154EFA9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38FB-AA2A-45E9-8FC0-49B20591F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9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5E1AE0-AFC2-4ED6-9861-58ABF0D4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F1A8CE-447D-4E59-B08D-29C36F47C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A5B268-1F9F-47FF-B225-FBB21813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9DA-3BB7-4054-A3B8-5EFE34F2025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046AC-0A17-45D3-9357-2E1CB330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F4DE1E-E2E1-45F9-930F-096CC54E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38FB-AA2A-45E9-8FC0-49B20591F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840C57-3542-47B0-A04C-F73B0744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3751BB-E63F-4EA4-B190-170E6268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9DE471-7D82-4DBA-9D68-4690CDC4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9DA-3BB7-4054-A3B8-5EFE34F2025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0FD5AB-6F24-4E69-876C-02C0E771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7B7BE3-E6E0-41E2-8039-4367897C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38FB-AA2A-45E9-8FC0-49B20591F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0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903DDC-2652-448E-A383-FC774B7D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B25123-241E-417B-8E63-F87059388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71BA67-D232-47E2-8080-2AC0E4355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7DFBCD-F882-40F8-9718-56DF88F2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9DA-3BB7-4054-A3B8-5EFE34F2025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8148E6-E1CF-4156-AC23-74982CD1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7F4477-0309-4B2F-A4CD-8BCF9CA4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38FB-AA2A-45E9-8FC0-49B20591F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1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13134-CA7D-428E-9B29-9481C058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6D3EF0-2EA1-4D15-9D21-714A7E7D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4D92F4-95D2-4453-9CCF-DFD1299F0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7250ACC-1824-48CB-98CA-444372935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E60E2C9-4B32-4FB1-8C21-722A372D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D093D53-4630-4969-A40B-A8938DA6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9DA-3BB7-4054-A3B8-5EFE34F2025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3A6EB00-E52E-443B-8EC8-A45E0F17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17E35C4-5FE2-4FC8-8052-1EA88756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38FB-AA2A-45E9-8FC0-49B20591F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8B70EA-E832-4F33-ADF7-479BDD6D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A846480-7B0B-462C-90E5-D1544285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9DA-3BB7-4054-A3B8-5EFE34F2025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3985130-6491-47C7-9DDF-4FBE86E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ABE269A-9863-40ED-BF65-6AB6D3F3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38FB-AA2A-45E9-8FC0-49B20591F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1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B280308-3D2B-4D90-9B1D-BC87A291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9DA-3BB7-4054-A3B8-5EFE34F2025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9C863E2-BE09-49E5-9ABC-1B06EA24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A5BFD3-44F2-43CC-BCCA-366468D8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38FB-AA2A-45E9-8FC0-49B20591F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CBA822-778A-4CFC-AC38-6D357EB9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C00310-CA33-47E7-BB6A-9AE71501F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6DC111A-73F7-4BE4-8D2D-B0CE82F6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DA07E0-91FD-4289-9F40-1BA41E8A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9DA-3BB7-4054-A3B8-5EFE34F2025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79BC9A-8103-49B4-8413-40E6FDA2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B16D3B-9BCC-4510-AD48-FF849A10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38FB-AA2A-45E9-8FC0-49B20591F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1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B1F73E-E514-4842-8199-5CC7B8D3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B2E978B-ED9D-41C7-AC83-BC73642B6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8D4ED1E-2BFB-43FC-A1EB-7F694434A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96D53F-EE5B-491A-9BB9-453E8048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9DA-3BB7-4054-A3B8-5EFE34F2025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DBC01F-12E2-4765-AA26-8C981D1E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B1D3F8-04A3-4441-BFFF-DA8BF006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38FB-AA2A-45E9-8FC0-49B20591F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3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73ED8-94E6-4383-8D83-07274339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DA5839-52C6-4A8A-8008-4DAC15669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A0C738-2447-4877-8EF7-FACB91CE8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89DA-3BB7-4054-A3B8-5EFE34F2025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16F7C8-733B-463A-B198-B2996626C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1CE734-D3B6-452B-B3E3-29E456E75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38FB-AA2A-45E9-8FC0-49B20591F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7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D97F264-403C-4042-9D92-DB75CA645D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5774"/>
          <a:stretch/>
        </p:blipFill>
        <p:spPr>
          <a:xfrm>
            <a:off x="-2918" y="-9187"/>
            <a:ext cx="12192726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22979EC-099B-413C-9B00-BC76B90B9FDD}"/>
              </a:ext>
            </a:extLst>
          </p:cNvPr>
          <p:cNvSpPr/>
          <p:nvPr/>
        </p:nvSpPr>
        <p:spPr>
          <a:xfrm>
            <a:off x="-5111" y="0"/>
            <a:ext cx="12192000" cy="21511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903ECA0D-8EB0-48B1-93DC-44E0C544D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205" y="6455274"/>
            <a:ext cx="1481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Уфа-2020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4ACBAE-189F-44F0-8F5A-3AF00B228421}"/>
              </a:ext>
            </a:extLst>
          </p:cNvPr>
          <p:cNvSpPr txBox="1"/>
          <p:nvPr/>
        </p:nvSpPr>
        <p:spPr>
          <a:xfrm>
            <a:off x="241097" y="5370032"/>
            <a:ext cx="3326130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Платонова Анастасия Сергеевна - студентка 1 курса магистратуры, «Техносферная безопасность»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B4AFF1-8F9B-4682-8662-457BB0A2146E}"/>
              </a:ext>
            </a:extLst>
          </p:cNvPr>
          <p:cNvSpPr txBox="1"/>
          <p:nvPr/>
        </p:nvSpPr>
        <p:spPr>
          <a:xfrm>
            <a:off x="8170426" y="5467258"/>
            <a:ext cx="3745880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 Дмитрий Валерьевич - студент 1 курса магистратуры, «Техносферная безопасность»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F43569-BBD7-45C5-A40E-04B2D1E0CBFB}"/>
              </a:ext>
            </a:extLst>
          </p:cNvPr>
          <p:cNvSpPr txBox="1"/>
          <p:nvPr/>
        </p:nvSpPr>
        <p:spPr>
          <a:xfrm>
            <a:off x="4097525" y="5390384"/>
            <a:ext cx="3603307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к.г.н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БП и ПЭ Нафикова Эльвира Валериковна</a:t>
            </a:r>
          </a:p>
        </p:txBody>
      </p:sp>
      <p:pic>
        <p:nvPicPr>
          <p:cNvPr id="15" name="Рисунок 14" descr="Изображение выглядит как человек, трава, внешний, женщ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2A9F067-7988-4BC6-A4B0-DEA030825A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r="12296"/>
          <a:stretch/>
        </p:blipFill>
        <p:spPr>
          <a:xfrm>
            <a:off x="848433" y="2340064"/>
            <a:ext cx="2111459" cy="2962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внешний, человек, одежда, мобильный телефон&#10;&#10;Автоматически созданное описание">
            <a:extLst>
              <a:ext uri="{FF2B5EF4-FFF2-40B4-BE49-F238E27FC236}">
                <a16:creationId xmlns:a16="http://schemas.microsoft.com/office/drawing/2014/main" xmlns="" id="{4322A4B0-B18A-4DD4-992D-DB9D73106F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7"/>
          <a:stretch/>
        </p:blipFill>
        <p:spPr>
          <a:xfrm>
            <a:off x="4780924" y="2340064"/>
            <a:ext cx="2236511" cy="2874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Рисунок 20" descr="Изображение выглядит как здание, человек, тротуар, женщ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C7DCED4-C401-4DA3-832A-6042680AF4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5" t="25859" r="53236" b="17561"/>
          <a:stretch/>
        </p:blipFill>
        <p:spPr>
          <a:xfrm>
            <a:off x="8838467" y="2357002"/>
            <a:ext cx="2236511" cy="29180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596D2B-5727-44D4-BF2B-CCBE562ADE31}"/>
              </a:ext>
            </a:extLst>
          </p:cNvPr>
          <p:cNvSpPr txBox="1">
            <a:spLocks/>
          </p:cNvSpPr>
          <p:nvPr/>
        </p:nvSpPr>
        <p:spPr>
          <a:xfrm>
            <a:off x="1" y="-39010"/>
            <a:ext cx="12192000" cy="15581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 УСТРОЙСТВА, ОБЕСПЕЧИВАЮЩЕГО ОСВЕЩЕНИЕ И ЗАРЯД МОБИЛЬНЫХ ТЕЛЕФОНОВ НА НАБЕРЕЖНОЙ</a:t>
            </a:r>
          </a:p>
          <a:p>
            <a:pPr algn="ctr">
              <a:lnSpc>
                <a:spcPct val="120000"/>
              </a:lnSpc>
            </a:pP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Г. УФЫ), ИНТЕГРИРУЮЩЕГО ИСТОЧНИКИ АЛЬТЕРНАТИВНОЙ ЭНЕРГЕТИКИ</a:t>
            </a:r>
          </a:p>
          <a:p>
            <a:pPr algn="ctr">
              <a:lnSpc>
                <a:spcPct val="120000"/>
              </a:lnSpc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88EA8F9-B578-4B6A-B0AD-F2DABA70D5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" y="1067826"/>
            <a:ext cx="1005333" cy="948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174" y="1335936"/>
            <a:ext cx="121919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туденческого кейс-чемпионата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UrbanSprint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среда города»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команды </a:t>
            </a: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power</a:t>
            </a: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602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93B08FD-5ECC-4728-AA84-CD6AC875BF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xmlns="" id="{2549107E-EC98-4933-8F8F-A1713C39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ний, стол, сидит, стекл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48EA549-952C-4885-9DD9-114EBBE43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6"/>
          <a:stretch/>
        </p:blipFill>
        <p:spPr>
          <a:xfrm>
            <a:off x="0" y="-20179"/>
            <a:ext cx="12178566" cy="687817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DF19E2-62D7-4662-A381-CA7075AC0921}"/>
              </a:ext>
            </a:extLst>
          </p:cNvPr>
          <p:cNvSpPr/>
          <p:nvPr/>
        </p:nvSpPr>
        <p:spPr>
          <a:xfrm>
            <a:off x="-13435" y="0"/>
            <a:ext cx="12192000" cy="68781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26870" y="79219"/>
            <a:ext cx="1220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 результаты проекта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95D11CE-A796-4198-B601-3767986592A1}"/>
              </a:ext>
            </a:extLst>
          </p:cNvPr>
          <p:cNvSpPr/>
          <p:nvPr/>
        </p:nvSpPr>
        <p:spPr>
          <a:xfrm>
            <a:off x="180985" y="1119148"/>
            <a:ext cx="1183003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Качественные: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 Результаты исследования эффективности применения интеграции альтернативных источников энергии.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5D11CE-A796-4198-B601-3767986592A1}"/>
              </a:ext>
            </a:extLst>
          </p:cNvPr>
          <p:cNvSpPr/>
          <p:nvPr/>
        </p:nvSpPr>
        <p:spPr>
          <a:xfrm>
            <a:off x="123834" y="2887682"/>
            <a:ext cx="11628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Количественные: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Получение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принципиальной схемы и экспериментального лабораторного образца модели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гибридного, выгодного источника энергии, который может освещать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набережную и заряжать мобильные телефоны 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электросамокаты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в уличных автоматах г. Уфа, полностью окупать себя и исключать негативное влияние на окружающую среду, заявки на патенты на результаты разработанных принципиальных схем.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xmlns="" id="{62D44100-C510-4FB3-B667-91E68553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726" y="59067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45178A-718B-41CC-91E7-ECF156DFC389}" type="slidenum">
              <a:rPr lang="ru-RU" altLang="ru-RU" sz="4400" b="1" smtClean="0">
                <a:solidFill>
                  <a:schemeClr val="bg1"/>
                </a:solidFill>
                <a:cs typeface="Times New Roman" panose="02020603050405020304" pitchFamily="18" charset="0"/>
              </a:rPr>
              <a:pPr/>
              <a:t>10</a:t>
            </a:fld>
            <a:endParaRPr lang="ru-RU" altLang="ru-RU" sz="4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8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4">
            <a:extLst>
              <a:ext uri="{FF2B5EF4-FFF2-40B4-BE49-F238E27FC236}">
                <a16:creationId xmlns:a16="http://schemas.microsoft.com/office/drawing/2014/main" xmlns="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964F247-9E71-4ED8-AFD6-E6501BB22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/>
        </p:blipFill>
        <p:spPr>
          <a:xfrm>
            <a:off x="0" y="-1"/>
            <a:ext cx="12187239" cy="6858000"/>
          </a:xfrm>
          <a:prstGeom prst="rect">
            <a:avLst/>
          </a:prstGeom>
        </p:spPr>
      </p:pic>
      <p:pic>
        <p:nvPicPr>
          <p:cNvPr id="20" name="Объект 7">
            <a:extLst>
              <a:ext uri="{FF2B5EF4-FFF2-40B4-BE49-F238E27FC236}">
                <a16:creationId xmlns:a16="http://schemas.microsoft.com/office/drawing/2014/main" xmlns="" id="{95221C82-FD99-449A-BF8F-F64F95253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7" y="2546127"/>
            <a:ext cx="2667998" cy="1874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330D64-0805-4B8A-91B3-DDEF479EA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tabLst>
                <a:tab pos="447675" algn="l"/>
              </a:tabLst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47675" algn="l"/>
              </a:tabLst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447675" algn="l"/>
              </a:tabLst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93" y="2088377"/>
            <a:ext cx="2295624" cy="2717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3048" y="4753360"/>
            <a:ext cx="3965022" cy="65372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1" y="5419683"/>
            <a:ext cx="12192000" cy="1453868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устройств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обеспечивающие освещение набережной (на примере г. Уфы) с помощью интегрированного источника питания с использованием альтернативной энергетики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93047" y="49512"/>
            <a:ext cx="51162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45178A-718B-41CC-91E7-ECF156DFC389}" type="slidenum">
              <a:rPr lang="ru-RU" altLang="ru-RU" sz="4400" b="1" smtClean="0">
                <a:solidFill>
                  <a:schemeClr val="bg1"/>
                </a:solidFill>
                <a:cs typeface="Times New Roman" panose="02020603050405020304" pitchFamily="18" charset="0"/>
              </a:rPr>
              <a:pPr/>
              <a:t>2</a:t>
            </a:fld>
            <a:endParaRPr lang="ru-RU" altLang="ru-RU" sz="4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25281" y="976468"/>
            <a:ext cx="3344587" cy="858277"/>
          </a:xfrm>
        </p:spPr>
        <p:txBody>
          <a:bodyPr>
            <a:noAutofit/>
          </a:bodyPr>
          <a:lstStyle/>
          <a:p>
            <a:pPr marL="0" indent="0" algn="ctr">
              <a:buNone/>
              <a:tabLst>
                <a:tab pos="447675" algn="l"/>
              </a:tabLs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энергопотребления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" y="-110597"/>
            <a:ext cx="1150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458E51-3939-499B-B668-D31BCC7D46CA}"/>
              </a:ext>
            </a:extLst>
          </p:cNvPr>
          <p:cNvSpPr txBox="1"/>
          <p:nvPr/>
        </p:nvSpPr>
        <p:spPr>
          <a:xfrm>
            <a:off x="8027931" y="904312"/>
            <a:ext cx="3804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tabLst>
                <a:tab pos="447675" algn="l"/>
              </a:tabLs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Истощение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энергоносителей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808452-0043-4E2D-80EE-7392D4D9412C}"/>
              </a:ext>
            </a:extLst>
          </p:cNvPr>
          <p:cNvSpPr txBox="1"/>
          <p:nvPr/>
        </p:nvSpPr>
        <p:spPr>
          <a:xfrm>
            <a:off x="145446" y="904312"/>
            <a:ext cx="38044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tabLst>
                <a:tab pos="4476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егативно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традиционных источников энергии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EA32B118-9B9D-4993-9568-A1A00E0EBC47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915889" y="597289"/>
            <a:ext cx="3841734" cy="307023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12503AF2-DF2C-465A-9F82-61822BD8B01B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757623" y="597289"/>
            <a:ext cx="340758" cy="45957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FFBF0B96-BB2A-4C05-A40B-82FBFA3CADD0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>
            <a:off x="5757623" y="597289"/>
            <a:ext cx="4172536" cy="30702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420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иний, стол, сидит, стекло&#10;&#10;Автоматически созданное описание">
            <a:extLst>
              <a:ext uri="{FF2B5EF4-FFF2-40B4-BE49-F238E27FC236}">
                <a16:creationId xmlns:a16="http://schemas.microsoft.com/office/drawing/2014/main" xmlns="" id="{61EE6C52-3229-4361-9814-9323A65FA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6"/>
          <a:stretch/>
        </p:blipFill>
        <p:spPr>
          <a:xfrm>
            <a:off x="13434" y="0"/>
            <a:ext cx="12178566" cy="6878179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23349FC-1234-45C9-BB66-23D05D676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67939"/>
              </p:ext>
            </p:extLst>
          </p:nvPr>
        </p:nvGraphicFramePr>
        <p:xfrm>
          <a:off x="47545" y="1102799"/>
          <a:ext cx="12157889" cy="5577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43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4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892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Достоинства: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91257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  <a:gs pos="24000">
                          <a:schemeClr val="accent1">
                            <a:lumMod val="60000"/>
                            <a:lumOff val="40000"/>
                            <a:alpha val="76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91257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  <a:gs pos="24000">
                          <a:schemeClr val="accent1">
                            <a:lumMod val="60000"/>
                            <a:lumOff val="40000"/>
                            <a:alpha val="76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8914"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простота и надежность производства электроэнергии, продолжительный срок эксплуатации; 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использования существующих дамб и гидротехнических сооружений; 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низкие эксплуатационные затраты; 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требуется небольшое количество обслуживающего персонала (и даже могут быть управляемы дистанционно); 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децентрализация системы поставки энергии, энергоснабжение отдаленных потребителей;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качества воды используемого водотока за счет аэрации воды;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91257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  <a:gs pos="24000">
                          <a:schemeClr val="accent1">
                            <a:lumMod val="60000"/>
                            <a:lumOff val="40000"/>
                            <a:alpha val="76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зависимость выработки энергии от скорости течения реки и солнечной активности, сезонности; </a:t>
                      </a:r>
                    </a:p>
                    <a:p>
                      <a:pPr algn="just"/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подводный трос и скрытые в воде металлические роторы представляют потенциальную опасность;</a:t>
                      </a:r>
                    </a:p>
                    <a:p>
                      <a:pPr algn="just"/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 необходимость периодического освобождения сетки сбора мусора.</a:t>
                      </a:r>
                    </a:p>
                    <a:p>
                      <a:endParaRPr lang="ru-RU" sz="22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91257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  <a:gs pos="24000">
                          <a:schemeClr val="accent1">
                            <a:lumMod val="60000"/>
                            <a:lumOff val="40000"/>
                            <a:alpha val="76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DD7134-0342-4EE0-AE51-BE865569B1E7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недостатки разрабатываемого устройства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B3E9EBF5-4C0E-485F-8B56-D35DDEC1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849" y="-20179"/>
            <a:ext cx="835151" cy="5963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45178A-718B-41CC-91E7-ECF156DFC389}" type="slidenum">
              <a:rPr lang="ru-RU" altLang="ru-RU" sz="4400" b="1" smtClean="0">
                <a:solidFill>
                  <a:schemeClr val="bg1"/>
                </a:solidFill>
                <a:cs typeface="Times New Roman" panose="02020603050405020304" pitchFamily="18" charset="0"/>
              </a:rPr>
              <a:pPr/>
              <a:t>3</a:t>
            </a:fld>
            <a:endParaRPr lang="ru-RU" altLang="ru-RU" sz="4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2725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02779311-51E6-4AD4-AD16-583659BE8EEB}"/>
              </a:ext>
            </a:extLst>
          </p:cNvPr>
          <p:cNvSpPr/>
          <p:nvPr/>
        </p:nvSpPr>
        <p:spPr>
          <a:xfrm>
            <a:off x="838200" y="638538"/>
            <a:ext cx="10428798" cy="614598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4333" y="-339086"/>
            <a:ext cx="11771085" cy="842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Приниципиальная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схема разрабатываемой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микроГЭС</a:t>
            </a:r>
            <a:endParaRPr lang="en-US" sz="3200" b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E3ABD90-A2B8-439E-88F0-98B49EBAA5B5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EEEDC973-86E3-4EF6-A6B8-1CF2D9C69855}"/>
              </a:ext>
            </a:extLst>
          </p:cNvPr>
          <p:cNvSpPr txBox="1">
            <a:spLocks/>
          </p:cNvSpPr>
          <p:nvPr/>
        </p:nvSpPr>
        <p:spPr>
          <a:xfrm>
            <a:off x="11353800" y="-23773"/>
            <a:ext cx="835151" cy="5963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FD45178A-718B-41CC-91E7-ECF156DFC389}" type="slidenum">
              <a:rPr lang="ru-RU" altLang="ru-RU" sz="4400" b="1" smtClean="0">
                <a:solidFill>
                  <a:schemeClr val="bg1"/>
                </a:solidFill>
                <a:cs typeface="Times New Roman" panose="02020603050405020304" pitchFamily="18" charset="0"/>
              </a:rPr>
              <a:pPr/>
              <a:t>4</a:t>
            </a:fld>
            <a:endParaRPr lang="ru-RU" altLang="ru-RU" sz="4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8037" y="-4320614"/>
            <a:ext cx="4807626" cy="3188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2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Мини-ГЭС</a:t>
            </a:r>
            <a:endParaRPr lang="en-US" sz="3200" b="1" kern="12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D:\гидрогэ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41" y="1801994"/>
            <a:ext cx="7447242" cy="45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DE4AA219-8C31-479F-85D5-7E3A3A2CFC6B}"/>
              </a:ext>
            </a:extLst>
          </p:cNvPr>
          <p:cNvCxnSpPr>
            <a:cxnSpLocks/>
          </p:cNvCxnSpPr>
          <p:nvPr/>
        </p:nvCxnSpPr>
        <p:spPr>
          <a:xfrm flipV="1">
            <a:off x="2076945" y="4452122"/>
            <a:ext cx="1847017" cy="1295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2715EA5-AE38-4880-A51B-D9EA5D41A7B6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5963479" y="1038648"/>
            <a:ext cx="51674" cy="1195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887D1F0-9C49-41AB-8689-97C8CF437951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6770722" y="1851293"/>
            <a:ext cx="1696412" cy="11066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D95147DA-A490-4B45-90AA-57C804CDB2E9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4185188" y="1521586"/>
            <a:ext cx="584953" cy="18948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FD8BB668-9ED1-4ED0-8509-6E31127E18CB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1855072" y="2029234"/>
            <a:ext cx="1717654" cy="10475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626DDBCF-359F-4770-80E8-9C999A89483D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5976119" y="4592239"/>
            <a:ext cx="287515" cy="17921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F5FDFB93-8E83-4257-B704-6B1916B3592D}"/>
              </a:ext>
            </a:extLst>
          </p:cNvPr>
          <p:cNvCxnSpPr>
            <a:cxnSpLocks/>
          </p:cNvCxnSpPr>
          <p:nvPr/>
        </p:nvCxnSpPr>
        <p:spPr>
          <a:xfrm>
            <a:off x="8445345" y="3416450"/>
            <a:ext cx="1502880" cy="18964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0F2A4996-CC68-41BE-9C2C-6CC92D252CDD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7530719" y="2233851"/>
            <a:ext cx="2785609" cy="10275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575AFA-76CB-4535-AF70-B8954ABC8A60}"/>
              </a:ext>
            </a:extLst>
          </p:cNvPr>
          <p:cNvSpPr txBox="1"/>
          <p:nvPr/>
        </p:nvSpPr>
        <p:spPr>
          <a:xfrm>
            <a:off x="1033860" y="1013571"/>
            <a:ext cx="1642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Сетка для сбора мусора в реке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E5CE29-1F67-41DC-9748-09C4EE831289}"/>
              </a:ext>
            </a:extLst>
          </p:cNvPr>
          <p:cNvSpPr txBox="1"/>
          <p:nvPr/>
        </p:nvSpPr>
        <p:spPr>
          <a:xfrm>
            <a:off x="3363976" y="1121476"/>
            <a:ext cx="1642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Турбина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B922D93-FBC4-432D-87C5-213F32F6948D}"/>
              </a:ext>
            </a:extLst>
          </p:cNvPr>
          <p:cNvSpPr txBox="1"/>
          <p:nvPr/>
        </p:nvSpPr>
        <p:spPr>
          <a:xfrm>
            <a:off x="5193941" y="638538"/>
            <a:ext cx="1642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231CCD-108F-4BB3-B1B5-4D5D21CA62F6}"/>
              </a:ext>
            </a:extLst>
          </p:cNvPr>
          <p:cNvSpPr txBox="1"/>
          <p:nvPr/>
        </p:nvSpPr>
        <p:spPr>
          <a:xfrm>
            <a:off x="7043135" y="835630"/>
            <a:ext cx="2847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для удобной эксплуатации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микроГЭС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948EF0-3141-4838-A5A0-436CE1491080}"/>
              </a:ext>
            </a:extLst>
          </p:cNvPr>
          <p:cNvSpPr txBox="1"/>
          <p:nvPr/>
        </p:nvSpPr>
        <p:spPr>
          <a:xfrm>
            <a:off x="9495116" y="1833741"/>
            <a:ext cx="1642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C9903B-8265-4F65-ADEE-7B68131761CC}"/>
              </a:ext>
            </a:extLst>
          </p:cNvPr>
          <p:cNvSpPr txBox="1"/>
          <p:nvPr/>
        </p:nvSpPr>
        <p:spPr>
          <a:xfrm>
            <a:off x="9365894" y="5379663"/>
            <a:ext cx="164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Пирс с берега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1C21413-7187-4586-94A0-9B7FDE423A56}"/>
              </a:ext>
            </a:extLst>
          </p:cNvPr>
          <p:cNvSpPr txBox="1"/>
          <p:nvPr/>
        </p:nvSpPr>
        <p:spPr>
          <a:xfrm>
            <a:off x="1172300" y="5649289"/>
            <a:ext cx="2019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Винтообразные сваи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EA1E9B9-1348-4933-8D27-D8596697660E}"/>
              </a:ext>
            </a:extLst>
          </p:cNvPr>
          <p:cNvSpPr txBox="1"/>
          <p:nvPr/>
        </p:nvSpPr>
        <p:spPr>
          <a:xfrm>
            <a:off x="5154907" y="6384411"/>
            <a:ext cx="1642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Буи</a:t>
            </a:r>
          </a:p>
        </p:txBody>
      </p:sp>
    </p:spTree>
    <p:extLst>
      <p:ext uri="{BB962C8B-B14F-4D97-AF65-F5344CB8AC3E}">
        <p14:creationId xmlns:p14="http://schemas.microsoft.com/office/powerpoint/2010/main" val="21968232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иний, стол, сидит, стекл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20FD603-173D-4EE7-A8CA-A8E59D1B2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7"/>
          <a:stretch/>
        </p:blipFill>
        <p:spPr>
          <a:xfrm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0650" y="397068"/>
            <a:ext cx="4624342" cy="132556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Вендинговый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автомат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зарядки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мобильных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телефонов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D:\автомат з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0" r="-1" b="16979"/>
          <a:stretch/>
        </p:blipFill>
        <p:spPr bwMode="auto">
          <a:xfrm>
            <a:off x="5714129" y="361702"/>
            <a:ext cx="1657598" cy="1657598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B1D74EF-958B-415C-B370-5F95A06E1238}"/>
              </a:ext>
            </a:extLst>
          </p:cNvPr>
          <p:cNvSpPr txBox="1"/>
          <p:nvPr/>
        </p:nvSpPr>
        <p:spPr>
          <a:xfrm>
            <a:off x="141603" y="2448269"/>
            <a:ext cx="4558309" cy="31816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Автомат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предназначен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для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хранения</a:t>
            </a:r>
            <a:r>
              <a:rPr lang="en-US" b="1" dirty="0">
                <a:solidFill>
                  <a:schemeClr val="tx1"/>
                </a:solidFill>
              </a:rPr>
              <a:t> и </a:t>
            </a:r>
            <a:r>
              <a:rPr lang="en-US" b="1" dirty="0" err="1">
                <a:solidFill>
                  <a:schemeClr val="tx1"/>
                </a:solidFill>
              </a:rPr>
              <a:t>зарядки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мобильных</a:t>
            </a:r>
            <a:r>
              <a:rPr lang="en-US" b="1" dirty="0">
                <a:solidFill>
                  <a:schemeClr val="tx1"/>
                </a:solidFill>
              </a:rPr>
              <a:t> устройств </a:t>
            </a:r>
            <a:r>
              <a:rPr lang="en-US" b="1" dirty="0" err="1">
                <a:solidFill>
                  <a:schemeClr val="tx1"/>
                </a:solidFill>
              </a:rPr>
              <a:t>посетителей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набережной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Система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электронно</a:t>
            </a:r>
            <a:r>
              <a:rPr lang="en-US" b="1" dirty="0">
                <a:solidFill>
                  <a:schemeClr val="tx1"/>
                </a:solidFill>
              </a:rPr>
              <a:t> -</a:t>
            </a:r>
            <a:r>
              <a:rPr lang="en-US" b="1" dirty="0" err="1">
                <a:solidFill>
                  <a:schemeClr val="tx1"/>
                </a:solidFill>
              </a:rPr>
              <a:t>механических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замков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управляется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через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сенсорное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окно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автомата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Также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дисплей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позволяет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транслировать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рекламу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Потребляемое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электричество</a:t>
            </a:r>
            <a:r>
              <a:rPr lang="en-US" b="1" dirty="0">
                <a:solidFill>
                  <a:schemeClr val="tx1"/>
                </a:solidFill>
              </a:rPr>
              <a:t>: 150 </a:t>
            </a:r>
            <a:r>
              <a:rPr lang="en-US" b="1" dirty="0" err="1">
                <a:solidFill>
                  <a:schemeClr val="tx1"/>
                </a:solidFill>
              </a:rPr>
              <a:t>Вт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Планируется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установка</a:t>
            </a:r>
            <a:r>
              <a:rPr lang="en-US" b="1" dirty="0">
                <a:solidFill>
                  <a:schemeClr val="tx1"/>
                </a:solidFill>
              </a:rPr>
              <a:t> 14 </a:t>
            </a:r>
            <a:r>
              <a:rPr lang="en-US" b="1" dirty="0" err="1">
                <a:solidFill>
                  <a:schemeClr val="tx1"/>
                </a:solidFill>
              </a:rPr>
              <a:t>вендинговых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автоматов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на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новой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набережной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Уфы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231C-372F-41A4-AD7B-7B6E7BDF9B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03" r="3" b="35367"/>
          <a:stretch/>
        </p:blipFill>
        <p:spPr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5" name="Рисунок 4" descr="Изображение выглядит как стол, сидит, компьютер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08B4B32-FA7E-4137-83CD-B2AC8C20C9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769" r="-1" b="30274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D:\автомат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5673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xmlns="" id="{0B8D3DAD-3084-4A18-89B9-2719AA7DB49F}"/>
              </a:ext>
            </a:extLst>
          </p:cNvPr>
          <p:cNvSpPr txBox="1">
            <a:spLocks/>
          </p:cNvSpPr>
          <p:nvPr/>
        </p:nvSpPr>
        <p:spPr>
          <a:xfrm>
            <a:off x="11353800" y="-23773"/>
            <a:ext cx="835151" cy="5963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FD45178A-718B-41CC-91E7-ECF156DFC389}" type="slidenum">
              <a:rPr lang="ru-RU" altLang="ru-RU" sz="4400" b="1" smtClean="0">
                <a:solidFill>
                  <a:schemeClr val="bg1"/>
                </a:solidFill>
                <a:cs typeface="Times New Roman" panose="02020603050405020304" pitchFamily="18" charset="0"/>
              </a:rPr>
              <a:pPr/>
              <a:t>5</a:t>
            </a:fld>
            <a:endParaRPr lang="ru-RU" altLang="ru-RU" sz="4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18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28"/>
            <a:ext cx="12192000" cy="1102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Планируемое</a:t>
            </a:r>
            <a:r>
              <a:rPr lang="en-US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расположение</a:t>
            </a:r>
            <a:r>
              <a:rPr lang="en-US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установки</a:t>
            </a:r>
            <a:r>
              <a:rPr lang="en-US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</a:t>
            </a:r>
            <a:r>
              <a:rPr lang="en-US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-ГЭС</a:t>
            </a: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точек автоматов зарядки</a:t>
            </a:r>
            <a:endParaRPr lang="en-US" sz="24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вблизи</a:t>
            </a:r>
            <a:r>
              <a:rPr lang="en-US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набережной</a:t>
            </a:r>
            <a:endParaRPr lang="en-US" sz="24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09177" y="5820968"/>
            <a:ext cx="143691" cy="1175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набережн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4" y="1097790"/>
            <a:ext cx="10316391" cy="4323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вал 4"/>
          <p:cNvSpPr/>
          <p:nvPr/>
        </p:nvSpPr>
        <p:spPr>
          <a:xfrm rot="526084">
            <a:off x="3936575" y="2228415"/>
            <a:ext cx="389729" cy="2256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8200" y="5673552"/>
            <a:ext cx="2577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точка установки одного автомата зарядки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37803" y="5604719"/>
            <a:ext cx="2955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точка установки четырех автоматов зарядки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BAC1B6A-40F5-4DD6-B5F2-8E96854F5241}"/>
              </a:ext>
            </a:extLst>
          </p:cNvPr>
          <p:cNvSpPr/>
          <p:nvPr/>
        </p:nvSpPr>
        <p:spPr>
          <a:xfrm>
            <a:off x="4539674" y="5677277"/>
            <a:ext cx="496389" cy="2873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03C897-E6FF-458D-ACF2-42616ABF10F0}"/>
              </a:ext>
            </a:extLst>
          </p:cNvPr>
          <p:cNvSpPr txBox="1"/>
          <p:nvPr/>
        </p:nvSpPr>
        <p:spPr>
          <a:xfrm>
            <a:off x="5188006" y="5620767"/>
            <a:ext cx="2141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установки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микроГЭС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067F47-5DEB-4136-AE5D-BA8A11E85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162" y="5707425"/>
            <a:ext cx="681641" cy="344650"/>
          </a:xfrm>
          <a:prstGeom prst="rect">
            <a:avLst/>
          </a:prstGeom>
        </p:spPr>
      </p:pic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E015874B-55B6-4732-8B90-DC6D70ADD238}"/>
              </a:ext>
            </a:extLst>
          </p:cNvPr>
          <p:cNvSpPr txBox="1">
            <a:spLocks/>
          </p:cNvSpPr>
          <p:nvPr/>
        </p:nvSpPr>
        <p:spPr>
          <a:xfrm>
            <a:off x="11353800" y="-23773"/>
            <a:ext cx="835151" cy="5963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FD45178A-718B-41CC-91E7-ECF156DFC389}" type="slidenum">
              <a:rPr lang="ru-RU" altLang="ru-RU" sz="4400" b="1" smtClean="0">
                <a:cs typeface="Times New Roman" panose="02020603050405020304" pitchFamily="18" charset="0"/>
              </a:rPr>
              <a:pPr/>
              <a:t>6</a:t>
            </a:fld>
            <a:endParaRPr lang="ru-RU" altLang="ru-RU" sz="4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иний, стол, сидит, стекло&#10;&#10;Автоматически созданное описание">
            <a:extLst>
              <a:ext uri="{FF2B5EF4-FFF2-40B4-BE49-F238E27FC236}">
                <a16:creationId xmlns:a16="http://schemas.microsoft.com/office/drawing/2014/main" xmlns="" id="{3961DB84-5D08-4243-83DE-631F453F1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6"/>
          <a:stretch/>
        </p:blipFill>
        <p:spPr>
          <a:xfrm>
            <a:off x="-2" y="-45902"/>
            <a:ext cx="12178566" cy="6878179"/>
          </a:xfrm>
          <a:prstGeom prst="rect">
            <a:avLst/>
          </a:prstGeom>
        </p:spPr>
      </p:pic>
      <p:pic>
        <p:nvPicPr>
          <p:cNvPr id="5" name="Picture 2" descr="C:\Users\rbt1\Desktop\Проект УГАТУ\IMG_7261.JPG">
            <a:extLst>
              <a:ext uri="{FF2B5EF4-FFF2-40B4-BE49-F238E27FC236}">
                <a16:creationId xmlns:a16="http://schemas.microsoft.com/office/drawing/2014/main" xmlns="" id="{CC73F50E-A0DD-4277-8313-3324B9BEC503}"/>
              </a:ext>
            </a:extLst>
          </p:cNvPr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8938"/>
          <a:stretch/>
        </p:blipFill>
        <p:spPr bwMode="auto">
          <a:xfrm>
            <a:off x="6651519" y="136660"/>
            <a:ext cx="5423769" cy="6364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EBDAFE63-1F8F-467C-8535-1B9F33C6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726" y="59067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45178A-718B-41CC-91E7-ECF156DFC389}" type="slidenum">
              <a:rPr lang="ru-RU" altLang="ru-RU" sz="4400" b="1" smtClean="0">
                <a:solidFill>
                  <a:schemeClr val="bg1"/>
                </a:solidFill>
                <a:cs typeface="Times New Roman" panose="02020603050405020304" pitchFamily="18" charset="0"/>
              </a:rPr>
              <a:pPr/>
              <a:t>7</a:t>
            </a:fld>
            <a:endParaRPr lang="ru-RU" altLang="ru-RU" sz="4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47DD0D-4C09-4760-8B26-45A22D9024C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277537"/>
            <a:ext cx="6548243" cy="550068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количественная оценка гидропотенциала малых рек Республики Башкортостан.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Рассчитано количество вырабатываемой энергии, а также экономическая эффективность разрабатываемого гибридного источника электроэнергии. 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45902"/>
            <a:ext cx="6548243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на данный момент</a:t>
            </a:r>
          </a:p>
        </p:txBody>
      </p:sp>
    </p:spTree>
    <p:extLst>
      <p:ext uri="{BB962C8B-B14F-4D97-AF65-F5344CB8AC3E}">
        <p14:creationId xmlns:p14="http://schemas.microsoft.com/office/powerpoint/2010/main" val="260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иний, стол, сидит, стекл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3989809-E5EF-4C1D-9460-0AD5C1F5E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6"/>
          <a:stretch/>
        </p:blipFill>
        <p:spPr>
          <a:xfrm>
            <a:off x="-2" y="-45902"/>
            <a:ext cx="12178566" cy="687817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FFD2BB3-1B1F-43C9-BE3E-DC15599EDFFB}"/>
              </a:ext>
            </a:extLst>
          </p:cNvPr>
          <p:cNvSpPr/>
          <p:nvPr/>
        </p:nvSpPr>
        <p:spPr>
          <a:xfrm>
            <a:off x="7634514" y="578447"/>
            <a:ext cx="4544049" cy="59965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436" y="-35523"/>
            <a:ext cx="7621076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на данный момент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36" y="1287916"/>
            <a:ext cx="7621076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(</a:t>
            </a:r>
            <a:r>
              <a:rPr lang="ru-RU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1547DD0D-4C09-4760-8B26-45A22D9024CA}"/>
              </a:ext>
            </a:extLst>
          </p:cNvPr>
          <p:cNvSpPr txBox="1">
            <a:spLocks/>
          </p:cNvSpPr>
          <p:nvPr/>
        </p:nvSpPr>
        <p:spPr>
          <a:xfrm>
            <a:off x="-4" y="1872691"/>
            <a:ext cx="7634515" cy="49595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экспериментальные лабораторные исследования влияния растворенного кислорода на гидрохимические показатели воды при разных скоростях вращения лопастей мини-ГЭС.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экспериментальные исследования эффективности турбин с лопастями, расположенными под углами 45 и 90. 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524ECB1B-4C93-462B-AF89-1DDC67E3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879" y="-81249"/>
            <a:ext cx="424126" cy="5963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45178A-718B-41CC-91E7-ECF156DFC389}" type="slidenum">
              <a:rPr lang="ru-RU" altLang="ru-RU" sz="4400" b="1" smtClean="0">
                <a:solidFill>
                  <a:schemeClr val="bg1"/>
                </a:solidFill>
                <a:cs typeface="Times New Roman" panose="02020603050405020304" pitchFamily="18" charset="0"/>
              </a:rPr>
              <a:pPr/>
              <a:t>8</a:t>
            </a:fld>
            <a:endParaRPr lang="ru-RU" altLang="ru-RU" sz="4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258186"/>
              </p:ext>
            </p:extLst>
          </p:nvPr>
        </p:nvGraphicFramePr>
        <p:xfrm>
          <a:off x="7721071" y="647272"/>
          <a:ext cx="4370934" cy="203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12584"/>
              </p:ext>
            </p:extLst>
          </p:nvPr>
        </p:nvGraphicFramePr>
        <p:xfrm>
          <a:off x="7721071" y="2752524"/>
          <a:ext cx="4370934" cy="170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399050"/>
              </p:ext>
            </p:extLst>
          </p:nvPr>
        </p:nvGraphicFramePr>
        <p:xfrm>
          <a:off x="7721071" y="4492818"/>
          <a:ext cx="4370934" cy="203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0518510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синий, стол, сидит, стекл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C33AB3A-8A95-4E16-999A-6880006190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6"/>
          <a:stretch/>
        </p:blipFill>
        <p:spPr>
          <a:xfrm>
            <a:off x="0" y="-20179"/>
            <a:ext cx="12178566" cy="68781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E0278B-1BA8-44C4-BE28-4A6E6BD161C3}"/>
              </a:ext>
            </a:extLst>
          </p:cNvPr>
          <p:cNvSpPr/>
          <p:nvPr/>
        </p:nvSpPr>
        <p:spPr>
          <a:xfrm>
            <a:off x="-13435" y="-20179"/>
            <a:ext cx="12191999" cy="689835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" y="853439"/>
            <a:ext cx="833227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</a:t>
            </a:r>
            <a:r>
              <a:rPr lang="en-US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на полезную модель RU 155053, 20.09.2015. ЛИНИЯ ГИРЛЯНДНОЙ ГИДРОЭЛЕКТРОСТАНЦИИ С ТУРБИНАМИ ПОПЛАВКОВОГО ТИПА  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Изготовлена экспериментальная лабораторная модель турбин для мини-ГЭС </a:t>
            </a:r>
          </a:p>
          <a:p>
            <a:pPr marL="514350" indent="-514350" algn="just">
              <a:buAutoNum type="arabicPeriod"/>
            </a:pP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РАСЧЕТА ПАРАМЕТРОВ ЭНЕРГОУСТАНОВОК НА БАЗЕ ВИЭ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(Свидетельство о регистрации программы для ЭВМ RU 2017618830, 10.08.2017. Заявка № 2017615697 от 13.06.2017.)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982" y="-62499"/>
            <a:ext cx="1089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на данный момент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4" y="933221"/>
            <a:ext cx="3715658" cy="168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819" y="2789633"/>
            <a:ext cx="2697039" cy="37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2666DBF3-5B37-4921-8CE5-058D315E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726" y="59067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45178A-718B-41CC-91E7-ECF156DFC389}" type="slidenum">
              <a:rPr lang="ru-RU" altLang="ru-RU" sz="4400" b="1" smtClean="0">
                <a:solidFill>
                  <a:schemeClr val="bg1"/>
                </a:solidFill>
                <a:cs typeface="Times New Roman" panose="02020603050405020304" pitchFamily="18" charset="0"/>
              </a:rPr>
              <a:pPr/>
              <a:t>9</a:t>
            </a:fld>
            <a:endParaRPr lang="ru-RU" altLang="ru-RU" sz="4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990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498</Words>
  <Application>Microsoft Office PowerPoint</Application>
  <PresentationFormat>Произвольный</PresentationFormat>
  <Paragraphs>88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Вендинговый автомат для зарядки мобильных телефонов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Александров</dc:creator>
  <cp:lastModifiedBy>Anastasia</cp:lastModifiedBy>
  <cp:revision>6</cp:revision>
  <dcterms:created xsi:type="dcterms:W3CDTF">2020-09-05T15:49:33Z</dcterms:created>
  <dcterms:modified xsi:type="dcterms:W3CDTF">2020-09-06T14:53:55Z</dcterms:modified>
</cp:coreProperties>
</file>