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72" r:id="rId4"/>
    <p:sldId id="278" r:id="rId5"/>
    <p:sldId id="281" r:id="rId6"/>
    <p:sldId id="275" r:id="rId7"/>
    <p:sldId id="279" r:id="rId8"/>
    <p:sldId id="263" r:id="rId9"/>
    <p:sldId id="284" r:id="rId10"/>
    <p:sldId id="28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7442"/>
    <a:srgbClr val="A97543"/>
    <a:srgbClr val="D0B9CB"/>
    <a:srgbClr val="467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>
      <p:cViewPr varScale="1">
        <p:scale>
          <a:sx n="69" d="100"/>
          <a:sy n="69" d="100"/>
        </p:scale>
        <p:origin x="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1AA51-D0B8-4924-9EE0-4A54BD253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D88FC-DBEF-4DA6-A6C8-1CF7F7866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BDC34-435C-418E-8386-BE1CFE8C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FE835D-EA26-4384-82B1-4302A940A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265E3E-7241-4122-941B-A2ECFE8D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37F4D-F1E3-4843-AB28-ADFFFF8B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A7A37-7A71-40F6-BF61-E94E67AC7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507BD-F229-45A3-8474-5E04DA1CC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02616F-F68C-4CEC-928A-70CB35AE4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2D31CF-E801-49C0-A33F-19D6A2970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48A76B-4046-4A17-BBC9-B74EE2D8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79A4D5-6D98-4ADF-95CA-81B9AAC2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E5FBA-8A68-44A3-8C7E-866CE4BB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214D6-9425-44A7-ABFE-49CDBCA8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7C635C-8159-4158-BA80-3A55F960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DCD12B-FADA-42E4-8425-53A081B2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F56C66-BA0D-40CD-87E5-C5B0CEAC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ADF983-EFF9-40B9-BD02-FAFAE836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BA33CC-A260-4630-8274-2B7D7096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F0FB4E-4FC8-4475-84B4-1D80A7CD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59BFF-DAB4-46F2-8FE7-CDC2A80B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8FD95A-6414-4130-A3F2-7182FB26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7BB95-490C-4187-BF39-37FECD7A1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5F9771-07F6-405A-9124-6A8186095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C0502-9868-4717-B633-6C1202049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0118D-7B3C-4BE5-9404-3C97FA1B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7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0A044-4D14-4D07-A2D3-3550E1C2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9C109E-A88B-4C75-AF62-3FEAD64B0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417A94-31F7-4626-857B-68DBA8FC7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26615C-AFA8-474E-876C-C2E6887E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E9347A-884C-453E-AC26-A69F364F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776C5-399C-4FC9-8E8C-DBC7B84D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0211F-0762-4477-B888-0B9F470B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1D7F20-CBD3-43A3-9CA7-C4EBC6FE8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213A5-7EC1-412D-AF25-7A4F1B15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51F68D-8CBC-4E7D-AA3D-7FB89C48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4D74B-969F-4FAA-B07E-0EC056B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E540EF-D5FF-41D7-93FD-E4DC2FE0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A41CAB-8DFF-448D-94D4-4F6065F42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CE1C1-0F40-4116-94F9-4D30BCF4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CD2A0-1D65-48B2-AE8B-6BE751BE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8FBF-54E8-42BE-B09C-C0D46EA5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37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EF441D-A1A1-48BA-B9DE-0AAA8224B7D0}"/>
              </a:ext>
            </a:extLst>
          </p:cNvPr>
          <p:cNvSpPr/>
          <p:nvPr userDrawn="1"/>
        </p:nvSpPr>
        <p:spPr>
          <a:xfrm>
            <a:off x="0" y="0"/>
            <a:ext cx="5918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701238B-17B1-4DAB-9C27-FC7BE9B8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2" y="1359000"/>
            <a:ext cx="5280898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183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6096000" cy="6860032"/>
          </a:xfrm>
          <a:prstGeom prst="rect">
            <a:avLst/>
          </a:prstGeom>
          <a:solidFill>
            <a:srgbClr val="1B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23493"/>
            <a:ext cx="5625000" cy="668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625000" cy="527167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8A562-A25C-4DC8-BAC6-CCC057757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63" y="323850"/>
            <a:ext cx="5603875" cy="63896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32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89671-A458-4DA9-88B7-66E8C5DB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E2698-CCD6-4A39-AA99-EBD8D8F8D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F6C5F-E2EA-4420-8B78-97183376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4A596-B9C5-49C6-A4C8-ED1A7CAE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15CE6-A78E-48CD-8677-BF0E7885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0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0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9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1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3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44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7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BD876-C1FC-4DF1-AF11-EA263C60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795EA6-71C8-40E5-9E26-F4B4AA920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52DC9-ED56-4A1B-B5C7-3599F10A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73774-461F-418D-A503-2328BE0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BDC7C7-D0AB-4DE3-9D7A-D1B4B62F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266B4-E15D-4BA6-AFCB-BCE06F42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089977-AAE2-4187-B586-9D1D94A4A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0E5D57-A396-4F86-B038-1B123D36D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1C4D08-0F6A-477E-9F32-EC32456B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46D0BC-4D2F-44B6-9B25-BA189CC3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05DACD-604B-409D-8CE6-A4AF9E52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presentation-creation.ru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ACBD-63F2-4F24-A7DB-242F826B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BB45A-C200-42E1-8753-DE9196CF6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43DF1E-49AF-4285-9F1C-4EE53B4E9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5D7E-F8F6-4D70-B164-B60AA0FF9313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919CF-D1E4-4D7D-8091-3473E4735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697B7-54D2-4ADD-BA21-6412DC2B4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1949-3C45-4ABA-8043-95143679236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1"/>
            <a:extLst>
              <a:ext uri="{FF2B5EF4-FFF2-40B4-BE49-F238E27FC236}">
                <a16:creationId xmlns:a16="http://schemas.microsoft.com/office/drawing/2014/main" id="{083AB110-9EDC-455A-A6EF-80F4C1542C9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linok109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000"/>
            <a:ext cx="5207211" cy="467016"/>
          </a:xfrm>
        </p:spPr>
        <p:txBody>
          <a:bodyPr anchor="t">
            <a:no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КРЕАТИВНАЯ ЭКОНОМИКА ГОРОДОВ</a:t>
            </a:r>
            <a:r>
              <a:rPr lang="ru-RU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0" y="566016"/>
            <a:ext cx="9270000" cy="610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28061" y="566016"/>
            <a:ext cx="6963939" cy="187163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456000" y="864000"/>
            <a:ext cx="5186363" cy="4049712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Каменная гауптвахта </a:t>
            </a:r>
          </a:p>
          <a:p>
            <a:pPr marL="0" indent="0" algn="ctr" fontAlgn="base">
              <a:buNone/>
            </a:pP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(г. Тюмень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Текст 3">
            <a:hlinkClick r:id="rId4"/>
          </p:cNvPr>
          <p:cNvSpPr txBox="1">
            <a:spLocks/>
          </p:cNvSpPr>
          <p:nvPr/>
        </p:nvSpPr>
        <p:spPr>
          <a:xfrm>
            <a:off x="10002280" y="3069000"/>
            <a:ext cx="1914902" cy="1742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9741000" y="3204000"/>
            <a:ext cx="2468836" cy="207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000" y="291218"/>
            <a:ext cx="5280898" cy="1325563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Участники проекта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6912" y="955061"/>
            <a:ext cx="3540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Бакалавриат</a:t>
            </a:r>
            <a:r>
              <a:rPr lang="ru-RU" sz="2000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1 курс</a:t>
            </a:r>
          </a:p>
          <a:p>
            <a:r>
              <a:rPr lang="ru-RU" sz="2000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Технология транспортных процессов</a:t>
            </a:r>
          </a:p>
          <a:p>
            <a:r>
              <a:rPr lang="en-US" sz="2000" b="1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linok109@gmail.com</a:t>
            </a:r>
            <a:endParaRPr lang="ru-RU" sz="2000" b="1" dirty="0">
              <a:solidFill>
                <a:srgbClr val="A87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6912" y="4027280"/>
            <a:ext cx="3540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Бакалавриат</a:t>
            </a:r>
            <a:r>
              <a:rPr lang="ru-RU" sz="2000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1 курс</a:t>
            </a:r>
          </a:p>
          <a:p>
            <a:r>
              <a:rPr lang="ru-RU" sz="2000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Нефтегазовое дело</a:t>
            </a:r>
          </a:p>
          <a:p>
            <a:r>
              <a:rPr lang="en-US" sz="2000" b="1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bibliv_bogdan@mail.ru</a:t>
            </a:r>
            <a:endParaRPr lang="ru-RU" sz="2000" b="1" dirty="0">
              <a:solidFill>
                <a:srgbClr val="A87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0540" y="2696781"/>
            <a:ext cx="1950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Радучич</a:t>
            </a:r>
            <a:r>
              <a:rPr lang="ru-RU" sz="2000" b="1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Лина</a:t>
            </a:r>
            <a:endParaRPr lang="ru-RU" sz="2000" b="1" dirty="0">
              <a:solidFill>
                <a:srgbClr val="A87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9048" y="5757310"/>
            <a:ext cx="2073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Библив</a:t>
            </a:r>
            <a:r>
              <a:rPr lang="ru-RU" sz="2000" b="1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Богдан</a:t>
            </a:r>
            <a:endParaRPr lang="ru-RU" sz="2000" b="1" dirty="0">
              <a:solidFill>
                <a:srgbClr val="A87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8" name="Picture 6" descr="Массовые открытые онлайн-курсы Тюменского Индустриального Универс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2" y="1982414"/>
            <a:ext cx="4605733" cy="30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9.userapi.com/b7UFnij7xl_aDW0gTjQrPMSuWbj7gMiWjBRJhA/XlBnC-maRFA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t="656" r="14762" b="49076"/>
          <a:stretch/>
        </p:blipFill>
        <p:spPr bwMode="auto">
          <a:xfrm>
            <a:off x="6185998" y="536780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4462" r="33625" b="69160"/>
          <a:stretch/>
        </p:blipFill>
        <p:spPr>
          <a:xfrm>
            <a:off x="6185998" y="3597310"/>
            <a:ext cx="2160000" cy="21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BDAAA0-25EF-44A9-BC02-2049EA05E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000" y="495603"/>
            <a:ext cx="5186363" cy="4049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Каменное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здание гауптвахты, построенное в 1810 году, расположено во дворе Военного присутствия, на самом обрывистом берегу реки Туры. Оно принадлежит к числу ранних в городе каменных зданий казенного назначения в стиле классицизма.</a:t>
            </a:r>
          </a:p>
          <a:p>
            <a:pPr marL="0" indent="0">
              <a:buNone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В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Тюмень по железной дороге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привозили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ссыльных, которые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дожидались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отправку в Сибирь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каменных стенах гауптвахты.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Среди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арестованных в одно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время в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тюменской тюрьме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был Лев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Троцкий. Здесь он 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дожидался отправки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на Север.</a:t>
            </a:r>
          </a:p>
          <a:p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6527" y="1359000"/>
            <a:ext cx="6480000" cy="43200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4BDAAA0-25EF-44A9-BC02-2049EA05E37D}"/>
              </a:ext>
            </a:extLst>
          </p:cNvPr>
          <p:cNvSpPr txBox="1">
            <a:spLocks/>
          </p:cNvSpPr>
          <p:nvPr/>
        </p:nvSpPr>
        <p:spPr>
          <a:xfrm>
            <a:off x="483123" y="31746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4BDAAA0-25EF-44A9-BC02-2049EA05E37D}"/>
              </a:ext>
            </a:extLst>
          </p:cNvPr>
          <p:cNvSpPr txBox="1">
            <a:spLocks/>
          </p:cNvSpPr>
          <p:nvPr/>
        </p:nvSpPr>
        <p:spPr>
          <a:xfrm>
            <a:off x="651000" y="28475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99000"/>
            <a:ext cx="5207211" cy="467016"/>
          </a:xfrm>
        </p:spPr>
        <p:txBody>
          <a:bodyPr anchor="t">
            <a:no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«ЛАСТОЧКИНО ГНЕЗДО»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010A17-3A09-4AB9-B4E5-410AB596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636000" y="1899000"/>
            <a:ext cx="5257801" cy="4381042"/>
          </a:xfrm>
        </p:spPr>
        <p:txBody>
          <a:bodyPr anchor="t">
            <a:noAutofit/>
          </a:bodyPr>
          <a:lstStyle/>
          <a:p>
            <a:r>
              <a:rPr lang="ru-RU" sz="24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	Гауптвахта </a:t>
            </a:r>
            <a:r>
              <a:rPr lang="ru-RU" sz="2400" b="0" dirty="0">
                <a:latin typeface="Segoe UI" panose="020B0502040204020203" pitchFamily="34" charset="0"/>
                <a:cs typeface="Segoe UI" panose="020B0502040204020203" pitchFamily="34" charset="0"/>
              </a:rPr>
              <a:t>охраняется законом, но реставрировать ее никто не собирается. Некогда крепкая гауптвахта рушится из года в год. Сейчас это странное здание с обшарпанными стенами и пустыми оконными проемами стоит на заднем дворе военкомата.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" y="566015"/>
            <a:ext cx="6392024" cy="3288495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" y="3654000"/>
            <a:ext cx="6392024" cy="3204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99000"/>
            <a:ext cx="5207211" cy="467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ПАМЯТНИК КУЛЬТУРНОГО НАСЛЕДИЯ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576545" y="5185743"/>
            <a:ext cx="8954190" cy="1144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Посетители </a:t>
            </a: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смогут окунуться в атмосферу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того времени,</a:t>
            </a:r>
          </a:p>
          <a:p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поучаствовать </a:t>
            </a: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различных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информационно-познавательных </a:t>
            </a: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мероприятиях,</a:t>
            </a:r>
          </a:p>
          <a:p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посетить </a:t>
            </a: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смотровую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площадку.</a:t>
            </a:r>
            <a:endParaRPr lang="ru-RU" dirty="0">
              <a:solidFill>
                <a:srgbClr val="A874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9315" y="3960694"/>
            <a:ext cx="9051419" cy="936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Подобных музеев в России мало, а в Тюменской области они вообще</a:t>
            </a:r>
          </a:p>
          <a:p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отсутствуют. Купив билет, посетителям будет доступен проход во все залы</a:t>
            </a:r>
          </a:p>
          <a:p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Музея приключений.</a:t>
            </a:r>
            <a:endParaRPr lang="ru-RU" dirty="0">
              <a:solidFill>
                <a:srgbClr val="A874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>
              <a:solidFill>
                <a:srgbClr val="A8744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5544" y="3041719"/>
            <a:ext cx="8955189" cy="68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</a:pP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Создать Музей </a:t>
            </a: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приключений и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смотровую площадку на базе бывшей</a:t>
            </a:r>
          </a:p>
          <a:p>
            <a:pPr lvl="0">
              <a:spcBef>
                <a:spcPts val="1000"/>
              </a:spcBef>
            </a:pPr>
            <a:r>
              <a:rPr lang="ru-RU" dirty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rgbClr val="A874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гауптвахты, находящейся прямо в сердце Тюмени.</a:t>
            </a:r>
            <a:endParaRPr lang="ru-RU" dirty="0">
              <a:solidFill>
                <a:srgbClr val="A87442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80777" y="3012825"/>
            <a:ext cx="720000" cy="720000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олба, идея, световые бесплатно значок из Colourful Education Icons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t="14764" r="25258" b="16953"/>
          <a:stretch/>
        </p:blipFill>
        <p:spPr bwMode="auto">
          <a:xfrm>
            <a:off x="1323533" y="3074152"/>
            <a:ext cx="442703" cy="5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047599" y="3922589"/>
            <a:ext cx="986351" cy="992634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955626" y="5185743"/>
            <a:ext cx="1170299" cy="1152000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Восклицательный знак эмодзи клипарт. Бесплатная загрузка. | Creazilla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7" t="3752" r="37992"/>
          <a:stretch/>
        </p:blipFill>
        <p:spPr bwMode="auto">
          <a:xfrm>
            <a:off x="1440051" y="3996694"/>
            <a:ext cx="201446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упа PNG, векторы, PSD, иконы для свободного скачивания |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222" y1="25278" x2="37222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92" y="5116974"/>
            <a:ext cx="1209788" cy="12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23533" y="668474"/>
            <a:ext cx="9659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На основе здания гауптвахты мы предлагаем построить Музей приключений. Это музей, в котором появляется возможность окунуться в Россию </a:t>
            </a:r>
            <a:r>
              <a:rPr lang="en-US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XIX-XX </a:t>
            </a:r>
            <a:r>
              <a:rPr lang="ru-RU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веков, помимо изучения исторических предметов быта и войны у посетителей будет возможность поучаствовать в информационно-познавательных мероприятиях (викторины, конкурсы и </a:t>
            </a:r>
            <a:r>
              <a:rPr lang="ru-RU" sz="2000" dirty="0" err="1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т.д</a:t>
            </a:r>
            <a:r>
              <a:rPr lang="ru-RU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), пообедать в необычном кафе, где будут подавать «блюда</a:t>
            </a:r>
            <a:r>
              <a:rPr lang="ru-RU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», которые когда-то готовили тюремным заключенным </a:t>
            </a:r>
            <a:r>
              <a:rPr lang="ru-RU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того времени.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99000"/>
            <a:ext cx="5207211" cy="467016"/>
          </a:xfrm>
        </p:spPr>
        <p:txBody>
          <a:bodyPr anchor="t">
            <a:no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МУЗЕЙ ПРИКЛЮЧЕНИЙ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8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92217"/>
            <a:ext cx="5207211" cy="467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ПЛАНИРОВКА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8F010A17-3A09-4AB9-B4E5-410AB596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231000" y="1179000"/>
            <a:ext cx="5572801" cy="6174000"/>
          </a:xfrm>
        </p:spPr>
        <p:txBody>
          <a:bodyPr anchor="t">
            <a:noAutofit/>
          </a:bodyPr>
          <a:lstStyle/>
          <a:p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Здание 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будет состоять из двух этажей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● На 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первом этаже расположится выставочный музей с различными приборами и аппаратами двух прошлых столетий</a:t>
            </a:r>
            <a:r>
              <a:rPr lang="en-US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● 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нулевом этаже будет несколько демонстративных моделей </a:t>
            </a:r>
            <a:r>
              <a:rPr lang="ru-RU" sz="2000" b="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камер для заключенных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небольшой кинотеатр, где будут транслировать документальные фильмы о сибирских лагерях, гауптвахтах, роли Тюмени в воспитательных работах России</a:t>
            </a:r>
            <a:r>
              <a:rPr lang="en-US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● На смотровой площадке будет открываться вид на набережную реки Туры, там же расположится </a:t>
            </a: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небольшое </a:t>
            </a:r>
            <a:r>
              <a:rPr lang="ru-RU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кафе, где будут подавать «блюда», которые когда-то готовили для заключенных того времени.</a:t>
            </a:r>
            <a:r>
              <a:rPr lang="ru-RU" b="0" dirty="0"/>
              <a:t/>
            </a:r>
            <a:br>
              <a:rPr lang="ru-RU" b="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2000" dirty="0" smtClean="0">
                <a:solidFill>
                  <a:srgbClr val="A975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8" y="637933"/>
            <a:ext cx="5760000" cy="285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ак умирают исторические памятники: история тюменского «Ласточкиного  гнезда» на берегу Туры / Новости Тюмени и Тюменской области - Наша Газе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/>
        </p:blipFill>
        <p:spPr bwMode="auto">
          <a:xfrm>
            <a:off x="156538" y="3654000"/>
            <a:ext cx="5760000" cy="290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65"/>
            <a:ext cx="9767775" cy="54792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ПРОГРАММЫ ВОВЛЕЧЕНИЯ ЖИТЕЛЕЙ И СООБЩЕСТВ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31EDF3FE-86B0-46E9-83D6-97DE595E7AAB}"/>
              </a:ext>
            </a:extLst>
          </p:cNvPr>
          <p:cNvSpPr/>
          <p:nvPr/>
        </p:nvSpPr>
        <p:spPr>
          <a:xfrm rot="16200000">
            <a:off x="715638" y="2076786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5400000">
            <a:off x="-972044" y="2603639"/>
            <a:ext cx="5760001" cy="2010723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5400000">
            <a:off x="1377952" y="1592498"/>
            <a:ext cx="675000" cy="199125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70F681F1-F8D7-4A70-AF31-3C2CAB5DDF9A}"/>
              </a:ext>
            </a:extLst>
          </p:cNvPr>
          <p:cNvSpPr/>
          <p:nvPr/>
        </p:nvSpPr>
        <p:spPr>
          <a:xfrm rot="10800000">
            <a:off x="719827" y="2920002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CD797-9F69-4F88-8505-08950BC88B73}"/>
              </a:ext>
            </a:extLst>
          </p:cNvPr>
          <p:cNvSpPr txBox="1"/>
          <p:nvPr/>
        </p:nvSpPr>
        <p:spPr>
          <a:xfrm>
            <a:off x="1018039" y="3120309"/>
            <a:ext cx="1979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музее будут представлены экспонаты со всех уголков России.</a:t>
            </a:r>
          </a:p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Экспонаты, картины и письма будут датироваться с 1810 по 2000 год.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058E9F0-D239-4039-B87B-F9C292AD3904}"/>
              </a:ext>
            </a:extLst>
          </p:cNvPr>
          <p:cNvCxnSpPr>
            <a:cxnSpLocks/>
          </p:cNvCxnSpPr>
          <p:nvPr/>
        </p:nvCxnSpPr>
        <p:spPr>
          <a:xfrm>
            <a:off x="1101000" y="5049000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6AE77E-706E-47C5-B0B9-85B2A02D1BCB}"/>
              </a:ext>
            </a:extLst>
          </p:cNvPr>
          <p:cNvSpPr txBox="1"/>
          <p:nvPr/>
        </p:nvSpPr>
        <p:spPr>
          <a:xfrm>
            <a:off x="902595" y="2314619"/>
            <a:ext cx="169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Музей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id="{E448CAB4-DD95-4EBE-843C-AB1B470A4A0D}"/>
              </a:ext>
            </a:extLst>
          </p:cNvPr>
          <p:cNvSpPr/>
          <p:nvPr/>
        </p:nvSpPr>
        <p:spPr>
          <a:xfrm rot="16200000">
            <a:off x="3539063" y="207911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верхние углы 19">
            <a:extLst>
              <a:ext uri="{FF2B5EF4-FFF2-40B4-BE49-F238E27FC236}">
                <a16:creationId xmlns:a16="http://schemas.microsoft.com/office/drawing/2014/main" id="{EB48B667-8154-44FF-B4E2-F9B8357CA457}"/>
              </a:ext>
            </a:extLst>
          </p:cNvPr>
          <p:cNvSpPr/>
          <p:nvPr/>
        </p:nvSpPr>
        <p:spPr>
          <a:xfrm rot="5400000">
            <a:off x="1827368" y="2603914"/>
            <a:ext cx="5760003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верхние углы 20">
            <a:extLst>
              <a:ext uri="{FF2B5EF4-FFF2-40B4-BE49-F238E27FC236}">
                <a16:creationId xmlns:a16="http://schemas.microsoft.com/office/drawing/2014/main" id="{08F4F047-696C-495B-B85D-23B084653CC3}"/>
              </a:ext>
            </a:extLst>
          </p:cNvPr>
          <p:cNvSpPr/>
          <p:nvPr/>
        </p:nvSpPr>
        <p:spPr>
          <a:xfrm rot="5400000">
            <a:off x="4197300" y="1600875"/>
            <a:ext cx="675000" cy="199125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78EB05CD-FD69-4C13-BB87-70A73A7FFCC2}"/>
              </a:ext>
            </a:extLst>
          </p:cNvPr>
          <p:cNvSpPr/>
          <p:nvPr/>
        </p:nvSpPr>
        <p:spPr>
          <a:xfrm rot="10800000">
            <a:off x="3539063" y="2934000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5595CB-61C7-4E3F-B159-B21C13980923}"/>
              </a:ext>
            </a:extLst>
          </p:cNvPr>
          <p:cNvSpPr txBox="1"/>
          <p:nvPr/>
        </p:nvSpPr>
        <p:spPr>
          <a:xfrm>
            <a:off x="3775418" y="3067412"/>
            <a:ext cx="2029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Викторины и конкурсы будут проходить в игровом формате, что позволит посетителям узнать много нового и получить небольшие сувениры за активное участие.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A55159E-AFCA-435D-AEF8-2CABC29DE45B}"/>
              </a:ext>
            </a:extLst>
          </p:cNvPr>
          <p:cNvCxnSpPr>
            <a:cxnSpLocks/>
          </p:cNvCxnSpPr>
          <p:nvPr/>
        </p:nvCxnSpPr>
        <p:spPr>
          <a:xfrm>
            <a:off x="3868538" y="5074398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C5DA114-8BDC-42DD-8BE1-2CBF96C6D821}"/>
              </a:ext>
            </a:extLst>
          </p:cNvPr>
          <p:cNvSpPr txBox="1"/>
          <p:nvPr/>
        </p:nvSpPr>
        <p:spPr>
          <a:xfrm>
            <a:off x="3635535" y="2314619"/>
            <a:ext cx="1889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Викторины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Прямоугольный треугольник 32">
            <a:extLst>
              <a:ext uri="{FF2B5EF4-FFF2-40B4-BE49-F238E27FC236}">
                <a16:creationId xmlns:a16="http://schemas.microsoft.com/office/drawing/2014/main" id="{3966F74A-3F31-4FCF-956F-2D0B7114B1F2}"/>
              </a:ext>
            </a:extLst>
          </p:cNvPr>
          <p:cNvSpPr/>
          <p:nvPr/>
        </p:nvSpPr>
        <p:spPr>
          <a:xfrm rot="16200000">
            <a:off x="6389663" y="207911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верхние углы 33">
            <a:extLst>
              <a:ext uri="{FF2B5EF4-FFF2-40B4-BE49-F238E27FC236}">
                <a16:creationId xmlns:a16="http://schemas.microsoft.com/office/drawing/2014/main" id="{E829776C-965B-487E-86D8-06C9B69416CB}"/>
              </a:ext>
            </a:extLst>
          </p:cNvPr>
          <p:cNvSpPr/>
          <p:nvPr/>
        </p:nvSpPr>
        <p:spPr>
          <a:xfrm rot="5400000">
            <a:off x="4679775" y="2613377"/>
            <a:ext cx="576000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верхние углы 34">
            <a:extLst>
              <a:ext uri="{FF2B5EF4-FFF2-40B4-BE49-F238E27FC236}">
                <a16:creationId xmlns:a16="http://schemas.microsoft.com/office/drawing/2014/main" id="{0B0C7FBA-578A-472D-8430-F0B1BC305A13}"/>
              </a:ext>
            </a:extLst>
          </p:cNvPr>
          <p:cNvSpPr/>
          <p:nvPr/>
        </p:nvSpPr>
        <p:spPr>
          <a:xfrm rot="5400000">
            <a:off x="7047900" y="1600875"/>
            <a:ext cx="675000" cy="199125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>
            <a:extLst>
              <a:ext uri="{FF2B5EF4-FFF2-40B4-BE49-F238E27FC236}">
                <a16:creationId xmlns:a16="http://schemas.microsoft.com/office/drawing/2014/main" id="{9B530CF0-B937-4FF8-AD54-91604566D4E8}"/>
              </a:ext>
            </a:extLst>
          </p:cNvPr>
          <p:cNvSpPr/>
          <p:nvPr/>
        </p:nvSpPr>
        <p:spPr>
          <a:xfrm rot="10800000">
            <a:off x="6389663" y="2934000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FCD8BD-BA97-4A88-9614-58B59E2C29B7}"/>
              </a:ext>
            </a:extLst>
          </p:cNvPr>
          <p:cNvSpPr txBox="1"/>
          <p:nvPr/>
        </p:nvSpPr>
        <p:spPr>
          <a:xfrm>
            <a:off x="6586229" y="3095421"/>
            <a:ext cx="1932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кинотеатре будут транслировать документальные фильмы о гауптвахтах, сибирских лагерях и роли Тюмени в воспитательных работах в России.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1171453-1BDA-40ED-922B-FF45D249CE0E}"/>
              </a:ext>
            </a:extLst>
          </p:cNvPr>
          <p:cNvCxnSpPr>
            <a:cxnSpLocks/>
          </p:cNvCxnSpPr>
          <p:nvPr/>
        </p:nvCxnSpPr>
        <p:spPr>
          <a:xfrm>
            <a:off x="6811650" y="5069828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80C29AF-1634-40E1-BA22-FCA7D786B13A}"/>
              </a:ext>
            </a:extLst>
          </p:cNvPr>
          <p:cNvSpPr txBox="1"/>
          <p:nvPr/>
        </p:nvSpPr>
        <p:spPr>
          <a:xfrm>
            <a:off x="6479560" y="2326933"/>
            <a:ext cx="1745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Кинотеатр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Прямоугольный треугольник 46">
            <a:extLst>
              <a:ext uri="{FF2B5EF4-FFF2-40B4-BE49-F238E27FC236}">
                <a16:creationId xmlns:a16="http://schemas.microsoft.com/office/drawing/2014/main" id="{977A5293-6003-4334-AAFB-608DCBAC65BF}"/>
              </a:ext>
            </a:extLst>
          </p:cNvPr>
          <p:cNvSpPr/>
          <p:nvPr/>
        </p:nvSpPr>
        <p:spPr>
          <a:xfrm rot="16200000">
            <a:off x="9240263" y="2032954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верхние углы 47">
            <a:extLst>
              <a:ext uri="{FF2B5EF4-FFF2-40B4-BE49-F238E27FC236}">
                <a16:creationId xmlns:a16="http://schemas.microsoft.com/office/drawing/2014/main" id="{434D7237-CFE2-4569-A8AE-55BFC5ACF6DD}"/>
              </a:ext>
            </a:extLst>
          </p:cNvPr>
          <p:cNvSpPr>
            <a:spLocks/>
          </p:cNvSpPr>
          <p:nvPr/>
        </p:nvSpPr>
        <p:spPr>
          <a:xfrm rot="5400000">
            <a:off x="7538870" y="2613376"/>
            <a:ext cx="5760003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AF411B0D-7110-4A3A-85C3-ED826BAD1BBB}"/>
              </a:ext>
            </a:extLst>
          </p:cNvPr>
          <p:cNvSpPr/>
          <p:nvPr/>
        </p:nvSpPr>
        <p:spPr>
          <a:xfrm rot="5400000">
            <a:off x="9898500" y="1554717"/>
            <a:ext cx="675000" cy="199125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>
            <a:extLst>
              <a:ext uri="{FF2B5EF4-FFF2-40B4-BE49-F238E27FC236}">
                <a16:creationId xmlns:a16="http://schemas.microsoft.com/office/drawing/2014/main" id="{5715F8FE-45BC-4CA5-A482-C9869E93CFF2}"/>
              </a:ext>
            </a:extLst>
          </p:cNvPr>
          <p:cNvSpPr/>
          <p:nvPr/>
        </p:nvSpPr>
        <p:spPr>
          <a:xfrm rot="10800000">
            <a:off x="9240263" y="288784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989569-418E-44C0-B257-EF4473054584}"/>
              </a:ext>
            </a:extLst>
          </p:cNvPr>
          <p:cNvSpPr txBox="1"/>
          <p:nvPr/>
        </p:nvSpPr>
        <p:spPr>
          <a:xfrm>
            <a:off x="9408407" y="3067412"/>
            <a:ext cx="19731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Летнее кафе будет расположено на смотровой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площадке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где также будут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будут размещены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бинокли и подзорные трубы. 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6282814-7E4C-4325-AB2C-12043B6AA80A}"/>
              </a:ext>
            </a:extLst>
          </p:cNvPr>
          <p:cNvCxnSpPr>
            <a:cxnSpLocks/>
          </p:cNvCxnSpPr>
          <p:nvPr/>
        </p:nvCxnSpPr>
        <p:spPr>
          <a:xfrm>
            <a:off x="9662250" y="5049000"/>
            <a:ext cx="156937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998657D-8CD0-412E-BB2D-78E7FAC18791}"/>
              </a:ext>
            </a:extLst>
          </p:cNvPr>
          <p:cNvSpPr txBox="1"/>
          <p:nvPr/>
        </p:nvSpPr>
        <p:spPr>
          <a:xfrm>
            <a:off x="9381000" y="2122842"/>
            <a:ext cx="195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Кафе и смотровая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Объект 2"/>
          <p:cNvSpPr>
            <a:spLocks noGrp="1"/>
          </p:cNvSpPr>
          <p:nvPr>
            <p:ph idx="1"/>
          </p:nvPr>
        </p:nvSpPr>
        <p:spPr>
          <a:xfrm>
            <a:off x="955811" y="5069296"/>
            <a:ext cx="1901206" cy="13709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Посетители смогут увидеть экспонаты и предметы бытия не только прошлых веков, но и совсем недавнего времени.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Объект 2"/>
          <p:cNvSpPr txBox="1">
            <a:spLocks/>
          </p:cNvSpPr>
          <p:nvPr/>
        </p:nvSpPr>
        <p:spPr>
          <a:xfrm>
            <a:off x="3749578" y="5092535"/>
            <a:ext cx="1901206" cy="14658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викторинах и конкурсах смогут принять участие не только дети, но и взрослые, так как это будет очень интересно и познавательно.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Объект 2"/>
          <p:cNvSpPr txBox="1">
            <a:spLocks/>
          </p:cNvSpPr>
          <p:nvPr/>
        </p:nvSpPr>
        <p:spPr>
          <a:xfrm>
            <a:off x="6617288" y="5073010"/>
            <a:ext cx="1901206" cy="146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0" name="Объект 2"/>
          <p:cNvSpPr txBox="1">
            <a:spLocks/>
          </p:cNvSpPr>
          <p:nvPr/>
        </p:nvSpPr>
        <p:spPr>
          <a:xfrm>
            <a:off x="6617287" y="5073010"/>
            <a:ext cx="1901206" cy="1465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Объект 2"/>
          <p:cNvSpPr txBox="1">
            <a:spLocks/>
          </p:cNvSpPr>
          <p:nvPr/>
        </p:nvSpPr>
        <p:spPr>
          <a:xfrm>
            <a:off x="9451124" y="5060153"/>
            <a:ext cx="1901206" cy="1465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территории кафе будет открываться живописный вид на набережную реки Туры.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Музей истории ГУЛАГа: черные страницы СССР: zhzhitel — LiveJournal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1" y="908411"/>
            <a:ext cx="1666800" cy="1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икторина по роману Солженицына Архипелаг ГУЛАГ - тест онлайн игра -  вопросы с ответами - скачать бесплатно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26" y="890757"/>
            <a:ext cx="1666800" cy="1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ильм про ГУЛАГ 1991 &quot;ТЮРЕМНЫЙ ЛЮДОЕД&quot; руссское кино про лагеря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3199"/>
          <a:stretch/>
        </p:blipFill>
        <p:spPr bwMode="auto">
          <a:xfrm>
            <a:off x="6706950" y="908411"/>
            <a:ext cx="1666800" cy="1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Тюмень готова принять жителей Ямала без справок. В регионе наступил второй  этап снятия ограничений – Новости Салехарда и ЯНАО – Вести. Ямал.  Актуальные новости Ямала"/>
          <p:cNvPicPr>
            <a:picLocks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825" y="867716"/>
            <a:ext cx="1666800" cy="1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Объект 2"/>
          <p:cNvSpPr txBox="1">
            <a:spLocks/>
          </p:cNvSpPr>
          <p:nvPr/>
        </p:nvSpPr>
        <p:spPr>
          <a:xfrm>
            <a:off x="6602512" y="5076191"/>
            <a:ext cx="1901206" cy="1465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кинотеатрах будет широкий выбор фильмов о ГУЛАГе, жизни тюремных заключенных.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5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шеврон 2">
            <a:extLst>
              <a:ext uri="{FF2B5EF4-FFF2-40B4-BE49-F238E27FC236}">
                <a16:creationId xmlns:a16="http://schemas.microsoft.com/office/drawing/2014/main" id="{2589DD2A-5A3F-4DFC-B9CE-F153C4AB0216}"/>
              </a:ext>
            </a:extLst>
          </p:cNvPr>
          <p:cNvSpPr/>
          <p:nvPr/>
        </p:nvSpPr>
        <p:spPr>
          <a:xfrm>
            <a:off x="651000" y="3156026"/>
            <a:ext cx="2329500" cy="452974"/>
          </a:xfrm>
          <a:prstGeom prst="chevron">
            <a:avLst>
              <a:gd name="adj" fmla="val 5891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id="{ECE75415-B150-40F9-931E-3411873B625C}"/>
              </a:ext>
            </a:extLst>
          </p:cNvPr>
          <p:cNvSpPr/>
          <p:nvPr/>
        </p:nvSpPr>
        <p:spPr>
          <a:xfrm>
            <a:off x="2901000" y="3156026"/>
            <a:ext cx="2329200" cy="452974"/>
          </a:xfrm>
          <a:prstGeom prst="chevron">
            <a:avLst>
              <a:gd name="adj" fmla="val 5891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: шеврон 91">
            <a:extLst>
              <a:ext uri="{FF2B5EF4-FFF2-40B4-BE49-F238E27FC236}">
                <a16:creationId xmlns:a16="http://schemas.microsoft.com/office/drawing/2014/main" id="{48C17C91-31F2-42D9-955E-63870130CCB4}"/>
              </a:ext>
            </a:extLst>
          </p:cNvPr>
          <p:cNvSpPr/>
          <p:nvPr/>
        </p:nvSpPr>
        <p:spPr>
          <a:xfrm>
            <a:off x="5150998" y="3156026"/>
            <a:ext cx="2329200" cy="452974"/>
          </a:xfrm>
          <a:prstGeom prst="chevron">
            <a:avLst>
              <a:gd name="adj" fmla="val 5891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: шеврон 93">
            <a:extLst>
              <a:ext uri="{FF2B5EF4-FFF2-40B4-BE49-F238E27FC236}">
                <a16:creationId xmlns:a16="http://schemas.microsoft.com/office/drawing/2014/main" id="{BB3B7A49-90AE-40F7-AAF4-60B2543DF174}"/>
              </a:ext>
            </a:extLst>
          </p:cNvPr>
          <p:cNvSpPr/>
          <p:nvPr/>
        </p:nvSpPr>
        <p:spPr>
          <a:xfrm>
            <a:off x="7400998" y="3156026"/>
            <a:ext cx="2329200" cy="452974"/>
          </a:xfrm>
          <a:prstGeom prst="chevron">
            <a:avLst>
              <a:gd name="adj" fmla="val 58912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3E9BD90-30D0-4043-982A-073D8B8D5F32}"/>
              </a:ext>
            </a:extLst>
          </p:cNvPr>
          <p:cNvSpPr/>
          <p:nvPr/>
        </p:nvSpPr>
        <p:spPr>
          <a:xfrm>
            <a:off x="1725599" y="329251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363B380-27C8-4A26-A7B1-A346CCFC4114}"/>
              </a:ext>
            </a:extLst>
          </p:cNvPr>
          <p:cNvSpPr/>
          <p:nvPr/>
        </p:nvSpPr>
        <p:spPr>
          <a:xfrm>
            <a:off x="3975600" y="329251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25E64F9-09F9-4814-A2B1-19E73BDA83A1}"/>
              </a:ext>
            </a:extLst>
          </p:cNvPr>
          <p:cNvSpPr/>
          <p:nvPr/>
        </p:nvSpPr>
        <p:spPr>
          <a:xfrm>
            <a:off x="6225597" y="329251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C71C7A4-2B62-467D-B6E4-BB9B8D54C29F}"/>
              </a:ext>
            </a:extLst>
          </p:cNvPr>
          <p:cNvSpPr/>
          <p:nvPr/>
        </p:nvSpPr>
        <p:spPr>
          <a:xfrm>
            <a:off x="8475071" y="329251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CB18B6B-9FB3-4975-9ED1-D8731CBC7B24}"/>
              </a:ext>
            </a:extLst>
          </p:cNvPr>
          <p:cNvSpPr/>
          <p:nvPr/>
        </p:nvSpPr>
        <p:spPr>
          <a:xfrm>
            <a:off x="10725600" y="329251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ECFDD74-2781-4622-BF75-992AD9F304A3}"/>
              </a:ext>
            </a:extLst>
          </p:cNvPr>
          <p:cNvCxnSpPr/>
          <p:nvPr/>
        </p:nvCxnSpPr>
        <p:spPr>
          <a:xfrm flipV="1">
            <a:off x="1821000" y="1852513"/>
            <a:ext cx="0" cy="1303513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963C330-4BEE-478C-8B2D-E04E4289F087}"/>
              </a:ext>
            </a:extLst>
          </p:cNvPr>
          <p:cNvCxnSpPr/>
          <p:nvPr/>
        </p:nvCxnSpPr>
        <p:spPr>
          <a:xfrm flipV="1">
            <a:off x="4071000" y="3609000"/>
            <a:ext cx="0" cy="1303513"/>
          </a:xfrm>
          <a:prstGeom prst="line">
            <a:avLst/>
          </a:prstGeom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885BC86-019A-4A33-A510-46F813B46A86}"/>
              </a:ext>
            </a:extLst>
          </p:cNvPr>
          <p:cNvCxnSpPr/>
          <p:nvPr/>
        </p:nvCxnSpPr>
        <p:spPr>
          <a:xfrm flipV="1">
            <a:off x="6321000" y="1852513"/>
            <a:ext cx="0" cy="1303513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DFE1742-8440-4BB3-B752-3F357C204D22}"/>
              </a:ext>
            </a:extLst>
          </p:cNvPr>
          <p:cNvCxnSpPr/>
          <p:nvPr/>
        </p:nvCxnSpPr>
        <p:spPr>
          <a:xfrm flipV="1">
            <a:off x="8570444" y="3609000"/>
            <a:ext cx="0" cy="1303513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A7F2351-0A5E-462E-BB3F-6F5D821FB313}"/>
              </a:ext>
            </a:extLst>
          </p:cNvPr>
          <p:cNvCxnSpPr/>
          <p:nvPr/>
        </p:nvCxnSpPr>
        <p:spPr>
          <a:xfrm flipV="1">
            <a:off x="10777155" y="1846519"/>
            <a:ext cx="3083" cy="1535994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Круг: прозрачная заливка 8">
            <a:extLst>
              <a:ext uri="{FF2B5EF4-FFF2-40B4-BE49-F238E27FC236}">
                <a16:creationId xmlns:a16="http://schemas.microsoft.com/office/drawing/2014/main" id="{EDC4F14C-DCE6-4E69-B7DC-5545EA071D9D}"/>
              </a:ext>
            </a:extLst>
          </p:cNvPr>
          <p:cNvSpPr/>
          <p:nvPr/>
        </p:nvSpPr>
        <p:spPr>
          <a:xfrm>
            <a:off x="1382108" y="968734"/>
            <a:ext cx="877784" cy="877784"/>
          </a:xfrm>
          <a:prstGeom prst="donut">
            <a:avLst>
              <a:gd name="adj" fmla="val 890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4A7DE1-BF67-4134-B29A-9841C011E6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02263" y="1162807"/>
            <a:ext cx="468000" cy="468000"/>
          </a:xfrm>
          <a:prstGeom prst="rect">
            <a:avLst/>
          </a:prstGeom>
        </p:spPr>
      </p:pic>
      <p:sp>
        <p:nvSpPr>
          <p:cNvPr id="20" name="Круг: прозрачная заливка 10">
            <a:extLst>
              <a:ext uri="{FF2B5EF4-FFF2-40B4-BE49-F238E27FC236}">
                <a16:creationId xmlns:a16="http://schemas.microsoft.com/office/drawing/2014/main" id="{4BE139DC-E3E0-4D2C-9D37-6A5565B3AB0A}"/>
              </a:ext>
            </a:extLst>
          </p:cNvPr>
          <p:cNvSpPr/>
          <p:nvPr/>
        </p:nvSpPr>
        <p:spPr>
          <a:xfrm>
            <a:off x="5881432" y="968734"/>
            <a:ext cx="877784" cy="877784"/>
          </a:xfrm>
          <a:prstGeom prst="donut">
            <a:avLst>
              <a:gd name="adj" fmla="val 890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13">
            <a:extLst>
              <a:ext uri="{FF2B5EF4-FFF2-40B4-BE49-F238E27FC236}">
                <a16:creationId xmlns:a16="http://schemas.microsoft.com/office/drawing/2014/main" id="{8BC51743-AF96-45AA-BEEF-F0EE3B34A727}"/>
              </a:ext>
            </a:extLst>
          </p:cNvPr>
          <p:cNvSpPr/>
          <p:nvPr/>
        </p:nvSpPr>
        <p:spPr>
          <a:xfrm>
            <a:off x="10341346" y="962739"/>
            <a:ext cx="877784" cy="877784"/>
          </a:xfrm>
          <a:prstGeom prst="donut">
            <a:avLst>
              <a:gd name="adj" fmla="val 8904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Круг: прозрачная заливка 15">
            <a:extLst>
              <a:ext uri="{FF2B5EF4-FFF2-40B4-BE49-F238E27FC236}">
                <a16:creationId xmlns:a16="http://schemas.microsoft.com/office/drawing/2014/main" id="{C9652DBB-FAF7-4C01-AF5A-13E81AA8CE4C}"/>
              </a:ext>
            </a:extLst>
          </p:cNvPr>
          <p:cNvSpPr/>
          <p:nvPr/>
        </p:nvSpPr>
        <p:spPr>
          <a:xfrm>
            <a:off x="8131552" y="4900813"/>
            <a:ext cx="877784" cy="877784"/>
          </a:xfrm>
          <a:prstGeom prst="donut">
            <a:avLst>
              <a:gd name="adj" fmla="val 8904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руг: прозрачная заливка 17">
            <a:extLst>
              <a:ext uri="{FF2B5EF4-FFF2-40B4-BE49-F238E27FC236}">
                <a16:creationId xmlns:a16="http://schemas.microsoft.com/office/drawing/2014/main" id="{8DDD3C6F-8D95-4B47-8E5D-91C5D8A68663}"/>
              </a:ext>
            </a:extLst>
          </p:cNvPr>
          <p:cNvSpPr/>
          <p:nvPr/>
        </p:nvSpPr>
        <p:spPr>
          <a:xfrm>
            <a:off x="3632108" y="4900813"/>
            <a:ext cx="877784" cy="877784"/>
          </a:xfrm>
          <a:prstGeom prst="donut">
            <a:avLst>
              <a:gd name="adj" fmla="val 8904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584EE0-4C30-4CE4-B980-8C74D716B9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7500" y="5105705"/>
            <a:ext cx="468000" cy="46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AF2B1F-D040-445E-9C93-BF1BC9DC51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56468" y="5105705"/>
            <a:ext cx="468000" cy="46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A2C27FD-744A-4045-800F-8B12D2BB09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81599" y="1165221"/>
            <a:ext cx="468000" cy="46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908D03-868C-43F9-984F-805DD8DCBD6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546238" y="1162807"/>
            <a:ext cx="468000" cy="46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839891-CDF8-4EB2-814A-E42C33F6DB2B}"/>
              </a:ext>
            </a:extLst>
          </p:cNvPr>
          <p:cNvSpPr txBox="1"/>
          <p:nvPr/>
        </p:nvSpPr>
        <p:spPr>
          <a:xfrm>
            <a:off x="7727925" y="2626117"/>
            <a:ext cx="1688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Лето 2021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16865-9BF0-46BF-A260-B4A1375CC743}"/>
              </a:ext>
            </a:extLst>
          </p:cNvPr>
          <p:cNvSpPr txBox="1"/>
          <p:nvPr/>
        </p:nvSpPr>
        <p:spPr>
          <a:xfrm>
            <a:off x="5412521" y="3664106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Весна 2021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82AC39-90AB-4793-BDD2-62991839125C}"/>
              </a:ext>
            </a:extLst>
          </p:cNvPr>
          <p:cNvSpPr txBox="1"/>
          <p:nvPr/>
        </p:nvSpPr>
        <p:spPr>
          <a:xfrm>
            <a:off x="9874476" y="3666797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Осень 2021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CE4FD-30B6-4948-B96C-9482E8D80AAE}"/>
              </a:ext>
            </a:extLst>
          </p:cNvPr>
          <p:cNvSpPr txBox="1"/>
          <p:nvPr/>
        </p:nvSpPr>
        <p:spPr>
          <a:xfrm>
            <a:off x="3162017" y="2686435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Весна 2021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5C7419-D675-492A-B049-E681808FE762}"/>
              </a:ext>
            </a:extLst>
          </p:cNvPr>
          <p:cNvSpPr txBox="1"/>
          <p:nvPr/>
        </p:nvSpPr>
        <p:spPr>
          <a:xfrm>
            <a:off x="703319" y="3664106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Зима 2020-21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0DAF3F-07B5-4618-8F03-F5DFC9D923BA}"/>
              </a:ext>
            </a:extLst>
          </p:cNvPr>
          <p:cNvSpPr txBox="1"/>
          <p:nvPr/>
        </p:nvSpPr>
        <p:spPr>
          <a:xfrm>
            <a:off x="288041" y="4034672"/>
            <a:ext cx="3365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Макет здания и смотровой площадки будет разработан будущими архитекторами и дизайнерами Тюменского Индустриального Университета.</a:t>
            </a:r>
            <a:b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Подсчет расходов будет производиться отталкиваясь от цен на данный период времени.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0BB9FF-D8D0-4794-9F11-778EA5E7AAE6}"/>
              </a:ext>
            </a:extLst>
          </p:cNvPr>
          <p:cNvSpPr txBox="1"/>
          <p:nvPr/>
        </p:nvSpPr>
        <p:spPr>
          <a:xfrm>
            <a:off x="38204" y="606695"/>
            <a:ext cx="356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макета и подсчет расходов</a:t>
            </a:r>
            <a:endParaRPr lang="ru-RU" sz="1400" b="1" i="1" u="sng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F174C8-6797-46EF-AF72-C38179DED53E}"/>
              </a:ext>
            </a:extLst>
          </p:cNvPr>
          <p:cNvSpPr txBox="1"/>
          <p:nvPr/>
        </p:nvSpPr>
        <p:spPr>
          <a:xfrm>
            <a:off x="5280588" y="4048486"/>
            <a:ext cx="21599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Реконструкция здания будет производиться в несколько этапов: </a:t>
            </a: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этап - реконструкция стен</a:t>
            </a:r>
          </a:p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II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этап – реконструкция крыши.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DFF235-6A7A-467D-9571-070151D36C67}"/>
              </a:ext>
            </a:extLst>
          </p:cNvPr>
          <p:cNvSpPr txBox="1"/>
          <p:nvPr/>
        </p:nvSpPr>
        <p:spPr>
          <a:xfrm>
            <a:off x="9767775" y="4062333"/>
            <a:ext cx="2159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Перед запуском проект будет протестирован для исправления возможных ошибок.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EDD49C-78D3-4CBD-8B4F-746E7416F4B6}"/>
              </a:ext>
            </a:extLst>
          </p:cNvPr>
          <p:cNvSpPr txBox="1"/>
          <p:nvPr/>
        </p:nvSpPr>
        <p:spPr>
          <a:xfrm>
            <a:off x="7491003" y="850287"/>
            <a:ext cx="27161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Дизайн будет выполнен в смешанном стиле. Основными декорациями будут являться предметы из прошлых веков, а отделка будет более современной, чтобы  посетителям было комфортно находиться внутри.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0EADC6-B72B-4B81-B88C-58116A4BE829}"/>
              </a:ext>
            </a:extLst>
          </p:cNvPr>
          <p:cNvSpPr txBox="1"/>
          <p:nvPr/>
        </p:nvSpPr>
        <p:spPr>
          <a:xfrm>
            <a:off x="3239184" y="1762433"/>
            <a:ext cx="2159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Территория будет убрана и подготовлена заинтересованными волонтерами.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1E96B2-F90C-4E57-A90F-363F9934521C}"/>
              </a:ext>
            </a:extLst>
          </p:cNvPr>
          <p:cNvSpPr txBox="1"/>
          <p:nvPr/>
        </p:nvSpPr>
        <p:spPr>
          <a:xfrm>
            <a:off x="4870266" y="608346"/>
            <a:ext cx="289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Реконструкция стен и крыши</a:t>
            </a:r>
            <a:endParaRPr lang="ru-RU" sz="1400" b="1" i="1" u="sng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BCE15A-A19D-47EC-9DC0-36540613DD5D}"/>
              </a:ext>
            </a:extLst>
          </p:cNvPr>
          <p:cNvSpPr txBox="1"/>
          <p:nvPr/>
        </p:nvSpPr>
        <p:spPr>
          <a:xfrm>
            <a:off x="10014227" y="605661"/>
            <a:ext cx="1602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Запуск проекта</a:t>
            </a:r>
            <a:endParaRPr lang="ru-RU" sz="1400" b="1" i="1" u="sng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CF2593-D6BE-4127-A6EA-89128EEC0A2F}"/>
              </a:ext>
            </a:extLst>
          </p:cNvPr>
          <p:cNvSpPr txBox="1"/>
          <p:nvPr/>
        </p:nvSpPr>
        <p:spPr>
          <a:xfrm>
            <a:off x="7064708" y="5830810"/>
            <a:ext cx="3451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Отделка здания снаружи и внутри, </a:t>
            </a:r>
            <a:br>
              <a:rPr lang="ru-RU" sz="1400" b="1" i="1" u="sng" dirty="0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b="1" i="1" u="sng" dirty="0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 смотровой площадки</a:t>
            </a:r>
            <a:endParaRPr lang="ru-RU" sz="1400" b="1" i="1" u="sng" dirty="0">
              <a:solidFill>
                <a:schemeClr val="accent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EB0CEB-DB0F-4661-A06A-B73322E73857}"/>
              </a:ext>
            </a:extLst>
          </p:cNvPr>
          <p:cNvSpPr txBox="1"/>
          <p:nvPr/>
        </p:nvSpPr>
        <p:spPr>
          <a:xfrm>
            <a:off x="2337659" y="5855954"/>
            <a:ext cx="3455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u="sng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 территории и объекта</a:t>
            </a:r>
          </a:p>
        </p:txBody>
      </p:sp>
      <p:sp>
        <p:nvSpPr>
          <p:cNvPr id="43" name="Стрелка: шеврон 95">
            <a:extLst>
              <a:ext uri="{FF2B5EF4-FFF2-40B4-BE49-F238E27FC236}">
                <a16:creationId xmlns:a16="http://schemas.microsoft.com/office/drawing/2014/main" id="{32BCDDB5-B173-4C76-9B17-00BF5163696A}"/>
              </a:ext>
            </a:extLst>
          </p:cNvPr>
          <p:cNvSpPr/>
          <p:nvPr/>
        </p:nvSpPr>
        <p:spPr>
          <a:xfrm>
            <a:off x="9651000" y="3174499"/>
            <a:ext cx="2329200" cy="452974"/>
          </a:xfrm>
          <a:prstGeom prst="chevron">
            <a:avLst>
              <a:gd name="adj" fmla="val 58912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4"/>
            <a:ext cx="9767775" cy="54792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ПЛАН ПРОЕКТА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олилиния: фигура 22">
            <a:extLst>
              <a:ext uri="{FF2B5EF4-FFF2-40B4-BE49-F238E27FC236}">
                <a16:creationId xmlns:a16="http://schemas.microsoft.com/office/drawing/2014/main" id="{863F771B-7E2D-4ECA-95B4-D61D44B88705}"/>
              </a:ext>
            </a:extLst>
          </p:cNvPr>
          <p:cNvSpPr/>
          <p:nvPr/>
        </p:nvSpPr>
        <p:spPr>
          <a:xfrm>
            <a:off x="6302561" y="4825414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2A6A74-2010-4690-BB74-66FD8709CDD3}"/>
              </a:ext>
            </a:extLst>
          </p:cNvPr>
          <p:cNvSpPr/>
          <p:nvPr/>
        </p:nvSpPr>
        <p:spPr>
          <a:xfrm>
            <a:off x="-5664" y="-8142"/>
            <a:ext cx="6011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670" y="171088"/>
            <a:ext cx="5624513" cy="6683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Источники </a:t>
            </a:r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доходов</a:t>
            </a:r>
            <a:endParaRPr lang="ru-RU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7083" y="1018656"/>
            <a:ext cx="5626100" cy="33248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Источником доходов могут стать заинтересованные в этом проекте добровольцы (инвесторы, спонсоры, Администрация и пр.)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Впоследствии Музей приключений сможет поддерживать себя самостоятельно за счет приобретения билетов посетителями.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ru-RU" sz="26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377" y="802939"/>
            <a:ext cx="1261981" cy="1255885"/>
          </a:xfrm>
          <a:prstGeom prst="rect">
            <a:avLst/>
          </a:prstGeom>
        </p:spPr>
      </p:pic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863F771B-7E2D-4ECA-95B4-D61D44B88705}"/>
              </a:ext>
            </a:extLst>
          </p:cNvPr>
          <p:cNvSpPr/>
          <p:nvPr/>
        </p:nvSpPr>
        <p:spPr>
          <a:xfrm>
            <a:off x="6270177" y="2117018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4" name="Арка 23">
            <a:extLst>
              <a:ext uri="{FF2B5EF4-FFF2-40B4-BE49-F238E27FC236}">
                <a16:creationId xmlns:a16="http://schemas.microsoft.com/office/drawing/2014/main" id="{78439D90-653F-4C7B-B6DF-29572F6688D2}"/>
              </a:ext>
            </a:extLst>
          </p:cNvPr>
          <p:cNvSpPr/>
          <p:nvPr/>
        </p:nvSpPr>
        <p:spPr>
          <a:xfrm>
            <a:off x="6249707" y="2110813"/>
            <a:ext cx="1270874" cy="1239664"/>
          </a:xfrm>
          <a:prstGeom prst="blockArc">
            <a:avLst>
              <a:gd name="adj1" fmla="val 16205877"/>
              <a:gd name="adj2" fmla="val 20132012"/>
              <a:gd name="adj3" fmla="val 710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2A4E2AE-1B2C-4AA3-86DE-C7A1CB64AE1F}"/>
              </a:ext>
            </a:extLst>
          </p:cNvPr>
          <p:cNvSpPr/>
          <p:nvPr/>
        </p:nvSpPr>
        <p:spPr>
          <a:xfrm>
            <a:off x="413745" y="4744794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rgbClr val="F05323"/>
              </a:solidFill>
            </a:endParaRPr>
          </a:p>
        </p:txBody>
      </p:sp>
      <p:sp>
        <p:nvSpPr>
          <p:cNvPr id="26" name="Арка 25">
            <a:extLst>
              <a:ext uri="{FF2B5EF4-FFF2-40B4-BE49-F238E27FC236}">
                <a16:creationId xmlns:a16="http://schemas.microsoft.com/office/drawing/2014/main" id="{EF82366E-E8A1-48E0-9EE6-EBA448E122B9}"/>
              </a:ext>
            </a:extLst>
          </p:cNvPr>
          <p:cNvSpPr/>
          <p:nvPr/>
        </p:nvSpPr>
        <p:spPr>
          <a:xfrm>
            <a:off x="413745" y="4767978"/>
            <a:ext cx="1260000" cy="1260000"/>
          </a:xfrm>
          <a:prstGeom prst="blockArc">
            <a:avLst>
              <a:gd name="adj1" fmla="val 16209333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61F300-EC05-4C4C-AE96-A6BE1FDA3FAE}"/>
              </a:ext>
            </a:extLst>
          </p:cNvPr>
          <p:cNvSpPr txBox="1"/>
          <p:nvPr/>
        </p:nvSpPr>
        <p:spPr>
          <a:xfrm>
            <a:off x="6553714" y="250883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20%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5A6A1C-D4C8-4F2C-8250-AE849CF5DE5E}"/>
              </a:ext>
            </a:extLst>
          </p:cNvPr>
          <p:cNvSpPr txBox="1"/>
          <p:nvPr/>
        </p:nvSpPr>
        <p:spPr>
          <a:xfrm>
            <a:off x="605964" y="5153060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100%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14E4F710-7E38-405C-9728-F93EF9A88E16}"/>
              </a:ext>
            </a:extLst>
          </p:cNvPr>
          <p:cNvSpPr/>
          <p:nvPr/>
        </p:nvSpPr>
        <p:spPr>
          <a:xfrm>
            <a:off x="6285938" y="3500093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0" name="Арка 29">
            <a:extLst>
              <a:ext uri="{FF2B5EF4-FFF2-40B4-BE49-F238E27FC236}">
                <a16:creationId xmlns:a16="http://schemas.microsoft.com/office/drawing/2014/main" id="{4995313F-EC3F-409C-ABEA-A55F18A8E5DA}"/>
              </a:ext>
            </a:extLst>
          </p:cNvPr>
          <p:cNvSpPr/>
          <p:nvPr/>
        </p:nvSpPr>
        <p:spPr>
          <a:xfrm>
            <a:off x="6302561" y="3493888"/>
            <a:ext cx="1260000" cy="1260000"/>
          </a:xfrm>
          <a:prstGeom prst="blockArc">
            <a:avLst>
              <a:gd name="adj1" fmla="val 16202043"/>
              <a:gd name="adj2" fmla="val 21404799"/>
              <a:gd name="adj3" fmla="val 745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D62DD5-020E-45A2-8253-AD3A0EE3BBD8}"/>
              </a:ext>
            </a:extLst>
          </p:cNvPr>
          <p:cNvSpPr txBox="1"/>
          <p:nvPr/>
        </p:nvSpPr>
        <p:spPr>
          <a:xfrm>
            <a:off x="6612558" y="3882523"/>
            <a:ext cx="72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25%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49876F-6A99-4A48-8FDE-35BA36416F7E}"/>
              </a:ext>
            </a:extLst>
          </p:cNvPr>
          <p:cNvSpPr txBox="1"/>
          <p:nvPr/>
        </p:nvSpPr>
        <p:spPr>
          <a:xfrm>
            <a:off x="1673744" y="4982479"/>
            <a:ext cx="5337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Вложения спонсоров,</a:t>
            </a:r>
          </a:p>
          <a:p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нвесторов, Администрации  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 txBox="1">
            <a:spLocks/>
          </p:cNvSpPr>
          <p:nvPr/>
        </p:nvSpPr>
        <p:spPr>
          <a:xfrm>
            <a:off x="6200265" y="169444"/>
            <a:ext cx="5624513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Источники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расходов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Арка 37">
            <a:extLst>
              <a:ext uri="{FF2B5EF4-FFF2-40B4-BE49-F238E27FC236}">
                <a16:creationId xmlns:a16="http://schemas.microsoft.com/office/drawing/2014/main" id="{78439D90-653F-4C7B-B6DF-29572F6688D2}"/>
              </a:ext>
            </a:extLst>
          </p:cNvPr>
          <p:cNvSpPr/>
          <p:nvPr/>
        </p:nvSpPr>
        <p:spPr>
          <a:xfrm>
            <a:off x="6237377" y="786061"/>
            <a:ext cx="1260000" cy="1260000"/>
          </a:xfrm>
          <a:prstGeom prst="blockArc">
            <a:avLst>
              <a:gd name="adj1" fmla="val 16162308"/>
              <a:gd name="adj2" fmla="val 978810"/>
              <a:gd name="adj3" fmla="val 7699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Арка 38">
            <a:extLst>
              <a:ext uri="{FF2B5EF4-FFF2-40B4-BE49-F238E27FC236}">
                <a16:creationId xmlns:a16="http://schemas.microsoft.com/office/drawing/2014/main" id="{78439D90-653F-4C7B-B6DF-29572F6688D2}"/>
              </a:ext>
            </a:extLst>
          </p:cNvPr>
          <p:cNvSpPr/>
          <p:nvPr/>
        </p:nvSpPr>
        <p:spPr>
          <a:xfrm>
            <a:off x="6302561" y="4819209"/>
            <a:ext cx="1260000" cy="1260000"/>
          </a:xfrm>
          <a:prstGeom prst="blockArc">
            <a:avLst>
              <a:gd name="adj1" fmla="val 16232787"/>
              <a:gd name="adj2" fmla="val 21453864"/>
              <a:gd name="adj3" fmla="val 6472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61F300-EC05-4C4C-AE96-A6BE1FDA3FAE}"/>
              </a:ext>
            </a:extLst>
          </p:cNvPr>
          <p:cNvSpPr txBox="1"/>
          <p:nvPr/>
        </p:nvSpPr>
        <p:spPr>
          <a:xfrm>
            <a:off x="6618730" y="521837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2</a:t>
            </a:r>
            <a:r>
              <a:rPr lang="ru-RU" sz="2400" b="1" dirty="0" smtClean="0">
                <a:solidFill>
                  <a:schemeClr val="accent2"/>
                </a:solidFill>
              </a:rPr>
              <a:t>5%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61F300-EC05-4C4C-AE96-A6BE1FDA3FAE}"/>
              </a:ext>
            </a:extLst>
          </p:cNvPr>
          <p:cNvSpPr txBox="1"/>
          <p:nvPr/>
        </p:nvSpPr>
        <p:spPr>
          <a:xfrm>
            <a:off x="6540142" y="119794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3</a:t>
            </a:r>
            <a:r>
              <a:rPr lang="ru-RU" sz="2400" b="1" dirty="0" smtClean="0">
                <a:solidFill>
                  <a:schemeClr val="accent2"/>
                </a:solidFill>
              </a:rPr>
              <a:t>0%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3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 txBox="1">
            <a:spLocks/>
          </p:cNvSpPr>
          <p:nvPr/>
        </p:nvSpPr>
        <p:spPr>
          <a:xfrm>
            <a:off x="7545939" y="1099217"/>
            <a:ext cx="4040062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Ремонт крыши, стен и тротуара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 txBox="1">
            <a:spLocks/>
          </p:cNvSpPr>
          <p:nvPr/>
        </p:nvSpPr>
        <p:spPr>
          <a:xfrm>
            <a:off x="7557321" y="2337797"/>
            <a:ext cx="4433680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Ремонт здания внутри и снаружи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 txBox="1">
            <a:spLocks/>
          </p:cNvSpPr>
          <p:nvPr/>
        </p:nvSpPr>
        <p:spPr>
          <a:xfrm>
            <a:off x="7579184" y="3861244"/>
            <a:ext cx="4861816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Установка стеллажей и оборудование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узея приключений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 txBox="1">
            <a:spLocks/>
          </p:cNvSpPr>
          <p:nvPr/>
        </p:nvSpPr>
        <p:spPr>
          <a:xfrm>
            <a:off x="7579185" y="5115039"/>
            <a:ext cx="4501816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Закуп декораций, экспонатов, различных предметов интерьера и прочее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47" y="1740242"/>
            <a:ext cx="707197" cy="70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000" y="864000"/>
            <a:ext cx="707197" cy="7071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82000" y="-171000"/>
            <a:ext cx="4479000" cy="810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Почему именно мы?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7896000" y="980008"/>
            <a:ext cx="1881953" cy="816566"/>
          </a:xfrm>
        </p:spPr>
        <p:txBody>
          <a:bodyPr>
            <a:normAutofit/>
          </a:bodyPr>
          <a:lstStyle/>
          <a:p>
            <a:r>
              <a:rPr lang="ru-RU" dirty="0" smtClean="0"/>
              <a:t>1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43" y="4464004"/>
            <a:ext cx="707197" cy="707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43" y="3564003"/>
            <a:ext cx="707197" cy="707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43" y="2664002"/>
            <a:ext cx="707197" cy="7071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19" y="4575812"/>
            <a:ext cx="3250917" cy="186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Текст 3"/>
          <p:cNvSpPr txBox="1">
            <a:spLocks/>
          </p:cNvSpPr>
          <p:nvPr/>
        </p:nvSpPr>
        <p:spPr>
          <a:xfrm>
            <a:off x="7895999" y="1884696"/>
            <a:ext cx="1881953" cy="81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  <a:endParaRPr lang="en-US" dirty="0"/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7895999" y="2769311"/>
            <a:ext cx="1881953" cy="81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</a:t>
            </a:r>
            <a:endParaRPr lang="en-US" dirty="0"/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7941531" y="3646253"/>
            <a:ext cx="1881953" cy="81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</a:t>
            </a:r>
            <a:endParaRPr lang="en-US" dirty="0"/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7941531" y="4565635"/>
            <a:ext cx="1881953" cy="81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</a:t>
            </a:r>
            <a:endParaRPr lang="en-US" dirty="0"/>
          </a:p>
        </p:txBody>
      </p:sp>
      <p:sp>
        <p:nvSpPr>
          <p:cNvPr id="23" name="Текст 3"/>
          <p:cNvSpPr txBox="1">
            <a:spLocks/>
          </p:cNvSpPr>
          <p:nvPr/>
        </p:nvSpPr>
        <p:spPr>
          <a:xfrm>
            <a:off x="8648728" y="786286"/>
            <a:ext cx="3042256" cy="856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Наш проект уникален. Таких музеев в нашей стране практически нет.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8651410" y="1665722"/>
            <a:ext cx="3042256" cy="816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Наша идея актуальна для нынешнего поколения.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8645321" y="2570410"/>
            <a:ext cx="3212514" cy="62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Данный проект не требует огромных вложений и затрат.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648728" y="3459455"/>
            <a:ext cx="3003499" cy="816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Открытие музея даст толчок Тюмени в развитии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туризма.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8637934" y="4377652"/>
            <a:ext cx="3184075" cy="695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помощью конкурсов и викторин мы сможем заинтересовать посетителей учить историю и посещать места культурного наследия.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В Музее истории ГУЛАГа впервые появилась постоянная экспозиция | The Art  Newspaper Russia — новости искусства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6" y="2441699"/>
            <a:ext cx="3225600" cy="18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узей истории ГУЛАГа — Википедия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1" y="257301"/>
            <a:ext cx="3225600" cy="18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осударственный музей истории ГУЛАГа - Москва 20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4575812"/>
            <a:ext cx="3225600" cy="18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узей ГУЛАГа запускает театральную лабораторию - Новости - Музеи -  РЕВИЗОР.РУ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1" y="2440599"/>
            <a:ext cx="3225600" cy="18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Усть-Кабырза. Музей Гулага: eugzolotuhin — LiveJournal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19" y="257301"/>
            <a:ext cx="3225600" cy="18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rgbClr val="32323A"/>
      </a:dk1>
      <a:lt1>
        <a:srgbClr val="FFFFFF"/>
      </a:lt1>
      <a:dk2>
        <a:srgbClr val="51515F"/>
      </a:dk2>
      <a:lt2>
        <a:srgbClr val="AC9FBF"/>
      </a:lt2>
      <a:accent1>
        <a:srgbClr val="A67244"/>
      </a:accent1>
      <a:accent2>
        <a:srgbClr val="D9C5A0"/>
      </a:accent2>
      <a:accent3>
        <a:srgbClr val="8C3D2B"/>
      </a:accent3>
      <a:accent4>
        <a:srgbClr val="D17D69"/>
      </a:accent4>
      <a:accent5>
        <a:srgbClr val="373740"/>
      </a:accent5>
      <a:accent6>
        <a:srgbClr val="AC9FBF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505</Words>
  <Application>Microsoft Office PowerPoint</Application>
  <PresentationFormat>Широкоэкранный</PresentationFormat>
  <Paragraphs>89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Segoe UI Black</vt:lpstr>
      <vt:lpstr>Тема Office</vt:lpstr>
      <vt:lpstr>КРЕАТИВНАЯ ЭКОНОМИКА ГОРОДОВ </vt:lpstr>
      <vt:lpstr>«ЛАСТОЧКИНО ГНЕЗДО»</vt:lpstr>
      <vt:lpstr> Гауптвахта охраняется законом, но реставрировать ее никто не собирается. Некогда крепкая гауптвахта рушится из года в год. Сейчас это странное здание с обшарпанными стенами и пустыми оконными проемами стоит на заднем дворе военкомата. </vt:lpstr>
      <vt:lpstr>МУЗЕЙ ПРИКЛЮЧЕНИЙ</vt:lpstr>
      <vt:lpstr>         Здание будет состоять из двух этажей: ● На первом этаже расположится выставочный музей с различными приборами и аппаратами двух прошлых столетий; ● На нулевом этаже будет несколько демонстративных моделей камер для заключенных и небольшой кинотеатр, где будут транслировать документальные фильмы о сибирских лагерях, гауптвахтах, роли Тюмени в воспитательных работах России; ● На смотровой площадке будет открываться вид на набережную реки Туры, там же расположится небольшое кафе, где будут подавать «блюда», которые когда-то готовили для заключенных того времени.    </vt:lpstr>
      <vt:lpstr>ПРОГРАММЫ ВОВЛЕЧЕНИЯ ЖИТЕЛЕЙ И СООБЩЕСТВ</vt:lpstr>
      <vt:lpstr>ПЛАН ПРОЕКТА</vt:lpstr>
      <vt:lpstr>Источники доходов</vt:lpstr>
      <vt:lpstr>Почему именно мы?</vt:lpstr>
      <vt:lpstr>Участники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Лина Радучич</dc:creator>
  <cp:lastModifiedBy>Лина Радучич</cp:lastModifiedBy>
  <cp:revision>76</cp:revision>
  <dcterms:created xsi:type="dcterms:W3CDTF">2020-08-01T17:52:51Z</dcterms:created>
  <dcterms:modified xsi:type="dcterms:W3CDTF">2020-09-06T23:17:57Z</dcterms:modified>
</cp:coreProperties>
</file>