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sldIdLst>
    <p:sldId id="256" r:id="rId2"/>
    <p:sldId id="257" r:id="rId3"/>
    <p:sldId id="259" r:id="rId4"/>
    <p:sldId id="258" r:id="rId5"/>
    <p:sldId id="260" r:id="rId6"/>
    <p:sldId id="261" r:id="rId7"/>
    <p:sldId id="263" r:id="rId8"/>
    <p:sldId id="266"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9/6/2020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20625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68386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22894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667569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26453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61163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733122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381296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68891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49137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92913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4166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47512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8063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05302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09785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89245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499199188"/>
      </p:ext>
    </p:extLst>
  </p:cSld>
  <p:clrMap bg1="dk1" tx1="lt1" bg2="dk2"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xmlns="" id="{4B23AF12-5EA3-4D22-B5F1-D68224CE1AE8}"/>
              </a:ext>
            </a:extLst>
          </p:cNvPr>
          <p:cNvSpPr>
            <a:spLocks noGrp="1"/>
          </p:cNvSpPr>
          <p:nvPr>
            <p:ph type="title"/>
          </p:nvPr>
        </p:nvSpPr>
        <p:spPr>
          <a:xfrm>
            <a:off x="0" y="0"/>
            <a:ext cx="9144000" cy="1143000"/>
          </a:xfrm>
        </p:spPr>
        <p:txBody>
          <a:bodyPr>
            <a:noAutofit/>
          </a:bodyPr>
          <a:lstStyle/>
          <a:p>
            <a:pPr algn="ctr" eaLnBrk="1" hangingPunct="1"/>
            <a:r>
              <a:rPr lang="ru-RU" altLang="en-US" sz="2200" dirty="0" err="1">
                <a:latin typeface="Times New Roman" pitchFamily="18" charset="0"/>
                <a:cs typeface="Times New Roman" pitchFamily="18" charset="0"/>
              </a:rPr>
              <a:t>Краудсорсинговая</a:t>
            </a:r>
            <a:r>
              <a:rPr lang="ru-RU" altLang="en-US" sz="2200" dirty="0">
                <a:latin typeface="Times New Roman" pitchFamily="18" charset="0"/>
                <a:cs typeface="Times New Roman" pitchFamily="18" charset="0"/>
              </a:rPr>
              <a:t> платформа «100 городских лидеров»</a:t>
            </a:r>
            <a:br>
              <a:rPr lang="ru-RU" altLang="en-US" sz="2200" dirty="0">
                <a:latin typeface="Times New Roman" pitchFamily="18" charset="0"/>
                <a:cs typeface="Times New Roman" pitchFamily="18" charset="0"/>
              </a:rPr>
            </a:br>
            <a:r>
              <a:rPr lang="ru-RU" altLang="en-US" sz="2200" dirty="0">
                <a:latin typeface="Times New Roman" pitchFamily="18" charset="0"/>
                <a:cs typeface="Times New Roman" pitchFamily="18" charset="0"/>
              </a:rPr>
              <a:t>Студенческий кейс-чемпионат #</a:t>
            </a:r>
            <a:r>
              <a:rPr lang="en-US" altLang="en-US" sz="2200" dirty="0">
                <a:latin typeface="Times New Roman" pitchFamily="18" charset="0"/>
                <a:cs typeface="Times New Roman" pitchFamily="18" charset="0"/>
              </a:rPr>
              <a:t>Urban Sprint</a:t>
            </a:r>
            <a:r>
              <a:rPr lang="ru-RU" altLang="en-US" sz="2200" dirty="0">
                <a:latin typeface="Times New Roman" pitchFamily="18" charset="0"/>
                <a:cs typeface="Times New Roman" pitchFamily="18" charset="0"/>
              </a:rPr>
              <a:t/>
            </a:r>
            <a:br>
              <a:rPr lang="ru-RU" altLang="en-US" sz="2200" dirty="0">
                <a:latin typeface="Times New Roman" pitchFamily="18" charset="0"/>
                <a:cs typeface="Times New Roman" pitchFamily="18" charset="0"/>
              </a:rPr>
            </a:br>
            <a:r>
              <a:rPr lang="ru-RU" altLang="en-US" sz="2200" dirty="0">
                <a:latin typeface="Times New Roman" pitchFamily="18" charset="0"/>
                <a:cs typeface="Times New Roman" pitchFamily="18" charset="0"/>
              </a:rPr>
              <a:t>Социальная среда в городе</a:t>
            </a:r>
          </a:p>
        </p:txBody>
      </p:sp>
      <p:sp>
        <p:nvSpPr>
          <p:cNvPr id="2051" name="Подзаголовок 2">
            <a:extLst>
              <a:ext uri="{FF2B5EF4-FFF2-40B4-BE49-F238E27FC236}">
                <a16:creationId xmlns:a16="http://schemas.microsoft.com/office/drawing/2014/main" xmlns="" id="{8AAC6660-F6C3-44C2-8102-014555165176}"/>
              </a:ext>
            </a:extLst>
          </p:cNvPr>
          <p:cNvSpPr>
            <a:spLocks noGrp="1"/>
          </p:cNvSpPr>
          <p:nvPr>
            <p:ph sz="half" idx="1"/>
          </p:nvPr>
        </p:nvSpPr>
        <p:spPr>
          <a:xfrm>
            <a:off x="1214414" y="1285860"/>
            <a:ext cx="7126288" cy="1231900"/>
          </a:xfrm>
        </p:spPr>
        <p:txBody>
          <a:bodyPr>
            <a:normAutofit/>
          </a:bodyPr>
          <a:lstStyle/>
          <a:p>
            <a:pPr marL="0" indent="0" algn="ctr" eaLnBrk="1" hangingPunct="1">
              <a:buFontTx/>
              <a:buNone/>
            </a:pPr>
            <a:r>
              <a:rPr lang="ru-RU" altLang="en-US" sz="2400" dirty="0">
                <a:latin typeface="Times New Roman" pitchFamily="18" charset="0"/>
                <a:cs typeface="Times New Roman" pitchFamily="18" charset="0"/>
              </a:rPr>
              <a:t>Проект благоустройства и </a:t>
            </a:r>
            <a:r>
              <a:rPr lang="ru-RU" altLang="en-US" sz="2400" dirty="0" err="1">
                <a:latin typeface="Times New Roman" pitchFamily="18" charset="0"/>
                <a:cs typeface="Times New Roman" pitchFamily="18" charset="0"/>
              </a:rPr>
              <a:t>озеления</a:t>
            </a:r>
            <a:r>
              <a:rPr lang="ru-RU" altLang="en-US" sz="2400" dirty="0">
                <a:latin typeface="Times New Roman" pitchFamily="18" charset="0"/>
                <a:cs typeface="Times New Roman" pitchFamily="18" charset="0"/>
              </a:rPr>
              <a:t> городской среды в городе Магадан «Золотой сквер»</a:t>
            </a:r>
          </a:p>
        </p:txBody>
      </p:sp>
      <p:sp>
        <p:nvSpPr>
          <p:cNvPr id="2052" name="Объект 3">
            <a:extLst>
              <a:ext uri="{FF2B5EF4-FFF2-40B4-BE49-F238E27FC236}">
                <a16:creationId xmlns:a16="http://schemas.microsoft.com/office/drawing/2014/main" xmlns="" id="{288DF6AD-E7FA-46A1-9EFC-26EF104D4055}"/>
              </a:ext>
            </a:extLst>
          </p:cNvPr>
          <p:cNvSpPr>
            <a:spLocks noGrp="1"/>
          </p:cNvSpPr>
          <p:nvPr>
            <p:ph sz="half" idx="2"/>
          </p:nvPr>
        </p:nvSpPr>
        <p:spPr>
          <a:xfrm>
            <a:off x="5237163" y="2100263"/>
            <a:ext cx="3443287" cy="3359150"/>
          </a:xfrm>
        </p:spPr>
        <p:txBody>
          <a:bodyPr>
            <a:noAutofit/>
          </a:bodyPr>
          <a:lstStyle/>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Выполнили:</a:t>
            </a:r>
          </a:p>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студенты групп ПГС-81 и ПГС-91 </a:t>
            </a:r>
          </a:p>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Кафедры Промышленного и Гражданского строительства </a:t>
            </a:r>
          </a:p>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Политехнического института </a:t>
            </a:r>
          </a:p>
          <a:p>
            <a:pPr marL="0" indent="0" eaLnBrk="1" hangingPunct="1">
              <a:lnSpc>
                <a:spcPct val="100000"/>
              </a:lnSpc>
              <a:spcBef>
                <a:spcPts val="0"/>
              </a:spcBef>
              <a:buFontTx/>
              <a:buNone/>
            </a:pPr>
            <a:r>
              <a:rPr lang="ru-RU" altLang="en-US" sz="1700" dirty="0" err="1">
                <a:latin typeface="Times New Roman" pitchFamily="18" charset="0"/>
                <a:cs typeface="Times New Roman" pitchFamily="18" charset="0"/>
              </a:rPr>
              <a:t>Северо</a:t>
            </a:r>
            <a:r>
              <a:rPr lang="ru-RU" altLang="en-US" sz="1700" dirty="0">
                <a:latin typeface="Times New Roman" pitchFamily="18" charset="0"/>
                <a:cs typeface="Times New Roman" pitchFamily="18" charset="0"/>
              </a:rPr>
              <a:t> – Восточного Государственного Университета </a:t>
            </a:r>
          </a:p>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город Магадан</a:t>
            </a:r>
          </a:p>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Козлов Константин Андреевич</a:t>
            </a:r>
          </a:p>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Лейбович Евгения Олеговна</a:t>
            </a:r>
          </a:p>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Магомедов Магомед </a:t>
            </a:r>
            <a:r>
              <a:rPr lang="ru-RU" altLang="en-US" sz="1700" dirty="0" err="1">
                <a:latin typeface="Times New Roman" pitchFamily="18" charset="0"/>
                <a:cs typeface="Times New Roman" pitchFamily="18" charset="0"/>
              </a:rPr>
              <a:t>Алигаджиевич</a:t>
            </a:r>
            <a:endParaRPr lang="ru-RU" altLang="en-US" sz="1700" dirty="0">
              <a:latin typeface="Times New Roman" pitchFamily="18" charset="0"/>
              <a:cs typeface="Times New Roman" pitchFamily="18" charset="0"/>
            </a:endParaRPr>
          </a:p>
          <a:p>
            <a:pPr marL="0" indent="0" eaLnBrk="1" hangingPunct="1">
              <a:lnSpc>
                <a:spcPct val="100000"/>
              </a:lnSpc>
              <a:spcBef>
                <a:spcPts val="0"/>
              </a:spcBef>
              <a:buFontTx/>
              <a:buNone/>
            </a:pPr>
            <a:endParaRPr lang="ru-RU" altLang="en-US" sz="1700" dirty="0">
              <a:latin typeface="Times New Roman" pitchFamily="18" charset="0"/>
              <a:cs typeface="Times New Roman" pitchFamily="18" charset="0"/>
            </a:endParaRPr>
          </a:p>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Консультант: </a:t>
            </a:r>
          </a:p>
          <a:p>
            <a:pPr marL="0" indent="0" eaLnBrk="1" hangingPunct="1">
              <a:lnSpc>
                <a:spcPct val="100000"/>
              </a:lnSpc>
              <a:spcBef>
                <a:spcPts val="0"/>
              </a:spcBef>
              <a:buFontTx/>
              <a:buNone/>
            </a:pPr>
            <a:r>
              <a:rPr lang="ru-RU" altLang="en-US" sz="1700" dirty="0">
                <a:latin typeface="Times New Roman" pitchFamily="18" charset="0"/>
                <a:cs typeface="Times New Roman" pitchFamily="18" charset="0"/>
              </a:rPr>
              <a:t>старший преподаватель кафедры ПГС</a:t>
            </a:r>
          </a:p>
          <a:p>
            <a:pPr marL="0" indent="0" eaLnBrk="1" hangingPunct="1">
              <a:lnSpc>
                <a:spcPct val="100000"/>
              </a:lnSpc>
              <a:spcBef>
                <a:spcPts val="0"/>
              </a:spcBef>
              <a:buFontTx/>
              <a:buNone/>
            </a:pPr>
            <a:r>
              <a:rPr lang="ru-RU" altLang="en-US" sz="1700" dirty="0" err="1">
                <a:latin typeface="Times New Roman" pitchFamily="18" charset="0"/>
                <a:cs typeface="Times New Roman" pitchFamily="18" charset="0"/>
              </a:rPr>
              <a:t>Баль</a:t>
            </a:r>
            <a:r>
              <a:rPr lang="ru-RU" altLang="en-US" sz="1700" dirty="0">
                <a:latin typeface="Times New Roman" pitchFamily="18" charset="0"/>
                <a:cs typeface="Times New Roman" pitchFamily="18" charset="0"/>
              </a:rPr>
              <a:t> Владимир Вячеславович</a:t>
            </a:r>
          </a:p>
        </p:txBody>
      </p:sp>
      <p:pic>
        <p:nvPicPr>
          <p:cNvPr id="2053" name="Picture 2">
            <a:extLst>
              <a:ext uri="{FF2B5EF4-FFF2-40B4-BE49-F238E27FC236}">
                <a16:creationId xmlns:a16="http://schemas.microsoft.com/office/drawing/2014/main" xmlns="" id="{30E1F984-B3B1-4AA6-BD22-CA960581D6A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3068638"/>
            <a:ext cx="5040313" cy="335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266" name="Объект 2">
            <a:extLst>
              <a:ext uri="{FF2B5EF4-FFF2-40B4-BE49-F238E27FC236}">
                <a16:creationId xmlns:a16="http://schemas.microsoft.com/office/drawing/2014/main" xmlns="" id="{73112CB1-3BE9-40A0-9B02-D69A1668D7F4}"/>
              </a:ext>
            </a:extLst>
          </p:cNvPr>
          <p:cNvSpPr>
            <a:spLocks noGrp="1"/>
          </p:cNvSpPr>
          <p:nvPr>
            <p:ph idx="1"/>
          </p:nvPr>
        </p:nvSpPr>
        <p:spPr>
          <a:xfrm>
            <a:off x="-785850" y="2214554"/>
            <a:ext cx="10820400" cy="4024125"/>
          </a:xfrm>
        </p:spPr>
        <p:txBody>
          <a:bodyPr/>
          <a:lstStyle/>
          <a:p>
            <a:pPr marL="0" indent="0" algn="ctr" eaLnBrk="1" hangingPunct="1">
              <a:buFontTx/>
              <a:buNone/>
            </a:pPr>
            <a:r>
              <a:rPr lang="ru-RU" altLang="en-US" sz="6000" dirty="0">
                <a:latin typeface="Times New Roman" pitchFamily="18" charset="0"/>
                <a:cs typeface="Times New Roman" pitchFamily="18" charset="0"/>
              </a:rPr>
              <a:t>Спасибо за внимание</a:t>
            </a:r>
            <a:r>
              <a:rPr lang="ru-RU" altLang="en-US" sz="3800"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075" name="Объект 4">
            <a:extLst>
              <a:ext uri="{FF2B5EF4-FFF2-40B4-BE49-F238E27FC236}">
                <a16:creationId xmlns:a16="http://schemas.microsoft.com/office/drawing/2014/main" xmlns="" id="{DBA9459B-9C2D-427E-BF0C-7799319AAE78}"/>
              </a:ext>
            </a:extLst>
          </p:cNvPr>
          <p:cNvSpPr>
            <a:spLocks noGrp="1"/>
          </p:cNvSpPr>
          <p:nvPr>
            <p:ph sz="half" idx="1"/>
          </p:nvPr>
        </p:nvSpPr>
        <p:spPr>
          <a:xfrm>
            <a:off x="179388" y="620713"/>
            <a:ext cx="8640762" cy="1439862"/>
          </a:xfrm>
        </p:spPr>
        <p:txBody>
          <a:bodyPr/>
          <a:lstStyle/>
          <a:p>
            <a:pPr marL="0" indent="0" algn="just" eaLnBrk="1" hangingPunct="1">
              <a:buFontTx/>
              <a:buNone/>
            </a:pPr>
            <a:r>
              <a:rPr lang="ru-RU" altLang="en-US" sz="2400" i="1" dirty="0"/>
              <a:t>           </a:t>
            </a:r>
            <a:r>
              <a:rPr lang="ru-RU" altLang="en-US" sz="2400" i="1" dirty="0">
                <a:latin typeface="Times New Roman" pitchFamily="18" charset="0"/>
                <a:cs typeface="Times New Roman" pitchFamily="18" charset="0"/>
              </a:rPr>
              <a:t>Цель проекта</a:t>
            </a:r>
            <a:r>
              <a:rPr lang="ru-RU" altLang="en-US" sz="2400" dirty="0">
                <a:latin typeface="Times New Roman" pitchFamily="18" charset="0"/>
                <a:cs typeface="Times New Roman" pitchFamily="18" charset="0"/>
              </a:rPr>
              <a:t>: создание общественной зоны как места массового отдыха горожан и привлечения общественного внимания к основному отраслевому направлению Магаданской области.</a:t>
            </a:r>
          </a:p>
        </p:txBody>
      </p:sp>
      <p:sp>
        <p:nvSpPr>
          <p:cNvPr id="8" name="Объект 7">
            <a:extLst>
              <a:ext uri="{FF2B5EF4-FFF2-40B4-BE49-F238E27FC236}">
                <a16:creationId xmlns:a16="http://schemas.microsoft.com/office/drawing/2014/main" xmlns="" id="{5285F84D-AC95-4111-AEF0-D32294B5D897}"/>
              </a:ext>
            </a:extLst>
          </p:cNvPr>
          <p:cNvSpPr>
            <a:spLocks noGrp="1"/>
          </p:cNvSpPr>
          <p:nvPr>
            <p:ph sz="half" idx="2"/>
          </p:nvPr>
        </p:nvSpPr>
        <p:spPr>
          <a:xfrm>
            <a:off x="250825" y="2214555"/>
            <a:ext cx="8497888" cy="4454534"/>
          </a:xfrm>
        </p:spPr>
        <p:txBody>
          <a:bodyPr/>
          <a:lstStyle/>
          <a:p>
            <a:pPr marL="0" indent="0" algn="just" eaLnBrk="1" hangingPunct="1">
              <a:buFontTx/>
              <a:buNone/>
              <a:defRPr/>
            </a:pPr>
            <a:r>
              <a:rPr lang="ru-RU" sz="2400" i="1" dirty="0" smtClean="0">
                <a:latin typeface="Times New Roman" pitchFamily="18" charset="0"/>
                <a:cs typeface="Times New Roman" pitchFamily="18" charset="0"/>
              </a:rPr>
              <a:t>	 Предмет проекта: </a:t>
            </a:r>
            <a:r>
              <a:rPr lang="ru-RU" sz="2400" dirty="0" smtClean="0">
                <a:latin typeface="Times New Roman" pitchFamily="18" charset="0"/>
                <a:cs typeface="Times New Roman" pitchFamily="18" charset="0"/>
              </a:rPr>
              <a:t>обустроенный сквер с использованием современных стандартов и технологий</a:t>
            </a:r>
            <a:r>
              <a:rPr lang="ru-RU" sz="2400" i="1" dirty="0" smtClean="0">
                <a:latin typeface="Times New Roman" pitchFamily="18" charset="0"/>
                <a:cs typeface="Times New Roman" pitchFamily="18" charset="0"/>
              </a:rPr>
              <a:t>.         </a:t>
            </a:r>
          </a:p>
          <a:p>
            <a:pPr marL="0" indent="0" algn="just" eaLnBrk="1" hangingPunct="1">
              <a:buFontTx/>
              <a:buNone/>
              <a:defRPr/>
            </a:pPr>
            <a:endParaRPr lang="ru-RU" sz="2400" i="1" dirty="0" smtClean="0">
              <a:latin typeface="Times New Roman" pitchFamily="18" charset="0"/>
              <a:cs typeface="Times New Roman" pitchFamily="18" charset="0"/>
            </a:endParaRPr>
          </a:p>
          <a:p>
            <a:pPr marL="0" indent="0" algn="just" eaLnBrk="1" hangingPunct="1">
              <a:buFontTx/>
              <a:buNone/>
              <a:defRPr/>
            </a:pPr>
            <a:r>
              <a:rPr lang="ru-RU" sz="2400" i="1" dirty="0" smtClean="0">
                <a:latin typeface="Times New Roman" pitchFamily="18" charset="0"/>
                <a:cs typeface="Times New Roman" pitchFamily="18" charset="0"/>
              </a:rPr>
              <a:t>	Задачи</a:t>
            </a:r>
            <a:r>
              <a:rPr lang="ru-RU" sz="2400" i="1" dirty="0">
                <a:latin typeface="Times New Roman" pitchFamily="18" charset="0"/>
                <a:cs typeface="Times New Roman" pitchFamily="18" charset="0"/>
              </a:rPr>
              <a:t>, стоящие перед студентами</a:t>
            </a:r>
            <a:r>
              <a:rPr lang="ru-RU" sz="2400" dirty="0">
                <a:latin typeface="Times New Roman" pitchFamily="18" charset="0"/>
                <a:cs typeface="Times New Roman" pitchFamily="18" charset="0"/>
              </a:rPr>
              <a:t>:</a:t>
            </a:r>
          </a:p>
          <a:p>
            <a:pPr algn="just" eaLnBrk="1" hangingPunct="1">
              <a:buFont typeface="Wingdings" pitchFamily="2" charset="2"/>
              <a:buChar char="v"/>
              <a:defRPr/>
            </a:pPr>
            <a:r>
              <a:rPr lang="ru-RU" sz="2400" dirty="0">
                <a:latin typeface="Times New Roman" pitchFamily="18" charset="0"/>
                <a:cs typeface="Times New Roman" pitchFamily="18" charset="0"/>
              </a:rPr>
              <a:t>Выбор подходящего для строительства места в городе.</a:t>
            </a:r>
          </a:p>
          <a:p>
            <a:pPr algn="just" eaLnBrk="1" hangingPunct="1">
              <a:buFont typeface="Wingdings" pitchFamily="2" charset="2"/>
              <a:buChar char="v"/>
              <a:defRPr/>
            </a:pPr>
            <a:r>
              <a:rPr lang="ru-RU" sz="2400" dirty="0">
                <a:latin typeface="Times New Roman" pitchFamily="18" charset="0"/>
                <a:cs typeface="Times New Roman" pitchFamily="18" charset="0"/>
              </a:rPr>
              <a:t>Разработка архитектурных решений на основании анализа местности.</a:t>
            </a:r>
          </a:p>
          <a:p>
            <a:pPr algn="just" eaLnBrk="1" hangingPunct="1">
              <a:buFont typeface="Wingdings" pitchFamily="2" charset="2"/>
              <a:buChar char="v"/>
              <a:defRPr/>
            </a:pPr>
            <a:r>
              <a:rPr lang="ru-RU" sz="2400" dirty="0">
                <a:latin typeface="Times New Roman" pitchFamily="18" charset="0"/>
                <a:cs typeface="Times New Roman" pitchFamily="18" charset="0"/>
              </a:rPr>
              <a:t>Расчёт экономической составляющей проекта.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098" name="Заголовок 3">
            <a:extLst>
              <a:ext uri="{FF2B5EF4-FFF2-40B4-BE49-F238E27FC236}">
                <a16:creationId xmlns:a16="http://schemas.microsoft.com/office/drawing/2014/main" xmlns="" id="{99BC95BF-F30C-491C-A658-9242EEFBF6FB}"/>
              </a:ext>
            </a:extLst>
          </p:cNvPr>
          <p:cNvSpPr>
            <a:spLocks noGrp="1"/>
          </p:cNvSpPr>
          <p:nvPr>
            <p:ph type="title"/>
          </p:nvPr>
        </p:nvSpPr>
        <p:spPr>
          <a:xfrm>
            <a:off x="684213" y="115888"/>
            <a:ext cx="7772400" cy="720725"/>
          </a:xfrm>
        </p:spPr>
        <p:txBody>
          <a:bodyPr>
            <a:normAutofit/>
          </a:bodyPr>
          <a:lstStyle/>
          <a:p>
            <a:pPr eaLnBrk="1" hangingPunct="1"/>
            <a:r>
              <a:rPr lang="ru-RU" altLang="en-US" sz="2800" b="1" dirty="0">
                <a:solidFill>
                  <a:schemeClr val="tx1"/>
                </a:solidFill>
              </a:rPr>
              <a:t> </a:t>
            </a:r>
            <a:r>
              <a:rPr lang="ru-RU" altLang="en-US" sz="3200" dirty="0">
                <a:solidFill>
                  <a:schemeClr val="tx1"/>
                </a:solidFill>
                <a:latin typeface="Times New Roman" pitchFamily="18" charset="0"/>
                <a:cs typeface="Times New Roman" pitchFamily="18" charset="0"/>
              </a:rPr>
              <a:t>Кратко о регионе строительства</a:t>
            </a:r>
            <a:r>
              <a:rPr lang="ru-RU" altLang="en-US" sz="2800" dirty="0">
                <a:solidFill>
                  <a:schemeClr val="tx1"/>
                </a:solidFill>
              </a:rPr>
              <a:t>.</a:t>
            </a:r>
            <a:endParaRPr lang="ru-RU" altLang="en-US" sz="2800" dirty="0"/>
          </a:p>
        </p:txBody>
      </p:sp>
      <p:sp>
        <p:nvSpPr>
          <p:cNvPr id="4099" name="Объект 2">
            <a:extLst>
              <a:ext uri="{FF2B5EF4-FFF2-40B4-BE49-F238E27FC236}">
                <a16:creationId xmlns:a16="http://schemas.microsoft.com/office/drawing/2014/main" xmlns="" id="{51774504-26F4-4E3D-A1B3-A2E6F75F7BD9}"/>
              </a:ext>
            </a:extLst>
          </p:cNvPr>
          <p:cNvSpPr>
            <a:spLocks noGrp="1"/>
          </p:cNvSpPr>
          <p:nvPr>
            <p:ph sz="half" idx="1"/>
          </p:nvPr>
        </p:nvSpPr>
        <p:spPr>
          <a:xfrm>
            <a:off x="107950" y="620713"/>
            <a:ext cx="8872538" cy="2879725"/>
          </a:xfrm>
        </p:spPr>
        <p:txBody>
          <a:bodyPr/>
          <a:lstStyle/>
          <a:p>
            <a:pPr marL="0" indent="0" algn="ctr" eaLnBrk="1" hangingPunct="1">
              <a:buFontTx/>
              <a:buNone/>
            </a:pPr>
            <a:endParaRPr lang="ru-RU" altLang="en-US" sz="2400" b="1" dirty="0"/>
          </a:p>
          <a:p>
            <a:pPr marL="0" indent="0" algn="just" eaLnBrk="1" hangingPunct="1">
              <a:buFontTx/>
              <a:buNone/>
            </a:pPr>
            <a:r>
              <a:rPr lang="ru-RU" altLang="en-US" sz="2400" b="1" dirty="0"/>
              <a:t>           </a:t>
            </a:r>
            <a:r>
              <a:rPr lang="ru-RU" altLang="en-US" sz="2400" b="1" dirty="0">
                <a:latin typeface="Times New Roman" pitchFamily="18" charset="0"/>
                <a:cs typeface="Times New Roman" pitchFamily="18" charset="0"/>
              </a:rPr>
              <a:t>Магадан</a:t>
            </a:r>
            <a:r>
              <a:rPr lang="ru-RU" altLang="en-US" sz="2400" dirty="0">
                <a:latin typeface="Times New Roman" pitchFamily="18" charset="0"/>
                <a:cs typeface="Times New Roman" pitchFamily="18" charset="0"/>
              </a:rPr>
              <a:t> — город-порт, административный центр Магаданской области, находящийся на </a:t>
            </a:r>
            <a:r>
              <a:rPr lang="ru-RU" altLang="en-US" sz="2400" dirty="0" err="1">
                <a:latin typeface="Times New Roman" pitchFamily="18" charset="0"/>
                <a:cs typeface="Times New Roman" pitchFamily="18" charset="0"/>
              </a:rPr>
              <a:t>Северо-Востоке</a:t>
            </a:r>
            <a:r>
              <a:rPr lang="ru-RU" altLang="en-US" sz="2400" dirty="0">
                <a:latin typeface="Times New Roman" pitchFamily="18" charset="0"/>
                <a:cs typeface="Times New Roman" pitchFamily="18" charset="0"/>
              </a:rPr>
              <a:t> России, в суровых условиях Крайнего Севера. Расположившийся на берегу </a:t>
            </a:r>
            <a:r>
              <a:rPr lang="ru-RU" altLang="en-US" sz="2400" dirty="0" err="1">
                <a:latin typeface="Times New Roman" pitchFamily="18" charset="0"/>
                <a:cs typeface="Times New Roman" pitchFamily="18" charset="0"/>
              </a:rPr>
              <a:t>Тауйской</a:t>
            </a:r>
            <a:r>
              <a:rPr lang="ru-RU" altLang="en-US" sz="2400" dirty="0">
                <a:latin typeface="Times New Roman" pitchFamily="18" charset="0"/>
                <a:cs typeface="Times New Roman" pitchFamily="18" charset="0"/>
              </a:rPr>
              <a:t> губы Охотского моря, между бухтами Нагаево и </a:t>
            </a:r>
            <a:r>
              <a:rPr lang="ru-RU" altLang="en-US" sz="2400" dirty="0" err="1">
                <a:latin typeface="Times New Roman" pitchFamily="18" charset="0"/>
                <a:cs typeface="Times New Roman" pitchFamily="18" charset="0"/>
              </a:rPr>
              <a:t>Гертнера</a:t>
            </a:r>
            <a:r>
              <a:rPr lang="ru-RU" altLang="en-US" sz="2400" dirty="0">
                <a:latin typeface="Times New Roman" pitchFamily="18" charset="0"/>
                <a:cs typeface="Times New Roman" pitchFamily="18" charset="0"/>
              </a:rPr>
              <a:t>, город занимает часть перешейка, который соединяет полуостров Старицкого с материком.</a:t>
            </a:r>
          </a:p>
          <a:p>
            <a:pPr marL="0" indent="0" algn="just" eaLnBrk="1" hangingPunct="1">
              <a:buFontTx/>
              <a:buNone/>
            </a:pPr>
            <a:endParaRPr lang="ru-RU" altLang="en-US" sz="2400" dirty="0">
              <a:latin typeface="Times New Roman" pitchFamily="18" charset="0"/>
              <a:cs typeface="Times New Roman" pitchFamily="18" charset="0"/>
            </a:endParaRPr>
          </a:p>
          <a:p>
            <a:pPr marL="0" indent="0" eaLnBrk="1" hangingPunct="1">
              <a:buFontTx/>
              <a:buNone/>
            </a:pPr>
            <a:endParaRPr lang="ru-RU" altLang="en-US" sz="2400" dirty="0">
              <a:latin typeface="Times New Roman" pitchFamily="18" charset="0"/>
              <a:cs typeface="Times New Roman" pitchFamily="18" charset="0"/>
            </a:endParaRPr>
          </a:p>
        </p:txBody>
      </p:sp>
      <p:sp>
        <p:nvSpPr>
          <p:cNvPr id="5" name="Объект 4">
            <a:extLst>
              <a:ext uri="{FF2B5EF4-FFF2-40B4-BE49-F238E27FC236}">
                <a16:creationId xmlns:a16="http://schemas.microsoft.com/office/drawing/2014/main" xmlns="" id="{C69D4337-1B48-4FAA-A0D0-CC94D7B51BA2}"/>
              </a:ext>
            </a:extLst>
          </p:cNvPr>
          <p:cNvSpPr>
            <a:spLocks noGrp="1"/>
          </p:cNvSpPr>
          <p:nvPr>
            <p:ph sz="half" idx="2"/>
          </p:nvPr>
        </p:nvSpPr>
        <p:spPr>
          <a:xfrm>
            <a:off x="107950" y="3573463"/>
            <a:ext cx="4176713" cy="4114800"/>
          </a:xfrm>
        </p:spPr>
        <p:txBody>
          <a:bodyPr/>
          <a:lstStyle/>
          <a:p>
            <a:pPr marL="0" indent="0" algn="just" eaLnBrk="1" hangingPunct="1">
              <a:buFontTx/>
              <a:buNone/>
              <a:defRPr/>
            </a:pPr>
            <a:r>
              <a:rPr lang="ru-RU" sz="2400" b="1" dirty="0">
                <a:latin typeface="Times New Roman" pitchFamily="18" charset="0"/>
                <a:cs typeface="Times New Roman" pitchFamily="18" charset="0"/>
              </a:rPr>
              <a:t>            Магаданская область</a:t>
            </a:r>
            <a:r>
              <a:rPr lang="ru-RU" sz="2400" dirty="0">
                <a:latin typeface="Times New Roman" pitchFamily="18" charset="0"/>
                <a:cs typeface="Times New Roman" pitchFamily="18" charset="0"/>
              </a:rPr>
              <a:t> лидирует в России по добыче золота и серебра, ежегодно добывается свыше 24,5 тонны золота и 478 тонн серебра.</a:t>
            </a:r>
          </a:p>
          <a:p>
            <a:pPr marL="0" indent="0" eaLnBrk="1" hangingPunct="1">
              <a:buFontTx/>
              <a:buNone/>
              <a:defRPr/>
            </a:pPr>
            <a:endParaRPr lang="ru-RU" dirty="0"/>
          </a:p>
          <a:p>
            <a:pPr eaLnBrk="1" hangingPunct="1">
              <a:defRPr/>
            </a:pPr>
            <a:endParaRPr lang="ru-RU" dirty="0"/>
          </a:p>
        </p:txBody>
      </p:sp>
      <p:pic>
        <p:nvPicPr>
          <p:cNvPr id="4101" name="Picture 2">
            <a:extLst>
              <a:ext uri="{FF2B5EF4-FFF2-40B4-BE49-F238E27FC236}">
                <a16:creationId xmlns:a16="http://schemas.microsoft.com/office/drawing/2014/main" xmlns="" id="{57EECDC0-A82C-4E50-B560-29D46C0B904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6100" y="3716338"/>
            <a:ext cx="4608513" cy="2592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122" name="Объект 2">
            <a:extLst>
              <a:ext uri="{FF2B5EF4-FFF2-40B4-BE49-F238E27FC236}">
                <a16:creationId xmlns:a16="http://schemas.microsoft.com/office/drawing/2014/main" xmlns="" id="{DB60678C-5461-47EF-8C64-6911B55D5611}"/>
              </a:ext>
            </a:extLst>
          </p:cNvPr>
          <p:cNvSpPr>
            <a:spLocks noGrp="1"/>
          </p:cNvSpPr>
          <p:nvPr>
            <p:ph idx="1"/>
          </p:nvPr>
        </p:nvSpPr>
        <p:spPr>
          <a:xfrm>
            <a:off x="179388" y="476250"/>
            <a:ext cx="8640762" cy="1584325"/>
          </a:xfrm>
        </p:spPr>
        <p:txBody>
          <a:bodyPr>
            <a:normAutofit/>
          </a:bodyPr>
          <a:lstStyle/>
          <a:p>
            <a:pPr marL="0" indent="0" algn="just" eaLnBrk="1" hangingPunct="1">
              <a:buFontTx/>
              <a:buNone/>
            </a:pPr>
            <a:r>
              <a:rPr lang="ru-RU" altLang="en-US" sz="2400" dirty="0">
                <a:latin typeface="Times New Roman" pitchFamily="18" charset="0"/>
                <a:cs typeface="Times New Roman" pitchFamily="18" charset="0"/>
              </a:rPr>
              <a:t>              В ходе тщательного изучения местности  города и подбора места для строительства  мы пришли к выводу, что сквер </a:t>
            </a:r>
            <a:r>
              <a:rPr lang="ru-RU" altLang="en-US" sz="2400" dirty="0" smtClean="0">
                <a:latin typeface="Times New Roman" pitchFamily="18" charset="0"/>
                <a:cs typeface="Times New Roman" pitchFamily="18" charset="0"/>
              </a:rPr>
              <a:t>уместно разбить на </a:t>
            </a:r>
            <a:r>
              <a:rPr lang="ru-RU" altLang="en-US" sz="2400" dirty="0">
                <a:latin typeface="Times New Roman" pitchFamily="18" charset="0"/>
                <a:cs typeface="Times New Roman" pitchFamily="18" charset="0"/>
              </a:rPr>
              <a:t>незастроенном поле возле </a:t>
            </a:r>
            <a:r>
              <a:rPr lang="ru-RU" altLang="en-US" sz="2400">
                <a:latin typeface="Times New Roman" pitchFamily="18" charset="0"/>
                <a:cs typeface="Times New Roman" pitchFamily="18" charset="0"/>
              </a:rPr>
              <a:t>здания </a:t>
            </a:r>
            <a:r>
              <a:rPr lang="ru-RU" altLang="en-US" sz="2400" smtClean="0">
                <a:latin typeface="Times New Roman" pitchFamily="18" charset="0"/>
                <a:cs typeface="Times New Roman" pitchFamily="18" charset="0"/>
              </a:rPr>
              <a:t> </a:t>
            </a:r>
            <a:r>
              <a:rPr lang="ru-RU" altLang="en-US" sz="2400" smtClean="0">
                <a:latin typeface="Times New Roman" pitchFamily="18" charset="0"/>
                <a:cs typeface="Times New Roman" pitchFamily="18" charset="0"/>
              </a:rPr>
              <a:t>Корпорации </a:t>
            </a:r>
            <a:r>
              <a:rPr lang="ru-RU" altLang="en-US" sz="2400" dirty="0">
                <a:latin typeface="Times New Roman" pitchFamily="18" charset="0"/>
                <a:cs typeface="Times New Roman" pitchFamily="18" charset="0"/>
              </a:rPr>
              <a:t>«</a:t>
            </a:r>
            <a:r>
              <a:rPr lang="en-US" altLang="en-US" sz="2400" dirty="0">
                <a:latin typeface="Times New Roman" pitchFamily="18" charset="0"/>
                <a:cs typeface="Times New Roman" pitchFamily="18" charset="0"/>
              </a:rPr>
              <a:t>Kinross Gold</a:t>
            </a:r>
            <a:r>
              <a:rPr lang="ru-RU" altLang="en-US" sz="2400" dirty="0">
                <a:latin typeface="Times New Roman" pitchFamily="18" charset="0"/>
                <a:cs typeface="Times New Roman" pitchFamily="18" charset="0"/>
              </a:rPr>
              <a:t>». </a:t>
            </a:r>
          </a:p>
        </p:txBody>
      </p:sp>
      <p:pic>
        <p:nvPicPr>
          <p:cNvPr id="5123" name="Picture 2">
            <a:extLst>
              <a:ext uri="{FF2B5EF4-FFF2-40B4-BE49-F238E27FC236}">
                <a16:creationId xmlns:a16="http://schemas.microsoft.com/office/drawing/2014/main" xmlns="" id="{E8336666-5BEC-4E2F-A139-0486D001892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450" y="2492375"/>
            <a:ext cx="7272338" cy="418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6146" name="Объект 2">
            <a:extLst>
              <a:ext uri="{FF2B5EF4-FFF2-40B4-BE49-F238E27FC236}">
                <a16:creationId xmlns:a16="http://schemas.microsoft.com/office/drawing/2014/main" xmlns="" id="{7E3D3B43-564A-474F-B73E-FC64453BA487}"/>
              </a:ext>
            </a:extLst>
          </p:cNvPr>
          <p:cNvSpPr>
            <a:spLocks noGrp="1"/>
          </p:cNvSpPr>
          <p:nvPr>
            <p:ph sz="half" idx="1"/>
          </p:nvPr>
        </p:nvSpPr>
        <p:spPr>
          <a:xfrm>
            <a:off x="315913" y="333375"/>
            <a:ext cx="8648700" cy="4114800"/>
          </a:xfrm>
        </p:spPr>
        <p:txBody>
          <a:bodyPr>
            <a:normAutofit/>
          </a:bodyPr>
          <a:lstStyle/>
          <a:p>
            <a:pPr marL="0" indent="0" algn="just" eaLnBrk="1" hangingPunct="1">
              <a:buFontTx/>
              <a:buNone/>
            </a:pPr>
            <a:r>
              <a:rPr lang="ru-RU" altLang="en-US" sz="2400" dirty="0"/>
              <a:t>           </a:t>
            </a:r>
            <a:r>
              <a:rPr lang="ru-RU" altLang="en-US" sz="2600" dirty="0">
                <a:latin typeface="Times New Roman" pitchFamily="18" charset="0"/>
                <a:cs typeface="Times New Roman" pitchFamily="18" charset="0"/>
              </a:rPr>
              <a:t>Особенность выбранной местности: небольшой уклон от Улицы Гагарина к улице Карла Маркса. Поэтому сквер предлагается сделать ярусами по склону, располагая ярусы вдоль уклона по улице Парковая</a:t>
            </a:r>
            <a:r>
              <a:rPr lang="ru-RU" altLang="en-US" sz="2400" dirty="0"/>
              <a:t>. </a:t>
            </a:r>
          </a:p>
        </p:txBody>
      </p:sp>
      <p:sp>
        <p:nvSpPr>
          <p:cNvPr id="6147" name="Объект 4">
            <a:extLst>
              <a:ext uri="{FF2B5EF4-FFF2-40B4-BE49-F238E27FC236}">
                <a16:creationId xmlns:a16="http://schemas.microsoft.com/office/drawing/2014/main" xmlns="" id="{09DA1975-63B9-48C9-8CEC-B5FC87D5056D}"/>
              </a:ext>
            </a:extLst>
          </p:cNvPr>
          <p:cNvSpPr>
            <a:spLocks noGrp="1"/>
          </p:cNvSpPr>
          <p:nvPr>
            <p:ph sz="half" idx="2"/>
          </p:nvPr>
        </p:nvSpPr>
        <p:spPr>
          <a:xfrm>
            <a:off x="1714480" y="6072206"/>
            <a:ext cx="6480175" cy="503238"/>
          </a:xfrm>
        </p:spPr>
        <p:txBody>
          <a:bodyPr>
            <a:noAutofit/>
          </a:bodyPr>
          <a:lstStyle/>
          <a:p>
            <a:pPr marL="0" indent="0" eaLnBrk="1" hangingPunct="1">
              <a:buFontTx/>
              <a:buNone/>
            </a:pPr>
            <a:r>
              <a:rPr lang="ru-RU" altLang="en-US" sz="2400" dirty="0">
                <a:latin typeface="Times New Roman" pitchFamily="18" charset="0"/>
                <a:cs typeface="Times New Roman" pitchFamily="18" charset="0"/>
              </a:rPr>
              <a:t>Рисунок 1 – место предполагаемого строительства сквера </a:t>
            </a:r>
          </a:p>
        </p:txBody>
      </p:sp>
      <p:pic>
        <p:nvPicPr>
          <p:cNvPr id="6148" name="Picture 2">
            <a:extLst>
              <a:ext uri="{FF2B5EF4-FFF2-40B4-BE49-F238E27FC236}">
                <a16:creationId xmlns:a16="http://schemas.microsoft.com/office/drawing/2014/main" xmlns="" id="{AC9B7934-5120-4E04-8E54-21154B8067D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5794" t="21135" r="4926" b="34203"/>
          <a:stretch>
            <a:fillRect/>
          </a:stretch>
        </p:blipFill>
        <p:spPr bwMode="auto">
          <a:xfrm>
            <a:off x="0" y="2428868"/>
            <a:ext cx="9144000" cy="331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7170" name="Объект 2">
            <a:extLst>
              <a:ext uri="{FF2B5EF4-FFF2-40B4-BE49-F238E27FC236}">
                <a16:creationId xmlns:a16="http://schemas.microsoft.com/office/drawing/2014/main" xmlns="" id="{0A1B8358-2285-453F-82BF-9871DE389066}"/>
              </a:ext>
            </a:extLst>
          </p:cNvPr>
          <p:cNvSpPr>
            <a:spLocks noGrp="1"/>
          </p:cNvSpPr>
          <p:nvPr>
            <p:ph idx="1"/>
          </p:nvPr>
        </p:nvSpPr>
        <p:spPr>
          <a:xfrm>
            <a:off x="323850" y="188913"/>
            <a:ext cx="8640763" cy="3744912"/>
          </a:xfrm>
        </p:spPr>
        <p:txBody>
          <a:bodyPr/>
          <a:lstStyle/>
          <a:p>
            <a:pPr marL="0" indent="0" algn="just" eaLnBrk="1" hangingPunct="1">
              <a:buFontTx/>
              <a:buNone/>
            </a:pPr>
            <a:r>
              <a:rPr lang="ru-RU" altLang="en-US" sz="2400" dirty="0"/>
              <a:t>          </a:t>
            </a:r>
            <a:r>
              <a:rPr lang="ru-RU" altLang="en-US" sz="2400" dirty="0">
                <a:latin typeface="Times New Roman" pitchFamily="18" charset="0"/>
                <a:cs typeface="Times New Roman" pitchFamily="18" charset="0"/>
              </a:rPr>
              <a:t>Ярусы и место строительства несут определённую смысловую нагрузку: как было сказано, Магаданская область – золотодобывающий регион. Ярусы символизируют пласты горной породы. Спускаясь от яруса к ярусу мы приближаемся к главному пласту, под которым находится самое ценное – колымское золото. </a:t>
            </a:r>
          </a:p>
          <a:p>
            <a:pPr marL="0" indent="0" algn="just" eaLnBrk="1" hangingPunct="1">
              <a:buFontTx/>
              <a:buNone/>
            </a:pPr>
            <a:r>
              <a:rPr lang="ru-RU" altLang="en-US" sz="2400" dirty="0">
                <a:latin typeface="Times New Roman" pitchFamily="18" charset="0"/>
                <a:cs typeface="Times New Roman" pitchFamily="18" charset="0"/>
              </a:rPr>
              <a:t>         Предлагается сделать следующую композицию: последний ярус в нижней части сквера приподнять, а под ним разместить скульптуру золотой жилы. </a:t>
            </a:r>
          </a:p>
        </p:txBody>
      </p:sp>
      <p:pic>
        <p:nvPicPr>
          <p:cNvPr id="7171" name="Picture 2">
            <a:extLst>
              <a:ext uri="{FF2B5EF4-FFF2-40B4-BE49-F238E27FC236}">
                <a16:creationId xmlns:a16="http://schemas.microsoft.com/office/drawing/2014/main" xmlns="" id="{2D2E0E18-2CD6-40F9-B153-FC0B8DAD5B5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2126" t="59909"/>
          <a:stretch>
            <a:fillRect/>
          </a:stretch>
        </p:blipFill>
        <p:spPr bwMode="auto">
          <a:xfrm>
            <a:off x="52388" y="4076700"/>
            <a:ext cx="8729662"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8194" name="Объект 2">
            <a:extLst>
              <a:ext uri="{FF2B5EF4-FFF2-40B4-BE49-F238E27FC236}">
                <a16:creationId xmlns:a16="http://schemas.microsoft.com/office/drawing/2014/main" xmlns="" id="{F6F06F03-E4E5-4E77-9D66-1900A4105652}"/>
              </a:ext>
            </a:extLst>
          </p:cNvPr>
          <p:cNvSpPr>
            <a:spLocks noGrp="1"/>
          </p:cNvSpPr>
          <p:nvPr>
            <p:ph idx="1"/>
          </p:nvPr>
        </p:nvSpPr>
        <p:spPr>
          <a:xfrm>
            <a:off x="250825" y="620713"/>
            <a:ext cx="8569325" cy="5616575"/>
          </a:xfrm>
        </p:spPr>
        <p:txBody>
          <a:bodyPr>
            <a:normAutofit/>
          </a:bodyPr>
          <a:lstStyle/>
          <a:p>
            <a:pPr marL="0" indent="0" algn="just" eaLnBrk="1" hangingPunct="1">
              <a:buFontTx/>
              <a:buNone/>
            </a:pPr>
            <a:r>
              <a:rPr lang="ru-RU" altLang="en-US" sz="2400" dirty="0"/>
              <a:t>            </a:t>
            </a:r>
            <a:r>
              <a:rPr lang="ru-RU" altLang="en-US" sz="2400" dirty="0">
                <a:latin typeface="Times New Roman" pitchFamily="18" charset="0"/>
                <a:cs typeface="Times New Roman" pitchFamily="18" charset="0"/>
              </a:rPr>
              <a:t>Сквер </a:t>
            </a:r>
            <a:r>
              <a:rPr lang="ru-RU" altLang="en-US" sz="2400" dirty="0" smtClean="0">
                <a:latin typeface="Times New Roman" pitchFamily="18" charset="0"/>
                <a:cs typeface="Times New Roman" pitchFamily="18" charset="0"/>
              </a:rPr>
              <a:t>соответствует всем </a:t>
            </a:r>
            <a:r>
              <a:rPr lang="ru-RU" altLang="en-US" sz="2400" dirty="0">
                <a:latin typeface="Times New Roman" pitchFamily="18" charset="0"/>
                <a:cs typeface="Times New Roman" pitchFamily="18" charset="0"/>
              </a:rPr>
              <a:t>современным требованиям (в том числе будут размещены пандусы и скамейки для лиц с ограниченными возможностями здоровья).     </a:t>
            </a:r>
          </a:p>
          <a:p>
            <a:pPr marL="0" indent="0" algn="just" eaLnBrk="1" hangingPunct="1">
              <a:buFontTx/>
              <a:buNone/>
            </a:pPr>
            <a:r>
              <a:rPr lang="ru-RU" altLang="en-US" sz="2400" dirty="0">
                <a:latin typeface="Times New Roman" pitchFamily="18" charset="0"/>
                <a:cs typeface="Times New Roman" pitchFamily="18" charset="0"/>
              </a:rPr>
              <a:t>           </a:t>
            </a:r>
            <a:r>
              <a:rPr lang="ru-RU" altLang="en-US" sz="2400" dirty="0" smtClean="0">
                <a:latin typeface="Times New Roman" pitchFamily="18" charset="0"/>
                <a:cs typeface="Times New Roman" pitchFamily="18" charset="0"/>
              </a:rPr>
              <a:t>Использованы </a:t>
            </a:r>
            <a:r>
              <a:rPr lang="ru-RU" altLang="en-US" sz="2400" dirty="0">
                <a:latin typeface="Times New Roman" pitchFamily="18" charset="0"/>
                <a:cs typeface="Times New Roman" pitchFamily="18" charset="0"/>
              </a:rPr>
              <a:t>современные технологии и оригинальные архитектурные решения.  </a:t>
            </a:r>
          </a:p>
          <a:p>
            <a:pPr marL="0" indent="0" algn="just" eaLnBrk="1" hangingPunct="1">
              <a:buFontTx/>
              <a:buNone/>
            </a:pPr>
            <a:r>
              <a:rPr lang="ru-RU" altLang="en-US" sz="2400" dirty="0">
                <a:latin typeface="Times New Roman" pitchFamily="18" charset="0"/>
                <a:cs typeface="Times New Roman" pitchFamily="18" charset="0"/>
              </a:rPr>
              <a:t>         </a:t>
            </a:r>
            <a:r>
              <a:rPr lang="ru-RU" altLang="en-US" sz="2400" dirty="0" smtClean="0">
                <a:latin typeface="Times New Roman" pitchFamily="18" charset="0"/>
                <a:cs typeface="Times New Roman" pitchFamily="18" charset="0"/>
              </a:rPr>
              <a:t>   </a:t>
            </a:r>
            <a:r>
              <a:rPr lang="ru-RU" altLang="en-US" sz="2400" dirty="0">
                <a:latin typeface="Times New Roman" pitchFamily="18" charset="0"/>
                <a:cs typeface="Times New Roman" pitchFamily="18" charset="0"/>
              </a:rPr>
              <a:t>Для детей </a:t>
            </a:r>
            <a:r>
              <a:rPr lang="ru-RU" altLang="en-US" sz="2400" dirty="0" smtClean="0">
                <a:latin typeface="Times New Roman" pitchFamily="18" charset="0"/>
                <a:cs typeface="Times New Roman" pitchFamily="18" charset="0"/>
              </a:rPr>
              <a:t>сделана </a:t>
            </a:r>
            <a:r>
              <a:rPr lang="ru-RU" altLang="en-US" sz="2400" dirty="0">
                <a:latin typeface="Times New Roman" pitchFamily="18" charset="0"/>
                <a:cs typeface="Times New Roman" pitchFamily="18" charset="0"/>
              </a:rPr>
              <a:t>площадка с горками и качелями.</a:t>
            </a:r>
          </a:p>
          <a:p>
            <a:pPr marL="0" indent="0" algn="just" eaLnBrk="1" hangingPunct="1">
              <a:buFontTx/>
              <a:buNone/>
            </a:pPr>
            <a:r>
              <a:rPr lang="ru-RU" altLang="en-US" sz="2400" dirty="0">
                <a:latin typeface="Times New Roman" pitchFamily="18" charset="0"/>
                <a:cs typeface="Times New Roman" pitchFamily="18" charset="0"/>
              </a:rPr>
              <a:t>            </a:t>
            </a:r>
            <a:r>
              <a:rPr lang="ru-RU" altLang="en-US" sz="2400" dirty="0" smtClean="0">
                <a:latin typeface="Times New Roman" pitchFamily="18" charset="0"/>
                <a:cs typeface="Times New Roman" pitchFamily="18" charset="0"/>
              </a:rPr>
              <a:t>Также здесь располагаются зеленые </a:t>
            </a:r>
            <a:r>
              <a:rPr lang="ru-RU" altLang="en-US" sz="2400" dirty="0">
                <a:latin typeface="Times New Roman" pitchFamily="18" charset="0"/>
                <a:cs typeface="Times New Roman" pitchFamily="18" charset="0"/>
              </a:rPr>
              <a:t>зоны с использованием газонов для отдыха и прогулок горожан.</a:t>
            </a:r>
          </a:p>
          <a:p>
            <a:pPr marL="0" indent="0" algn="just" eaLnBrk="1" hangingPunct="1">
              <a:buFontTx/>
              <a:buNone/>
            </a:pPr>
            <a:r>
              <a:rPr lang="ru-RU" altLang="en-US" sz="2400" dirty="0">
                <a:latin typeface="Times New Roman" pitchFamily="18" charset="0"/>
                <a:cs typeface="Times New Roman" pitchFamily="18" charset="0"/>
              </a:rPr>
              <a:t>            Возле композиции </a:t>
            </a:r>
            <a:r>
              <a:rPr lang="ru-RU" altLang="en-US" sz="2400" dirty="0" smtClean="0">
                <a:latin typeface="Times New Roman" pitchFamily="18" charset="0"/>
                <a:cs typeface="Times New Roman" pitchFamily="18" charset="0"/>
              </a:rPr>
              <a:t>расставлены информационные </a:t>
            </a:r>
            <a:r>
              <a:rPr lang="ru-RU" altLang="en-US" sz="2400" dirty="0">
                <a:latin typeface="Times New Roman" pitchFamily="18" charset="0"/>
                <a:cs typeface="Times New Roman" pitchFamily="18" charset="0"/>
              </a:rPr>
              <a:t>стенды для горожан и гостей города, рассказывающие о развитии и перспективах золотодобывающей отрасли Магаданской </a:t>
            </a:r>
            <a:r>
              <a:rPr lang="ru-RU" altLang="en-US" sz="2400" dirty="0" smtClean="0">
                <a:latin typeface="Times New Roman" pitchFamily="18" charset="0"/>
                <a:cs typeface="Times New Roman" pitchFamily="18" charset="0"/>
              </a:rPr>
              <a:t>области.</a:t>
            </a:r>
            <a:endParaRPr lang="ru-RU" altLang="en-US" sz="2400" dirty="0">
              <a:latin typeface="Times New Roman" pitchFamily="18" charset="0"/>
              <a:cs typeface="Times New Roman" pitchFamily="18" charset="0"/>
            </a:endParaRPr>
          </a:p>
          <a:p>
            <a:pPr marL="0" indent="0" algn="just" eaLnBrk="1" hangingPunct="1">
              <a:buFontTx/>
              <a:buNone/>
            </a:pPr>
            <a:r>
              <a:rPr lang="ru-RU" altLang="en-US" sz="24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9218" name="Заголовок 1">
            <a:extLst>
              <a:ext uri="{FF2B5EF4-FFF2-40B4-BE49-F238E27FC236}">
                <a16:creationId xmlns:a16="http://schemas.microsoft.com/office/drawing/2014/main" xmlns="" id="{0A938DFE-5765-4093-B874-07C66013E7C1}"/>
              </a:ext>
            </a:extLst>
          </p:cNvPr>
          <p:cNvSpPr>
            <a:spLocks noGrp="1"/>
          </p:cNvSpPr>
          <p:nvPr>
            <p:ph type="title"/>
          </p:nvPr>
        </p:nvSpPr>
        <p:spPr>
          <a:xfrm>
            <a:off x="827088" y="188913"/>
            <a:ext cx="7772400" cy="1143000"/>
          </a:xfrm>
        </p:spPr>
        <p:txBody>
          <a:bodyPr>
            <a:normAutofit/>
          </a:bodyPr>
          <a:lstStyle/>
          <a:p>
            <a:pPr eaLnBrk="1" hangingPunct="1"/>
            <a:r>
              <a:rPr lang="ru-RU" altLang="en-US" sz="3200" dirty="0">
                <a:latin typeface="Times New Roman" pitchFamily="18" charset="0"/>
                <a:cs typeface="Times New Roman" pitchFamily="18" charset="0"/>
              </a:rPr>
              <a:t>Экономическая составляющая проекта</a:t>
            </a:r>
          </a:p>
        </p:txBody>
      </p:sp>
      <p:sp>
        <p:nvSpPr>
          <p:cNvPr id="9219" name="Объект 2">
            <a:extLst>
              <a:ext uri="{FF2B5EF4-FFF2-40B4-BE49-F238E27FC236}">
                <a16:creationId xmlns:a16="http://schemas.microsoft.com/office/drawing/2014/main" xmlns="" id="{8998E741-4156-4603-839D-B51ADA2FB615}"/>
              </a:ext>
            </a:extLst>
          </p:cNvPr>
          <p:cNvSpPr>
            <a:spLocks noGrp="1"/>
          </p:cNvSpPr>
          <p:nvPr>
            <p:ph idx="1"/>
          </p:nvPr>
        </p:nvSpPr>
        <p:spPr>
          <a:xfrm>
            <a:off x="0" y="1331913"/>
            <a:ext cx="8458200" cy="3095625"/>
          </a:xfrm>
        </p:spPr>
        <p:txBody>
          <a:bodyPr>
            <a:normAutofit/>
          </a:bodyPr>
          <a:lstStyle/>
          <a:p>
            <a:pPr marL="0" indent="0" eaLnBrk="1" hangingPunct="1">
              <a:buFontTx/>
              <a:buNone/>
            </a:pPr>
            <a:r>
              <a:rPr lang="ru-RU" altLang="en-US" dirty="0"/>
              <a:t>        </a:t>
            </a:r>
            <a:r>
              <a:rPr lang="ru-RU" altLang="en-US" sz="2400" dirty="0">
                <a:latin typeface="Times New Roman" pitchFamily="18" charset="0"/>
                <a:cs typeface="Times New Roman" pitchFamily="18" charset="0"/>
              </a:rPr>
              <a:t>Для расчёта экономической составляющей создана 3д модель сквера. Исходя из неё можно рассчитать объёмы необходимых материалов и, умножив на цены за кубический метр материала, прибавив ко всему стоимость работ, мы получим конечную стоимость проекта.</a:t>
            </a:r>
          </a:p>
          <a:p>
            <a:pPr marL="0" indent="0" eaLnBrk="1" hangingPunct="1">
              <a:buFontTx/>
              <a:buNone/>
            </a:pPr>
            <a:r>
              <a:rPr lang="ru-RU" altLang="en-US" sz="2400" dirty="0">
                <a:latin typeface="Times New Roman" pitchFamily="18" charset="0"/>
                <a:cs typeface="Times New Roman" pitchFamily="18" charset="0"/>
              </a:rPr>
              <a:t>         По приблизительным расчётам стоимость проекта будет составлять примерно 50 миллионов </a:t>
            </a:r>
            <a:r>
              <a:rPr lang="ru-RU" altLang="en-US" sz="2400" dirty="0" smtClean="0">
                <a:latin typeface="Times New Roman" pitchFamily="18" charset="0"/>
                <a:cs typeface="Times New Roman" pitchFamily="18" charset="0"/>
              </a:rPr>
              <a:t>рублей.</a:t>
            </a:r>
            <a:endParaRPr lang="ru-RU" altLang="en-US" sz="2400" dirty="0">
              <a:latin typeface="Times New Roman" pitchFamily="18" charset="0"/>
              <a:cs typeface="Times New Roman" pitchFamily="18" charset="0"/>
            </a:endParaRPr>
          </a:p>
        </p:txBody>
      </p:sp>
      <p:pic>
        <p:nvPicPr>
          <p:cNvPr id="9220" name="Picture 2">
            <a:extLst>
              <a:ext uri="{FF2B5EF4-FFF2-40B4-BE49-F238E27FC236}">
                <a16:creationId xmlns:a16="http://schemas.microsoft.com/office/drawing/2014/main" xmlns="" id="{8E9E38D9-3287-400C-82F4-4B77969AF76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6103" y="3786190"/>
            <a:ext cx="3627897" cy="3071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242" name="Объект 2">
            <a:extLst>
              <a:ext uri="{FF2B5EF4-FFF2-40B4-BE49-F238E27FC236}">
                <a16:creationId xmlns:a16="http://schemas.microsoft.com/office/drawing/2014/main" xmlns="" id="{FA7ACF8E-A31B-423B-93D4-21868DF930AA}"/>
              </a:ext>
            </a:extLst>
          </p:cNvPr>
          <p:cNvSpPr>
            <a:spLocks noGrp="1"/>
          </p:cNvSpPr>
          <p:nvPr>
            <p:ph idx="1"/>
          </p:nvPr>
        </p:nvSpPr>
        <p:spPr>
          <a:xfrm>
            <a:off x="900113" y="6021388"/>
            <a:ext cx="7772400" cy="503237"/>
          </a:xfrm>
        </p:spPr>
        <p:txBody>
          <a:bodyPr/>
          <a:lstStyle/>
          <a:p>
            <a:pPr marL="0" indent="0" algn="ctr" eaLnBrk="1" hangingPunct="1">
              <a:buFontTx/>
              <a:buNone/>
            </a:pPr>
            <a:r>
              <a:rPr lang="ru-RU" altLang="en-US" sz="2400" dirty="0">
                <a:latin typeface="Times New Roman" pitchFamily="18" charset="0"/>
                <a:cs typeface="Times New Roman" pitchFamily="18" charset="0"/>
              </a:rPr>
              <a:t>Рисунок 2 – Общий вид проекта сквера.</a:t>
            </a:r>
          </a:p>
        </p:txBody>
      </p:sp>
      <p:pic>
        <p:nvPicPr>
          <p:cNvPr id="10243" name="Picture 2">
            <a:extLst>
              <a:ext uri="{FF2B5EF4-FFF2-40B4-BE49-F238E27FC236}">
                <a16:creationId xmlns:a16="http://schemas.microsoft.com/office/drawing/2014/main" xmlns="" id="{7CE0A622-5E9B-4251-8371-A8CCE416E7B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549275"/>
            <a:ext cx="8548687" cy="5411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Flow</Template>
  <TotalTime>117</TotalTime>
  <Words>397</Words>
  <Application>Microsoft Office PowerPoint</Application>
  <PresentationFormat>Экран (4:3)</PresentationFormat>
  <Paragraphs>42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След самолета</vt:lpstr>
      <vt:lpstr>Краудсорсинговая платформа «100 городских лидеров» Студенческий кейс-чемпионат #Urban Sprint Социальная среда в городе</vt:lpstr>
      <vt:lpstr>Слайд 2</vt:lpstr>
      <vt:lpstr> Кратко о регионе строительства.</vt:lpstr>
      <vt:lpstr>Слайд 4</vt:lpstr>
      <vt:lpstr>Слайд 5</vt:lpstr>
      <vt:lpstr>Слайд 6</vt:lpstr>
      <vt:lpstr>Слайд 7</vt:lpstr>
      <vt:lpstr>Экономическая составляющая проекта</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HONDA</dc:creator>
  <cp:lastModifiedBy>Женя</cp:lastModifiedBy>
  <cp:revision>21</cp:revision>
  <dcterms:created xsi:type="dcterms:W3CDTF">2020-09-06T00:40:13Z</dcterms:created>
  <dcterms:modified xsi:type="dcterms:W3CDTF">2020-09-06T05:06:20Z</dcterms:modified>
</cp:coreProperties>
</file>