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5"/>
  </p:notesMasterIdLst>
  <p:sldIdLst>
    <p:sldId id="326" r:id="rId3"/>
    <p:sldId id="290" r:id="rId4"/>
    <p:sldId id="336" r:id="rId5"/>
    <p:sldId id="328" r:id="rId6"/>
    <p:sldId id="306" r:id="rId7"/>
    <p:sldId id="343" r:id="rId8"/>
    <p:sldId id="329" r:id="rId9"/>
    <p:sldId id="327" r:id="rId10"/>
    <p:sldId id="361" r:id="rId11"/>
    <p:sldId id="363" r:id="rId12"/>
    <p:sldId id="364" r:id="rId13"/>
    <p:sldId id="29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B3093A"/>
    <a:srgbClr val="4B3219"/>
    <a:srgbClr val="996600"/>
    <a:srgbClr val="0000FF"/>
    <a:srgbClr val="FF0000"/>
    <a:srgbClr val="FFFF00"/>
    <a:srgbClr val="33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5552" autoAdjust="0"/>
  </p:normalViewPr>
  <p:slideViewPr>
    <p:cSldViewPr>
      <p:cViewPr varScale="1">
        <p:scale>
          <a:sx n="81" d="100"/>
          <a:sy n="81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46ED67BA-CA03-49BB-AFD4-DDF31FC8D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0C54A0-B515-4347-8C65-2C5DB7DB5610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0C54A0-B515-4347-8C65-2C5DB7DB561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ED67BA-CA03-49BB-AFD4-DDF31FC8DB3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33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DC9ED-C977-45A5-B86E-AF469E6F3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F922B-ECF4-4DC1-8914-A6E5E1BE1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036AA-6CB5-4D08-8447-700A1D191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ECA8D-47F1-4E17-AA05-C65B74147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CD07A-9774-4AC9-84A2-ADAC0E8B9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24583-1A86-4FB0-A9C8-B09F5D3A7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DC9ED-C977-45A5-B86E-AF469E6F3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702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5DC28-D8B1-4260-A572-24D3715A2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091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4EB00-48B5-43DC-A0EE-BAAECE075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461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A31FB-6A34-44FE-ABB5-701601BFE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588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CFD4B-E472-4A80-8441-2AF3A00F7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32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5DC28-D8B1-4260-A572-24D3715A2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0A0FF-F2AE-4C81-AC73-1023F3042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58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6ACEB-2CCF-4C58-A49D-8209E9814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396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B5C29-E4A9-401D-9D56-BAAB051A2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648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62B3E-3CED-4DE9-8205-6CAC3E9EA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312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F922B-ECF4-4DC1-8914-A6E5E1BE1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494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036AA-6CB5-4D08-8447-700A1D191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9989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ECA8D-47F1-4E17-AA05-C65B74147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690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CD07A-9774-4AC9-84A2-ADAC0E8B9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0863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24583-1A86-4FB0-A9C8-B09F5D3A7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85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4EB00-48B5-43DC-A0EE-BAAECE075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A31FB-6A34-44FE-ABB5-701601BFE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CFD4B-E472-4A80-8441-2AF3A00F7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0A0FF-F2AE-4C81-AC73-1023F3042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6ACEB-2CCF-4C58-A49D-8209E9814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B5C29-E4A9-401D-9D56-BAAB051A2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62B3E-3CED-4DE9-8205-6CAC3E9EA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ABE83A1-C235-4161-92E0-2B93ABE68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ABE83A1-C235-4161-92E0-2B93ABE68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21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dc115@yandex.ru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571500" y="1000125"/>
            <a:ext cx="80724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ru-RU" sz="5400" b="0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7" name="Picture 72" descr="C:\Users\Пользователь\Desktop\Фото печать музей\Музей открытие\P1160976-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0944" y="1086348"/>
            <a:ext cx="5882111" cy="4685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571500" y="5861215"/>
            <a:ext cx="80724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г. Кемерово, пр. Советский, 27 офис 309А </a:t>
            </a:r>
          </a:p>
          <a:p>
            <a:pPr algn="ctr"/>
            <a:r>
              <a:rPr lang="ru-RU" sz="2400" dirty="0"/>
              <a:t>Тел. 8(3842) 49-60-95, 49-50-60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8600" y="179284"/>
            <a:ext cx="9038238" cy="785818"/>
          </a:xfrm>
        </p:spPr>
        <p:txBody>
          <a:bodyPr/>
          <a:lstStyle/>
          <a:p>
            <a:r>
              <a:rPr lang="ru-RU" sz="3200" b="1" dirty="0"/>
              <a:t>«Кузбасский Музей Меда и Пчеловодства»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6B1C1-E779-4EB7-8695-4DEC8426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96" y="174363"/>
            <a:ext cx="8229600" cy="634082"/>
          </a:xfrm>
        </p:spPr>
        <p:txBody>
          <a:bodyPr/>
          <a:lstStyle/>
          <a:p>
            <a:r>
              <a:rPr lang="ru-RU" dirty="0">
                <a:solidFill>
                  <a:srgbClr val="0000CC"/>
                </a:solidFill>
              </a:rPr>
              <a:t>Награды и Достижения</a:t>
            </a:r>
          </a:p>
        </p:txBody>
      </p:sp>
      <p:pic>
        <p:nvPicPr>
          <p:cNvPr id="4" name="Picture 3" descr="C:\Users\Пользователь\Desktop\Музей меда 2017\Благодарность от Опора России.jpg">
            <a:extLst>
              <a:ext uri="{FF2B5EF4-FFF2-40B4-BE49-F238E27FC236}">
                <a16:creationId xmlns:a16="http://schemas.microsoft.com/office/drawing/2014/main" id="{11EEE4C7-9A57-4649-B7C0-C773C781DF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1268" y="1052736"/>
            <a:ext cx="2950441" cy="4058989"/>
          </a:xfrm>
          <a:prstGeom prst="rect">
            <a:avLst/>
          </a:prstGeom>
          <a:noFill/>
        </p:spPr>
      </p:pic>
      <p:pic>
        <p:nvPicPr>
          <p:cNvPr id="5" name="Picture 4" descr="C:\Users\Пользователь\Desktop\Музей пчеловодства и меда\Дирлом.jpg">
            <a:extLst>
              <a:ext uri="{FF2B5EF4-FFF2-40B4-BE49-F238E27FC236}">
                <a16:creationId xmlns:a16="http://schemas.microsoft.com/office/drawing/2014/main" id="{6DCAE722-D303-417E-9754-DD77DFB0C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86" y="1268760"/>
            <a:ext cx="2744207" cy="3842966"/>
          </a:xfrm>
          <a:prstGeom prst="rect">
            <a:avLst/>
          </a:prstGeom>
          <a:noFill/>
        </p:spPr>
      </p:pic>
      <p:pic>
        <p:nvPicPr>
          <p:cNvPr id="8" name="Picture 4" descr="C:\Users\Пользователь\Desktop\Музей меда 2017\Благодарность Экологический форум 001.jpg">
            <a:extLst>
              <a:ext uri="{FF2B5EF4-FFF2-40B4-BE49-F238E27FC236}">
                <a16:creationId xmlns:a16="http://schemas.microsoft.com/office/drawing/2014/main" id="{274A7653-C58B-45F9-BD31-6E1F3FBD8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1084" y="1268760"/>
            <a:ext cx="2758782" cy="3794169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6A75B6-8CBD-4FB3-8B35-C4997DDDFA3D}"/>
              </a:ext>
            </a:extLst>
          </p:cNvPr>
          <p:cNvSpPr/>
          <p:nvPr/>
        </p:nvSpPr>
        <p:spPr>
          <a:xfrm>
            <a:off x="435496" y="5111725"/>
            <a:ext cx="96490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1" dirty="0">
                <a:solidFill>
                  <a:srgbClr val="000000"/>
                </a:solidFill>
                <a:latin typeface="YS Text"/>
              </a:rPr>
              <a:t>«Не говорите о причинах, которые могут помешать успеху. Лучше ищите пути, </a:t>
            </a:r>
          </a:p>
          <a:p>
            <a:r>
              <a:rPr lang="ru-RU" sz="3600" b="0" i="1" dirty="0">
                <a:solidFill>
                  <a:srgbClr val="000000"/>
                </a:solidFill>
                <a:latin typeface="YS Text"/>
              </a:rPr>
              <a:t>которые приведут вас к успеху».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81480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02BFD-E011-4EF5-82FC-4C703AA05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90361"/>
          </a:xfrm>
        </p:spPr>
        <p:txBody>
          <a:bodyPr/>
          <a:lstStyle/>
          <a:p>
            <a:pPr marL="0" indent="0"/>
            <a:r>
              <a:rPr lang="ru-RU" sz="2600" b="1" dirty="0"/>
              <a:t>ХОРОШИЕ КОМПАНИИ РАБОТАЮТ РАДИ ДОХОДОВ, </a:t>
            </a:r>
            <a:br>
              <a:rPr lang="ru-RU" sz="2600" b="1" dirty="0"/>
            </a:br>
            <a:r>
              <a:rPr lang="ru-RU" sz="2600" b="1" dirty="0"/>
              <a:t>ВЕЛИКИЕ – РАДИ ЛЮДЕЙ ! </a:t>
            </a:r>
            <a:endParaRPr lang="ru-RU" sz="2600" dirty="0"/>
          </a:p>
        </p:txBody>
      </p:sp>
      <p:pic>
        <p:nvPicPr>
          <p:cNvPr id="1028" name="Picture 4" descr="https://sdelanounas.ru/i/c/2/r/c2RlbGFub3VuYXMucnUvdXBsb2Fkcy83LzQvNzQ1MTQ4NzA0NjIzNF9vcmlnLmpwZWc_X19pZD05MDI0MQ==.jpg">
            <a:extLst>
              <a:ext uri="{FF2B5EF4-FFF2-40B4-BE49-F238E27FC236}">
                <a16:creationId xmlns:a16="http://schemas.microsoft.com/office/drawing/2014/main" id="{2F53B8F5-27CE-4F64-A13F-848819A1F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93" y="1322030"/>
            <a:ext cx="4392488" cy="3763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3F8A2B5-24A7-4133-817C-127F0D1FF47E}"/>
              </a:ext>
            </a:extLst>
          </p:cNvPr>
          <p:cNvSpPr/>
          <p:nvPr/>
        </p:nvSpPr>
        <p:spPr>
          <a:xfrm>
            <a:off x="19749" y="4979865"/>
            <a:ext cx="9270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rgbClr val="000099"/>
                </a:solidFill>
                <a:latin typeface="Conv_FuturaFuturisC"/>
              </a:rPr>
              <a:t>«Маленькая частичка добра может превратиться в огромное благо, когда за</a:t>
            </a:r>
          </a:p>
          <a:p>
            <a:pPr algn="ctr"/>
            <a:r>
              <a:rPr lang="ru-RU" sz="3200" i="1" dirty="0">
                <a:solidFill>
                  <a:srgbClr val="000099"/>
                </a:solidFill>
                <a:latin typeface="Conv_FuturaFuturisC"/>
              </a:rPr>
              <a:t>дело берется социальный предприниматель».</a:t>
            </a:r>
            <a:endParaRPr lang="ru-RU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83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Desktop\Музей меда 2017\Любимов А.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652" y="1196752"/>
            <a:ext cx="3833027" cy="5423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491880" y="980728"/>
            <a:ext cx="5072098" cy="15234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4400" dirty="0">
                <a:solidFill>
                  <a:srgbClr val="CC0000"/>
                </a:solidFill>
              </a:rPr>
              <a:t>Благодарю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4400" dirty="0">
                <a:solidFill>
                  <a:srgbClr val="CC0000"/>
                </a:solidFill>
              </a:rPr>
              <a:t> за внимание.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30304" y="3068960"/>
            <a:ext cx="4716419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Любимов Андрей</a:t>
            </a:r>
          </a:p>
          <a:p>
            <a:endParaRPr lang="ru-RU" sz="1600" dirty="0"/>
          </a:p>
          <a:p>
            <a:r>
              <a:rPr lang="ru-RU" sz="3600" b="0" dirty="0"/>
              <a:t>тел.+7(905) 914 6666</a:t>
            </a:r>
          </a:p>
          <a:p>
            <a:endParaRPr lang="ru-RU" sz="1600" b="0" dirty="0"/>
          </a:p>
          <a:p>
            <a:r>
              <a:rPr lang="ru-RU" sz="2800" dirty="0"/>
              <a:t>почта: </a:t>
            </a:r>
            <a:r>
              <a:rPr lang="en-US" sz="2800" dirty="0">
                <a:solidFill>
                  <a:srgbClr val="0000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rdc115@yandex.ru</a:t>
            </a:r>
            <a:endParaRPr lang="ru-RU" sz="2800" dirty="0">
              <a:solidFill>
                <a:srgbClr val="0000CC"/>
              </a:solidFill>
            </a:endParaRPr>
          </a:p>
          <a:p>
            <a:endParaRPr lang="ru-RU" sz="2000" dirty="0"/>
          </a:p>
          <a:p>
            <a:pPr algn="ctr"/>
            <a:r>
              <a:rPr lang="ru-RU" sz="2400" dirty="0" err="1"/>
              <a:t>г.Кемерово</a:t>
            </a:r>
            <a:r>
              <a:rPr lang="ru-RU" sz="2400" dirty="0"/>
              <a:t>  </a:t>
            </a:r>
            <a:r>
              <a:rPr lang="ru-RU" sz="2400" dirty="0" err="1"/>
              <a:t>пр.Советский</a:t>
            </a:r>
            <a:r>
              <a:rPr lang="ru-RU" sz="2400" dirty="0"/>
              <a:t>, 27</a:t>
            </a:r>
          </a:p>
          <a:p>
            <a:pPr algn="ctr"/>
            <a:r>
              <a:rPr lang="ru-RU" sz="2400" dirty="0"/>
              <a:t> офис 309А, т. 8(3842)49-60-95</a:t>
            </a:r>
          </a:p>
        </p:txBody>
      </p:sp>
      <p:pic>
        <p:nvPicPr>
          <p:cNvPr id="19" name="Picture 11" descr="honey_bee_flying_hc"/>
          <p:cNvPicPr>
            <a:picLocks noChangeAspect="1" noChangeArrowheads="1" noCrop="1"/>
          </p:cNvPicPr>
          <p:nvPr/>
        </p:nvPicPr>
        <p:blipFill>
          <a:blip r:embed="rId4" cstate="print">
            <a:lum bright="30000" contrast="36000"/>
          </a:blip>
          <a:srcRect/>
          <a:stretch>
            <a:fillRect/>
          </a:stretch>
        </p:blipFill>
        <p:spPr bwMode="auto">
          <a:xfrm flipH="1">
            <a:off x="7308304" y="-190607"/>
            <a:ext cx="2027132" cy="145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571500" y="1000125"/>
            <a:ext cx="80724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ru-RU" sz="5400" b="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-110460" y="169127"/>
            <a:ext cx="90749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sng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Кузбасский музей меда открыт в 2015 г. с целью:</a:t>
            </a:r>
          </a:p>
        </p:txBody>
      </p:sp>
      <p:sp>
        <p:nvSpPr>
          <p:cNvPr id="9" name="Содержимое 6"/>
          <p:cNvSpPr>
            <a:spLocks noGrp="1"/>
          </p:cNvSpPr>
          <p:nvPr>
            <p:ph idx="1"/>
          </p:nvPr>
        </p:nvSpPr>
        <p:spPr>
          <a:xfrm>
            <a:off x="81240" y="853475"/>
            <a:ext cx="9074948" cy="525062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0000"/>
                </a:solidFill>
              </a:rPr>
              <a:t>Сбор и продвижение </a:t>
            </a:r>
            <a:r>
              <a:rPr lang="ru-RU" sz="2800" b="1" dirty="0">
                <a:solidFill>
                  <a:srgbClr val="000000"/>
                </a:solidFill>
              </a:rPr>
              <a:t>информации</a:t>
            </a:r>
            <a:r>
              <a:rPr lang="ru-RU" sz="2800" dirty="0">
                <a:solidFill>
                  <a:srgbClr val="000000"/>
                </a:solidFill>
              </a:rPr>
              <a:t> о культурном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</a:rPr>
              <a:t>   и историческом наследии Пчеловодства Сибири.</a:t>
            </a:r>
            <a:endParaRPr lang="ru-RU" sz="2800" dirty="0"/>
          </a:p>
          <a:p>
            <a:pPr>
              <a:buFont typeface="Wingdings" pitchFamily="2" charset="2"/>
              <a:buChar char="Ø"/>
            </a:pPr>
            <a:r>
              <a:rPr lang="ru-RU" sz="2800" dirty="0"/>
              <a:t>Популяризация меда и продукции пчеловодства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/>
              <a:t>Продвижение на внешние и международные рынки элитных Кузбасских медов Дягиль Василек.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/>
              <a:t>Обучение начинающих пчеловодов.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/>
              <a:t>Привлечение молодежи в</a:t>
            </a:r>
          </a:p>
          <a:p>
            <a:pPr marL="0" indent="0">
              <a:buNone/>
            </a:pPr>
            <a:r>
              <a:rPr lang="ru-RU" sz="2800" dirty="0"/>
              <a:t>    профессию пчеловод.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u="sng" dirty="0"/>
              <a:t>Повышение объема продаж</a:t>
            </a:r>
          </a:p>
          <a:p>
            <a:pPr marL="0" indent="0">
              <a:buNone/>
            </a:pPr>
            <a:r>
              <a:rPr lang="ru-RU" sz="2600" dirty="0"/>
              <a:t>    </a:t>
            </a:r>
            <a:r>
              <a:rPr lang="ru-RU" sz="2600" u="sng" dirty="0"/>
              <a:t>Действующего бизнеса.</a:t>
            </a:r>
          </a:p>
        </p:txBody>
      </p:sp>
      <p:pic>
        <p:nvPicPr>
          <p:cNvPr id="7" name="Picture 71" descr="C:\Users\Пользователь\Desktop\Фото печать музей\Музей открытие\20160913_161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7710" y="3798873"/>
            <a:ext cx="3002762" cy="233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F0D1F9-1991-42A6-BCBC-9053F07EDEF8}"/>
              </a:ext>
            </a:extLst>
          </p:cNvPr>
          <p:cNvSpPr/>
          <p:nvPr/>
        </p:nvSpPr>
        <p:spPr>
          <a:xfrm>
            <a:off x="323528" y="6104098"/>
            <a:ext cx="11233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музее представлено свыше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700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экспонатов.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Пользователь\Desktop\Музей меда 2017\Музей новая 2017\ЭкоФорум новокузнецк\20171024_151404-1.jpg"/>
          <p:cNvPicPr>
            <a:picLocks noChangeAspect="1" noChangeArrowheads="1"/>
          </p:cNvPicPr>
          <p:nvPr/>
        </p:nvPicPr>
        <p:blipFill rotWithShape="1">
          <a:blip r:embed="rId3" cstate="print">
            <a:lum bright="10000" contrast="-4000"/>
          </a:blip>
          <a:srcRect l="7249"/>
          <a:stretch/>
        </p:blipFill>
        <p:spPr bwMode="auto">
          <a:xfrm>
            <a:off x="361220" y="0"/>
            <a:ext cx="4456324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3482" y="2812656"/>
            <a:ext cx="4714876" cy="571504"/>
          </a:xfrm>
        </p:spPr>
        <p:txBody>
          <a:bodyPr/>
          <a:lstStyle/>
          <a:p>
            <a:pPr marL="457200" indent="-457200">
              <a:buNone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Лекции для школьников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66941" y="5749190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Проведение обучения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для пчеловодов</a:t>
            </a:r>
          </a:p>
        </p:txBody>
      </p:sp>
      <p:pic>
        <p:nvPicPr>
          <p:cNvPr id="5122" name="Picture 2" descr="C:\Users\Пользователь\Desktop\Музей меда 2017\Музей новая 2017\20170128_13531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538" y="3645024"/>
            <a:ext cx="4218462" cy="3201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Пользователь\Desktop\Музей меда 2017\Музей новая 2017\20170814_160552 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9804" y="99217"/>
            <a:ext cx="3510658" cy="4537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436096" y="3384160"/>
            <a:ext cx="33466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Молодежь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дегустирует мед !</a:t>
            </a:r>
          </a:p>
        </p:txBody>
      </p:sp>
      <p:sp>
        <p:nvSpPr>
          <p:cNvPr id="11" name="Стрелка вправо 10"/>
          <p:cNvSpPr/>
          <p:nvPr/>
        </p:nvSpPr>
        <p:spPr bwMode="auto">
          <a:xfrm flipH="1">
            <a:off x="4648568" y="5986093"/>
            <a:ext cx="571504" cy="35719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941236-5A87-4A6C-8366-05141DEEDDD5}"/>
              </a:ext>
            </a:extLst>
          </p:cNvPr>
          <p:cNvSpPr/>
          <p:nvPr/>
        </p:nvSpPr>
        <p:spPr>
          <a:xfrm>
            <a:off x="4680722" y="462891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Музей любимое место встреч пчеловодов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550" y="179155"/>
            <a:ext cx="8572560" cy="705520"/>
          </a:xfrm>
        </p:spPr>
        <p:txBody>
          <a:bodyPr/>
          <a:lstStyle/>
          <a:p>
            <a:r>
              <a:rPr lang="ru-RU" sz="3000" b="1" u="sng" dirty="0">
                <a:solidFill>
                  <a:srgbClr val="0000CC"/>
                </a:solidFill>
              </a:rPr>
              <a:t>Показатели проекта за 2 последних года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96" y="908720"/>
            <a:ext cx="8822214" cy="5949280"/>
          </a:xfrm>
        </p:spPr>
        <p:txBody>
          <a:bodyPr/>
          <a:lstStyle/>
          <a:p>
            <a:r>
              <a:rPr lang="ru-RU" sz="2800" dirty="0"/>
              <a:t>Проведено более 60 экскурсий</a:t>
            </a:r>
          </a:p>
          <a:p>
            <a:pPr marL="0" indent="0">
              <a:buNone/>
            </a:pPr>
            <a:r>
              <a:rPr lang="ru-RU" sz="2800" dirty="0"/>
              <a:t>    для индивидуальных групп и </a:t>
            </a:r>
          </a:p>
          <a:p>
            <a:pPr marL="0" indent="0">
              <a:buNone/>
            </a:pPr>
            <a:r>
              <a:rPr lang="ru-RU" sz="2800" dirty="0"/>
              <a:t>    делегаций, в том числе из Европы </a:t>
            </a:r>
          </a:p>
          <a:p>
            <a:endParaRPr lang="ru-RU" sz="800" dirty="0"/>
          </a:p>
          <a:p>
            <a:r>
              <a:rPr lang="ru-RU" sz="2800" dirty="0"/>
              <a:t>20 школ профессиональной</a:t>
            </a:r>
          </a:p>
          <a:p>
            <a:pPr marL="0" indent="0">
              <a:buNone/>
            </a:pPr>
            <a:r>
              <a:rPr lang="ru-RU" sz="2800" dirty="0"/>
              <a:t>    направленности для студентов.</a:t>
            </a:r>
          </a:p>
          <a:p>
            <a:endParaRPr lang="ru-RU" sz="800" dirty="0"/>
          </a:p>
          <a:p>
            <a:r>
              <a:rPr lang="ru-RU" sz="2800" dirty="0"/>
              <a:t>Проведено более 20 обучающих </a:t>
            </a:r>
          </a:p>
          <a:p>
            <a:pPr marL="0" indent="0">
              <a:buNone/>
            </a:pPr>
            <a:r>
              <a:rPr lang="ru-RU" sz="2800" dirty="0"/>
              <a:t>    семинаров для пчеловодов,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>
                <a:latin typeface="+mj-lt"/>
                <a:cs typeface="Times New Roman" pitchFamily="18" charset="0"/>
              </a:rPr>
              <a:t>семинары посетили свыше 700 человек.</a:t>
            </a:r>
          </a:p>
          <a:p>
            <a:endParaRPr lang="ru-RU" sz="800" dirty="0">
              <a:latin typeface="+mj-lt"/>
            </a:endParaRPr>
          </a:p>
          <a:p>
            <a:r>
              <a:rPr lang="ru-RU" sz="2600" b="1" u="sng" dirty="0"/>
              <a:t>Принято участие: </a:t>
            </a:r>
            <a:r>
              <a:rPr lang="ru-RU" sz="2700" dirty="0"/>
              <a:t>в 5 региональных мероприятиях, 1 Экологическом,10 межрегиональных форумах, и в 6 международных выставках. </a:t>
            </a:r>
          </a:p>
          <a:p>
            <a:pPr>
              <a:buNone/>
            </a:pPr>
            <a:r>
              <a:rPr lang="ru-RU" sz="2400" dirty="0"/>
              <a:t>    </a:t>
            </a:r>
            <a:endParaRPr lang="ru-RU" sz="800" dirty="0"/>
          </a:p>
        </p:txBody>
      </p:sp>
      <p:pic>
        <p:nvPicPr>
          <p:cNvPr id="4" name="Picture 4" descr="C:\Users\Пользователь\Desktop\Музей пчеловодства и меда\Музей\МЕД.jpg">
            <a:extLst>
              <a:ext uri="{FF2B5EF4-FFF2-40B4-BE49-F238E27FC236}">
                <a16:creationId xmlns:a16="http://schemas.microsoft.com/office/drawing/2014/main" id="{308E3300-178E-49B1-870A-BB2167D2B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9596" y="1157181"/>
            <a:ext cx="2798908" cy="3567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939" y="116632"/>
            <a:ext cx="8712968" cy="1858218"/>
          </a:xfrm>
        </p:spPr>
        <p:txBody>
          <a:bodyPr/>
          <a:lstStyle/>
          <a:p>
            <a:r>
              <a:rPr lang="ru-RU" sz="2800" b="1" dirty="0">
                <a:solidFill>
                  <a:srgbClr val="0000CC"/>
                </a:solidFill>
              </a:rPr>
              <a:t>В 2016 году «Кузбасский Музей меда» стал</a:t>
            </a:r>
            <a:br>
              <a:rPr lang="ru-RU" sz="2800" b="1" dirty="0">
                <a:solidFill>
                  <a:srgbClr val="0000CC"/>
                </a:solidFill>
              </a:rPr>
            </a:br>
            <a:r>
              <a:rPr lang="ru-RU" sz="800" b="1" dirty="0">
                <a:solidFill>
                  <a:srgbClr val="0000CC"/>
                </a:solidFill>
              </a:rPr>
              <a:t>.</a:t>
            </a:r>
            <a:br>
              <a:rPr lang="ru-RU" sz="2800" b="1" dirty="0">
                <a:solidFill>
                  <a:srgbClr val="0000CC"/>
                </a:solidFill>
              </a:rPr>
            </a:br>
            <a:r>
              <a:rPr lang="ru-RU" sz="2800" b="1" dirty="0">
                <a:solidFill>
                  <a:srgbClr val="0000CC"/>
                </a:solidFill>
              </a:rPr>
              <a:t> победителем Областного конкурса </a:t>
            </a:r>
            <a:r>
              <a:rPr lang="ru-RU" sz="2800" b="1" u="sng" dirty="0">
                <a:solidFill>
                  <a:srgbClr val="0000CC"/>
                </a:solidFill>
              </a:rPr>
              <a:t>Лучший</a:t>
            </a:r>
            <a:br>
              <a:rPr lang="ru-RU" sz="2800" b="1" u="sng" dirty="0">
                <a:solidFill>
                  <a:srgbClr val="0000CC"/>
                </a:solidFill>
              </a:rPr>
            </a:br>
            <a:r>
              <a:rPr lang="ru-RU" sz="800" b="1" u="sng" dirty="0">
                <a:solidFill>
                  <a:srgbClr val="0000CC"/>
                </a:solidFill>
              </a:rPr>
              <a:t>.</a:t>
            </a:r>
            <a:br>
              <a:rPr lang="ru-RU" sz="2800" b="1" u="sng" dirty="0">
                <a:solidFill>
                  <a:srgbClr val="0000CC"/>
                </a:solidFill>
              </a:rPr>
            </a:br>
            <a:r>
              <a:rPr lang="ru-RU" sz="2800" b="1" u="sng" dirty="0">
                <a:solidFill>
                  <a:srgbClr val="0000CC"/>
                </a:solidFill>
              </a:rPr>
              <a:t> социальный проект Кемеровской области.</a:t>
            </a:r>
          </a:p>
        </p:txBody>
      </p:sp>
      <p:pic>
        <p:nvPicPr>
          <p:cNvPr id="4" name="Picture 72" descr="C:\Users\Пользователь\Desktop\Фото печать музей\Музей открытие\P1160976-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04" y="1972381"/>
            <a:ext cx="5083484" cy="3485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000AF84-DB37-4BC5-862F-B9E0BAD3EA33}"/>
              </a:ext>
            </a:extLst>
          </p:cNvPr>
          <p:cNvSpPr txBox="1">
            <a:spLocks/>
          </p:cNvSpPr>
          <p:nvPr/>
        </p:nvSpPr>
        <p:spPr bwMode="auto">
          <a:xfrm>
            <a:off x="-9829" y="5569823"/>
            <a:ext cx="91810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600" b="0" dirty="0"/>
              <a:t>В 2017г. Музей внесен в Каталог предприятий, товаров</a:t>
            </a:r>
          </a:p>
          <a:p>
            <a:r>
              <a:rPr lang="ru-RU" sz="2600" b="0" dirty="0"/>
              <a:t> и услуг </a:t>
            </a:r>
            <a:r>
              <a:rPr lang="ru-RU" sz="2600" dirty="0"/>
              <a:t>Социальных предпринимателей России.</a:t>
            </a:r>
            <a:endParaRPr lang="ru-RU" sz="2600" kern="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68A717-08DD-4BC5-936D-5CC0EF7BD3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92" b="-732"/>
          <a:stretch/>
        </p:blipFill>
        <p:spPr>
          <a:xfrm>
            <a:off x="5599582" y="2852935"/>
            <a:ext cx="3328902" cy="14861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901" y="116632"/>
            <a:ext cx="8892480" cy="850106"/>
          </a:xfrm>
        </p:spPr>
        <p:txBody>
          <a:bodyPr/>
          <a:lstStyle/>
          <a:p>
            <a:r>
              <a:rPr lang="ru-RU" b="1" dirty="0">
                <a:solidFill>
                  <a:srgbClr val="0000CC"/>
                </a:solidFill>
              </a:rPr>
              <a:t>Новизна и инновация проекта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893C73-7E65-447A-852B-00DD2E204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77" y="966738"/>
            <a:ext cx="9200920" cy="563061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Это первый частный музей меда в Сибири.</a:t>
            </a:r>
          </a:p>
          <a:p>
            <a:pPr marL="514350" indent="-514350">
              <a:buAutoNum type="arabicPeriod"/>
            </a:pPr>
            <a:endParaRPr lang="ru-RU" sz="800" dirty="0"/>
          </a:p>
          <a:p>
            <a:pPr marL="514350" indent="-514350">
              <a:buAutoNum type="arabicPeriod"/>
            </a:pPr>
            <a:r>
              <a:rPr lang="ru-RU" sz="3000" dirty="0"/>
              <a:t>Семейное хобби стало</a:t>
            </a:r>
          </a:p>
          <a:p>
            <a:pPr marL="0" indent="0">
              <a:buNone/>
            </a:pPr>
            <a:r>
              <a:rPr lang="ru-RU" sz="3000" dirty="0"/>
              <a:t>     семейным бизнесом.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sz="3000" dirty="0"/>
              <a:t>В музее представлена </a:t>
            </a:r>
          </a:p>
          <a:p>
            <a:pPr marL="0" indent="0">
              <a:buNone/>
            </a:pPr>
            <a:r>
              <a:rPr lang="ru-RU" sz="3000" dirty="0"/>
              <a:t>    коллекция монет и медалей</a:t>
            </a:r>
          </a:p>
          <a:p>
            <a:pPr marL="0" indent="0">
              <a:buNone/>
            </a:pPr>
            <a:r>
              <a:rPr lang="ru-RU" sz="3000" dirty="0"/>
              <a:t>    которая в 2017г. внесена в</a:t>
            </a:r>
          </a:p>
          <a:p>
            <a:pPr marL="0" indent="0">
              <a:buNone/>
            </a:pPr>
            <a:r>
              <a:rPr lang="ru-RU" b="1" dirty="0"/>
              <a:t>    </a:t>
            </a:r>
            <a:r>
              <a:rPr lang="ru-RU" b="1" u="sng" dirty="0"/>
              <a:t>Книгу Рекордов России.</a:t>
            </a:r>
          </a:p>
          <a:p>
            <a:pPr marL="0" indent="0">
              <a:buNone/>
            </a:pPr>
            <a:endParaRPr lang="ru-RU" sz="800" dirty="0"/>
          </a:p>
          <a:p>
            <a:pPr marL="514350" indent="-514350">
              <a:buAutoNum type="arabicPeriod" startAt="4"/>
            </a:pPr>
            <a:r>
              <a:rPr lang="ru-RU" sz="3000" dirty="0"/>
              <a:t>При помощи музея, мы привлекаем в магазин новых клиентов, и увеличиваем товарооборот в бизнесе.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5" name="Picture 5" descr="C:\Users\Пользователь\Desktop\Музей меда 2017\Музей новая 2017\Книга РекордовРоссии 11.jpg">
            <a:extLst>
              <a:ext uri="{FF2B5EF4-FFF2-40B4-BE49-F238E27FC236}">
                <a16:creationId xmlns:a16="http://schemas.microsoft.com/office/drawing/2014/main" id="{7DDDB569-65D7-454B-821C-93C1A0386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4444" y="1628800"/>
            <a:ext cx="3258387" cy="3221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1131274"/>
          </a:xfrm>
        </p:spPr>
        <p:txBody>
          <a:bodyPr/>
          <a:lstStyle/>
          <a:p>
            <a:r>
              <a:rPr lang="ru-RU" sz="3200" b="1" dirty="0">
                <a:solidFill>
                  <a:srgbClr val="0000CC"/>
                </a:solidFill>
              </a:rPr>
              <a:t>Участие в международных мероприятиях</a:t>
            </a:r>
            <a:br>
              <a:rPr lang="ru-RU" sz="3200" b="1" dirty="0"/>
            </a:br>
            <a:r>
              <a:rPr lang="ru-RU" sz="1400" b="1" dirty="0"/>
              <a:t>.</a:t>
            </a:r>
            <a:br>
              <a:rPr lang="ru-RU" sz="3200" b="1" dirty="0"/>
            </a:br>
            <a:r>
              <a:rPr lang="ru-RU" sz="2600" b="1" dirty="0"/>
              <a:t>Цель: </a:t>
            </a:r>
            <a:r>
              <a:rPr lang="ru-RU" sz="2600" b="1" u="sng" dirty="0"/>
              <a:t>продвижение Российского меда на экспорт.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17" y="1700808"/>
            <a:ext cx="8329642" cy="50405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/>
              <a:t>2016 год Международная научно-практическая конференция «Пчела и человек»</a:t>
            </a:r>
          </a:p>
          <a:p>
            <a:pPr>
              <a:buNone/>
            </a:pPr>
            <a:r>
              <a:rPr lang="ru-RU" sz="2400" dirty="0"/>
              <a:t>     </a:t>
            </a:r>
            <a:r>
              <a:rPr lang="ru-RU" sz="2400" u="sng" dirty="0">
                <a:solidFill>
                  <a:srgbClr val="000099"/>
                </a:solidFill>
              </a:rPr>
              <a:t>1 место за лучший </a:t>
            </a:r>
            <a:r>
              <a:rPr lang="ru-RU" sz="2400" u="sng" dirty="0" err="1">
                <a:solidFill>
                  <a:srgbClr val="000099"/>
                </a:solidFill>
              </a:rPr>
              <a:t>монофлорный</a:t>
            </a:r>
            <a:r>
              <a:rPr lang="ru-RU" sz="2400" u="sng" dirty="0">
                <a:solidFill>
                  <a:srgbClr val="000099"/>
                </a:solidFill>
              </a:rPr>
              <a:t> Дягилевый мед</a:t>
            </a:r>
            <a:r>
              <a:rPr lang="ru-RU" sz="2400" dirty="0">
                <a:solidFill>
                  <a:srgbClr val="0000CC"/>
                </a:solidFill>
              </a:rPr>
              <a:t>. </a:t>
            </a:r>
          </a:p>
          <a:p>
            <a:pPr>
              <a:buNone/>
            </a:pPr>
            <a:endParaRPr lang="ru-RU" sz="800" dirty="0"/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2017 год 45 Конгресс «Апимондия» Турция, Стамбул    </a:t>
            </a:r>
            <a:r>
              <a:rPr lang="ru-RU" sz="2400" u="sng" dirty="0">
                <a:solidFill>
                  <a:srgbClr val="0000CC"/>
                </a:solidFill>
              </a:rPr>
              <a:t>Золотая медаль за </a:t>
            </a:r>
            <a:r>
              <a:rPr lang="ru-RU" sz="2400" u="sng" dirty="0" err="1">
                <a:solidFill>
                  <a:srgbClr val="0000CC"/>
                </a:solidFill>
              </a:rPr>
              <a:t>монофлорный</a:t>
            </a:r>
            <a:r>
              <a:rPr lang="ru-RU" sz="2400" u="sng" dirty="0">
                <a:solidFill>
                  <a:srgbClr val="0000CC"/>
                </a:solidFill>
              </a:rPr>
              <a:t> «Дягилевый мед».</a:t>
            </a:r>
          </a:p>
          <a:p>
            <a:pPr>
              <a:buFont typeface="Wingdings" pitchFamily="2" charset="2"/>
              <a:buChar char="Ø"/>
            </a:pPr>
            <a:endParaRPr lang="ru-RU" sz="1000" u="sng" dirty="0"/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2018 год – 22 Международный конгресс «</a:t>
            </a:r>
            <a:r>
              <a:rPr lang="ru-RU" sz="2400" dirty="0" err="1"/>
              <a:t>Апиславия</a:t>
            </a:r>
            <a:r>
              <a:rPr lang="ru-RU" sz="2400" dirty="0"/>
              <a:t>»</a:t>
            </a:r>
          </a:p>
          <a:p>
            <a:pPr>
              <a:buNone/>
            </a:pPr>
            <a:r>
              <a:rPr lang="ru-RU" sz="2400" dirty="0">
                <a:solidFill>
                  <a:srgbClr val="0000CC"/>
                </a:solidFill>
              </a:rPr>
              <a:t>     </a:t>
            </a:r>
            <a:r>
              <a:rPr lang="ru-RU" sz="2400" u="sng" dirty="0">
                <a:solidFill>
                  <a:srgbClr val="0000CC"/>
                </a:solidFill>
              </a:rPr>
              <a:t>2 место за лучший «Мед сотовый».</a:t>
            </a:r>
          </a:p>
          <a:p>
            <a:pPr>
              <a:buNone/>
            </a:pPr>
            <a:endParaRPr lang="ru-RU" sz="1000" u="sng" dirty="0"/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2019 год 46 Конгресс «Апимондия» Монреаль, Канада</a:t>
            </a:r>
          </a:p>
          <a:p>
            <a:pPr>
              <a:buNone/>
            </a:pPr>
            <a:r>
              <a:rPr lang="ru-RU" sz="2400" dirty="0"/>
              <a:t>     </a:t>
            </a:r>
            <a:r>
              <a:rPr lang="ru-RU" sz="2400" u="sng" dirty="0">
                <a:solidFill>
                  <a:srgbClr val="0000CC"/>
                </a:solidFill>
              </a:rPr>
              <a:t>Золотая медаль Музея меда в номинации коллекции</a:t>
            </a:r>
          </a:p>
          <a:p>
            <a:pPr>
              <a:buNone/>
            </a:pPr>
            <a:r>
              <a:rPr lang="ru-RU" sz="2400" dirty="0">
                <a:solidFill>
                  <a:srgbClr val="0000CC"/>
                </a:solidFill>
              </a:rPr>
              <a:t>     </a:t>
            </a:r>
            <a:r>
              <a:rPr lang="ru-RU" sz="2400" u="sng" dirty="0">
                <a:solidFill>
                  <a:srgbClr val="0000CC"/>
                </a:solidFill>
              </a:rPr>
              <a:t>Серебряная медаль за мед «Липовый остров».</a:t>
            </a:r>
            <a:endParaRPr lang="ru-RU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99813"/>
            <a:ext cx="6373372" cy="4904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85728"/>
            <a:ext cx="500066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Золотые медали и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серебряные медали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44531"/>
            <a:ext cx="3786214" cy="2784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4800" b="1" u="sng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Наличие партнеров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440378"/>
          </a:xfrm>
        </p:spPr>
        <p:txBody>
          <a:bodyPr/>
          <a:lstStyle/>
          <a:p>
            <a:endParaRPr lang="ru-RU" sz="800" dirty="0">
              <a:cs typeface="Times New Roman" pitchFamily="18" charset="0"/>
            </a:endParaRPr>
          </a:p>
          <a:p>
            <a:r>
              <a:rPr lang="ru-RU" sz="4000" dirty="0">
                <a:cs typeface="Times New Roman" pitchFamily="18" charset="0"/>
              </a:rPr>
              <a:t>Центр Инноваций Социальной сферы Кемеровской области.</a:t>
            </a:r>
          </a:p>
          <a:p>
            <a:r>
              <a:rPr lang="ru-RU" sz="4000" dirty="0">
                <a:cs typeface="Times New Roman" pitchFamily="18" charset="0"/>
              </a:rPr>
              <a:t>Агропромышленный кластер Кемеровской области.</a:t>
            </a:r>
          </a:p>
          <a:p>
            <a:endParaRPr lang="ru-RU" sz="800" dirty="0">
              <a:cs typeface="Times New Roman" pitchFamily="18" charset="0"/>
            </a:endParaRPr>
          </a:p>
          <a:p>
            <a:r>
              <a:rPr lang="ru-RU" sz="4000" dirty="0">
                <a:cs typeface="Times New Roman" pitchFamily="18" charset="0"/>
              </a:rPr>
              <a:t>Компания «</a:t>
            </a:r>
            <a:r>
              <a:rPr lang="ru-RU" sz="4000" dirty="0" err="1">
                <a:cs typeface="Times New Roman" pitchFamily="18" charset="0"/>
              </a:rPr>
              <a:t>Тенториум</a:t>
            </a:r>
            <a:r>
              <a:rPr lang="ru-RU" sz="4000" dirty="0">
                <a:cs typeface="Times New Roman" pitchFamily="18" charset="0"/>
              </a:rPr>
              <a:t>» </a:t>
            </a:r>
            <a:r>
              <a:rPr lang="ru-RU" sz="4000" dirty="0" err="1">
                <a:cs typeface="Times New Roman" pitchFamily="18" charset="0"/>
              </a:rPr>
              <a:t>г.Пермь</a:t>
            </a:r>
            <a:r>
              <a:rPr lang="ru-RU" sz="4000" dirty="0">
                <a:cs typeface="Times New Roman" pitchFamily="18" charset="0"/>
              </a:rPr>
              <a:t>.</a:t>
            </a:r>
          </a:p>
          <a:p>
            <a:r>
              <a:rPr lang="ru-RU" sz="4000" dirty="0"/>
              <a:t>Кузбасская государственная сельскохозяйственная Академия</a:t>
            </a:r>
            <a:endParaRPr lang="ru-RU" sz="4000" dirty="0">
              <a:cs typeface="Times New Roman" pitchFamily="18" charset="0"/>
            </a:endParaRPr>
          </a:p>
          <a:p>
            <a:endParaRPr lang="ru-RU" sz="4000" dirty="0">
              <a:cs typeface="Times New Roman" pitchFamily="18" charset="0"/>
            </a:endParaRPr>
          </a:p>
          <a:p>
            <a:endParaRPr lang="ru-RU" sz="800" dirty="0">
              <a:cs typeface="Times New Roman" pitchFamily="18" charset="0"/>
            </a:endParaRPr>
          </a:p>
          <a:p>
            <a:endParaRPr lang="ru-RU" sz="8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5632</TotalTime>
  <Words>460</Words>
  <Application>Microsoft Office PowerPoint</Application>
  <PresentationFormat>Экран (4:3)</PresentationFormat>
  <Paragraphs>88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Conv_FuturaFuturisC</vt:lpstr>
      <vt:lpstr>Times New Roman</vt:lpstr>
      <vt:lpstr>Wingdings</vt:lpstr>
      <vt:lpstr>YS Text</vt:lpstr>
      <vt:lpstr>Оформление по умолчанию</vt:lpstr>
      <vt:lpstr>1_Оформление по умолчанию</vt:lpstr>
      <vt:lpstr>«Кузбасский Музей Меда и Пчеловодства»</vt:lpstr>
      <vt:lpstr>Презентация PowerPoint</vt:lpstr>
      <vt:lpstr>Презентация PowerPoint</vt:lpstr>
      <vt:lpstr>Показатели проекта за 2 последних года</vt:lpstr>
      <vt:lpstr>В 2016 году «Кузбасский Музей меда» стал .  победителем Областного конкурса Лучший .  социальный проект Кемеровской области.</vt:lpstr>
      <vt:lpstr>Новизна и инновация проекта</vt:lpstr>
      <vt:lpstr>Участие в международных мероприятиях . Цель: продвижение Российского меда на экспорт.</vt:lpstr>
      <vt:lpstr>2 Золотые медали и    2 серебряные медали</vt:lpstr>
      <vt:lpstr>Наличие партнеров</vt:lpstr>
      <vt:lpstr>Награды и Достижения</vt:lpstr>
      <vt:lpstr>ХОРОШИЕ КОМПАНИИ РАБОТАЮТ РАДИ ДОХОДОВ,  ВЕЛИКИЕ – РАДИ ЛЮДЕЙ ! 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Utz</dc:creator>
  <cp:lastModifiedBy>Андрей Любимов</cp:lastModifiedBy>
  <cp:revision>293</cp:revision>
  <dcterms:created xsi:type="dcterms:W3CDTF">2007-04-16T10:28:14Z</dcterms:created>
  <dcterms:modified xsi:type="dcterms:W3CDTF">2019-12-15T20:25:15Z</dcterms:modified>
</cp:coreProperties>
</file>