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461" r:id="rId2"/>
    <p:sldId id="460" r:id="rId3"/>
    <p:sldId id="471" r:id="rId4"/>
    <p:sldId id="462" r:id="rId5"/>
    <p:sldId id="395" r:id="rId6"/>
    <p:sldId id="466" r:id="rId7"/>
    <p:sldId id="476" r:id="rId8"/>
    <p:sldId id="475" r:id="rId9"/>
    <p:sldId id="474" r:id="rId10"/>
    <p:sldId id="45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E198E2-5506-EC41-B68B-F50509B965FA}">
          <p14:sldIdLst>
            <p14:sldId id="461"/>
            <p14:sldId id="460"/>
            <p14:sldId id="471"/>
            <p14:sldId id="462"/>
            <p14:sldId id="395"/>
            <p14:sldId id="466"/>
            <p14:sldId id="476"/>
            <p14:sldId id="475"/>
            <p14:sldId id="474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6" userDrawn="1">
          <p15:clr>
            <a:srgbClr val="A4A3A4"/>
          </p15:clr>
        </p15:guide>
        <p15:guide id="6" orient="horz" pos="8584" userDrawn="1">
          <p15:clr>
            <a:srgbClr val="A4A3A4"/>
          </p15:clr>
        </p15:guide>
        <p15:guide id="7" pos="14" userDrawn="1">
          <p15:clr>
            <a:srgbClr val="A4A3A4"/>
          </p15:clr>
        </p15:guide>
        <p15:guide id="9" pos="14348" userDrawn="1">
          <p15:clr>
            <a:srgbClr val="A4A3A4"/>
          </p15:clr>
        </p15:guide>
        <p15:guide id="10" orient="horz" pos="5205" userDrawn="1">
          <p15:clr>
            <a:srgbClr val="A4A3A4"/>
          </p15:clr>
        </p15:guide>
        <p15:guide id="11" orient="horz" pos="691" userDrawn="1">
          <p15:clr>
            <a:srgbClr val="A4A3A4"/>
          </p15:clr>
        </p15:guide>
        <p15:guide id="12" pos="1874" userDrawn="1">
          <p15:clr>
            <a:srgbClr val="A4A3A4"/>
          </p15:clr>
        </p15:guide>
        <p15:guide id="13" orient="horz" pos="49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0"/>
    <a:srgbClr val="0594FF"/>
    <a:srgbClr val="A3A3A3"/>
    <a:srgbClr val="123D6F"/>
    <a:srgbClr val="002B5B"/>
    <a:srgbClr val="03519F"/>
    <a:srgbClr val="024383"/>
    <a:srgbClr val="FFFFFF"/>
    <a:srgbClr val="2840C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780" autoAdjust="0"/>
  </p:normalViewPr>
  <p:slideViewPr>
    <p:cSldViewPr snapToGrid="0" showGuides="1">
      <p:cViewPr varScale="1">
        <p:scale>
          <a:sx n="55" d="100"/>
          <a:sy n="55" d="100"/>
        </p:scale>
        <p:origin x="498" y="90"/>
      </p:cViewPr>
      <p:guideLst>
        <p:guide orient="horz" pos="5046"/>
        <p:guide orient="horz" pos="8584"/>
        <p:guide pos="14"/>
        <p:guide pos="14348"/>
        <p:guide orient="horz" pos="5205"/>
        <p:guide orient="horz" pos="691"/>
        <p:guide pos="1874"/>
        <p:guide orient="horz" pos="4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44337264196235E-2"/>
          <c:y val="4.4146868487820401E-2"/>
          <c:w val="0.94268006225215584"/>
          <c:h val="0.84780254913780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Лист1!$F$12</c:f>
              <c:strCache>
                <c:ptCount val="1"/>
                <c:pt idx="0">
                  <c:v>Население, тыс.чел.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33455864494023E-3"/>
                  <c:y val="8.2680458135999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0A-4E97-BE55-627472233515}"/>
                </c:ext>
              </c:extLst>
            </c:dLbl>
            <c:dLbl>
              <c:idx val="1"/>
              <c:layout>
                <c:manualLayout>
                  <c:x val="1.7933455864493366E-3"/>
                  <c:y val="7.8804811660874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0A-4E97-BE55-627472233515}"/>
                </c:ext>
              </c:extLst>
            </c:dLbl>
            <c:dLbl>
              <c:idx val="2"/>
              <c:layout>
                <c:manualLayout>
                  <c:x val="1.1955637242995285E-3"/>
                  <c:y val="7.622104734412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0A-4E97-BE55-6274722335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Лист1!$G$11:$I$11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Лист1!$G$12:$I$12</c:f>
              <c:numCache>
                <c:formatCode>#,##0</c:formatCode>
                <c:ptCount val="3"/>
                <c:pt idx="0">
                  <c:v>63800</c:v>
                </c:pt>
                <c:pt idx="1">
                  <c:v>64500</c:v>
                </c:pt>
                <c:pt idx="2">
                  <c:v>65200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A-4E97-BE55-627472233515}"/>
            </c:ext>
          </c:extLst>
        </c:ser>
        <c:ser>
          <c:idx val="1"/>
          <c:order val="1"/>
          <c:tx>
            <c:strRef>
              <c:f>Лист1!$F$13</c:f>
              <c:strCache>
                <c:ptCount val="1"/>
                <c:pt idx="0">
                  <c:v>Количество автомобилей, ед.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Лист1!$G$11:$I$11</c:f>
              <c:numCache>
                <c:formatCode>General</c:formatCode>
                <c:ptCount val="3"/>
                <c:pt idx="0">
                  <c:v>2012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Лист1!$G$13:$I$13</c:f>
              <c:numCache>
                <c:formatCode>#,##0</c:formatCode>
                <c:ptCount val="3"/>
                <c:pt idx="0">
                  <c:v>19625</c:v>
                </c:pt>
                <c:pt idx="1">
                  <c:v>19814</c:v>
                </c:pt>
                <c:pt idx="2">
                  <c:v>20290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A-4E97-BE55-627472233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186959"/>
        <c:axId val="523886207"/>
      </c:barChart>
      <c:catAx>
        <c:axId val="53018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3886207"/>
        <c:crosses val="autoZero"/>
        <c:auto val="1"/>
        <c:lblAlgn val="ctr"/>
        <c:lblOffset val="100"/>
        <c:noMultiLvlLbl val="0"/>
      </c:catAx>
      <c:valAx>
        <c:axId val="52388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018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0.4566</cdr:x>
      <cdr:y>0</cdr:y>
    </cdr:from>
    <cdr:to>
      <cdr:x>0.5</cdr:x>
      <cdr:y>0.09602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322291EF-D2BF-493A-A82B-C4BB1498AC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700562" y="-3087714"/>
          <a:ext cx="922042" cy="9439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714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45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0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60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7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97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74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13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F78AA4-CF72-48C1-8FF0-73C7920D6B07}"/>
              </a:ext>
            </a:extLst>
          </p:cNvPr>
          <p:cNvSpPr/>
          <p:nvPr/>
        </p:nvSpPr>
        <p:spPr>
          <a:xfrm flipV="1">
            <a:off x="11113" y="-9135"/>
            <a:ext cx="24361775" cy="13734270"/>
          </a:xfrm>
          <a:prstGeom prst="rect">
            <a:avLst/>
          </a:prstGeom>
          <a:gradFill flip="none" rotWithShape="1">
            <a:gsLst>
              <a:gs pos="0">
                <a:srgbClr val="123D6F"/>
              </a:gs>
              <a:gs pos="100000">
                <a:srgbClr val="03519F"/>
              </a:gs>
            </a:gsLst>
            <a:lin ang="0" scaled="1"/>
            <a:tileRect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BFF378-0012-4C91-ADC8-8279B7D94336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6306800" y="549276"/>
            <a:ext cx="4114800" cy="11703051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962400" y="549276"/>
            <a:ext cx="12039600" cy="1170305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BFF378-0012-4C91-ADC8-8279B7D94336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123D6F"/>
                </a:gs>
                <a:gs pos="100000">
                  <a:srgbClr val="03519F"/>
                </a:gs>
              </a:gsLst>
              <a:lin ang="5400000" scaled="1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604F4F-B7D2-41EE-913D-6B8C7A0DE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844068" y="12389794"/>
            <a:ext cx="418704" cy="461663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221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1pPr>
            <a:lvl2pPr marL="0" indent="4572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2pPr>
            <a:lvl3pPr marL="0" indent="9144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3pPr>
            <a:lvl4pPr marL="0" indent="13716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4pPr>
            <a:lvl5pPr marL="0" indent="18288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FontTx/>
              <a:buNone/>
              <a:defRPr sz="4800" b="1"/>
            </a:lvl1pPr>
            <a:lvl2pPr marL="0" indent="457200">
              <a:spcBef>
                <a:spcPts val="1100"/>
              </a:spcBef>
              <a:buSzTx/>
              <a:buFontTx/>
              <a:buNone/>
              <a:defRPr sz="4800" b="1"/>
            </a:lvl2pPr>
            <a:lvl3pPr marL="0" indent="914400">
              <a:spcBef>
                <a:spcPts val="1100"/>
              </a:spcBef>
              <a:buSzTx/>
              <a:buFontTx/>
              <a:buNone/>
              <a:defRPr sz="4800" b="1"/>
            </a:lvl3pPr>
            <a:lvl4pPr marL="0" indent="1371600">
              <a:spcBef>
                <a:spcPts val="1100"/>
              </a:spcBef>
              <a:buSzTx/>
              <a:buFontTx/>
              <a:buNone/>
              <a:defRPr sz="4800" b="1"/>
            </a:lvl4pPr>
            <a:lvl5pPr marL="0" indent="1828800">
              <a:spcBef>
                <a:spcPts val="1100"/>
              </a:spcBef>
              <a:buSzTx/>
              <a:buFontTx/>
              <a:buNone/>
              <a:defRPr sz="4800" b="1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 dirty="0"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3002670" y="12556877"/>
            <a:ext cx="508306" cy="490221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8663" y="799773"/>
            <a:ext cx="2465877" cy="781268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3282" userDrawn="1">
          <p15:clr>
            <a:srgbClr val="FBAE40"/>
          </p15:clr>
        </p15:guide>
        <p15:guide id="2" orient="horz" pos="9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 dirty="0"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9917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hf hdr="0" ftr="0" dt="0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03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30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7"/>
          <p:cNvSpPr/>
          <p:nvPr/>
        </p:nvSpPr>
        <p:spPr>
          <a:xfrm>
            <a:off x="3688436" y="10011694"/>
            <a:ext cx="17602619" cy="31700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 anchor="ctr">
            <a:spAutoFit/>
          </a:bodyPr>
          <a:lstStyle/>
          <a:p>
            <a:pPr algn="ctr">
              <a:defRPr sz="6400" b="1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ru-RU" sz="7200" dirty="0">
                <a:solidFill>
                  <a:srgbClr val="123D6F"/>
                </a:solidFill>
                <a:latin typeface="+mj-lt"/>
              </a:rPr>
              <a:t>ПРОЕКТ</a:t>
            </a:r>
            <a:r>
              <a:rPr lang="en-US" sz="7200" dirty="0">
                <a:solidFill>
                  <a:srgbClr val="123D6F"/>
                </a:solidFill>
                <a:latin typeface="+mj-lt"/>
              </a:rPr>
              <a:t>:</a:t>
            </a:r>
            <a:endParaRPr lang="ru-RU" sz="7200" dirty="0">
              <a:solidFill>
                <a:srgbClr val="123D6F"/>
              </a:solidFill>
              <a:latin typeface="+mj-lt"/>
            </a:endParaRPr>
          </a:p>
          <a:p>
            <a:pPr algn="ctr">
              <a:defRPr sz="6400" b="1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ru-RU" sz="7200" dirty="0">
                <a:solidFill>
                  <a:srgbClr val="123D6F"/>
                </a:solidFill>
                <a:latin typeface="+mj-lt"/>
              </a:rPr>
              <a:t>«Умные парковки</a:t>
            </a:r>
            <a:r>
              <a:rPr lang="ru-RU" sz="7200" b="1" dirty="0">
                <a:solidFill>
                  <a:srgbClr val="123D6F"/>
                </a:solidFill>
                <a:latin typeface="+mj-lt"/>
                <a:ea typeface="Myriad Pro"/>
                <a:cs typeface="Myriad Pro"/>
              </a:rPr>
              <a:t>. </a:t>
            </a:r>
            <a:r>
              <a:rPr lang="ru-RU" sz="7200" b="1" dirty="0">
                <a:solidFill>
                  <a:srgbClr val="123D6F"/>
                </a:solidFill>
                <a:latin typeface="+mj-lt"/>
                <a:ea typeface="Myriad Pro"/>
                <a:cs typeface="Myriad Pro"/>
                <a:sym typeface="Myriad Pro"/>
              </a:rPr>
              <a:t>Город для всех»</a:t>
            </a:r>
          </a:p>
          <a:p>
            <a:pPr algn="ctr">
              <a:spcBef>
                <a:spcPts val="1200"/>
              </a:spcBef>
              <a:defRPr sz="6400" b="1">
                <a:latin typeface="Myriad Pro"/>
                <a:ea typeface="Myriad Pro"/>
                <a:cs typeface="Myriad Pro"/>
                <a:sym typeface="Myriad Pro"/>
              </a:defRPr>
            </a:pPr>
            <a:r>
              <a:rPr lang="ru-RU" sz="4000" b="1" dirty="0">
                <a:solidFill>
                  <a:srgbClr val="123D6F"/>
                </a:solidFill>
                <a:latin typeface="+mj-lt"/>
                <a:ea typeface="Myriad Pro"/>
                <a:cs typeface="Myriad Pro"/>
              </a:rPr>
              <a:t>Агломерация городов Заречный и Пенза</a:t>
            </a:r>
          </a:p>
        </p:txBody>
      </p:sp>
      <p:sp>
        <p:nvSpPr>
          <p:cNvPr id="17" name="Google Shape;156;g5fe87f2a86_0_19"/>
          <p:cNvSpPr/>
          <p:nvPr/>
        </p:nvSpPr>
        <p:spPr>
          <a:xfrm>
            <a:off x="6574760" y="12331201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/>
          <a:stretch/>
        </p:blipFill>
        <p:spPr>
          <a:xfrm>
            <a:off x="2484407" y="706763"/>
            <a:ext cx="19374929" cy="93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21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94C9F1-FD9D-482F-957D-E4D2F707C3DE}"/>
              </a:ext>
            </a:extLst>
          </p:cNvPr>
          <p:cNvSpPr/>
          <p:nvPr/>
        </p:nvSpPr>
        <p:spPr>
          <a:xfrm>
            <a:off x="721895" y="402724"/>
            <a:ext cx="22940210" cy="106200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4CCFB0-1D7D-4FA1-97CB-A9A717DE342E}"/>
              </a:ext>
            </a:extLst>
          </p:cNvPr>
          <p:cNvGrpSpPr/>
          <p:nvPr/>
        </p:nvGrpSpPr>
        <p:grpSpPr>
          <a:xfrm>
            <a:off x="1492880" y="592367"/>
            <a:ext cx="17602619" cy="3685940"/>
            <a:chOff x="3390691" y="1512804"/>
            <a:chExt cx="17602619" cy="3685940"/>
          </a:xfrm>
        </p:grpSpPr>
        <p:sp>
          <p:nvSpPr>
            <p:cNvPr id="117" name="Shape 117"/>
            <p:cNvSpPr/>
            <p:nvPr/>
          </p:nvSpPr>
          <p:spPr>
            <a:xfrm>
              <a:off x="3390691" y="1512804"/>
              <a:ext cx="17602619" cy="15388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tIns="91439" bIns="91439" anchor="ctr">
              <a:spAutoFit/>
            </a:bodyPr>
            <a:lstStyle/>
            <a:p>
              <a:pPr algn="ctr">
                <a:defRPr sz="6400" b="1">
                  <a:latin typeface="Myriad Pro"/>
                  <a:ea typeface="Myriad Pro"/>
                  <a:cs typeface="Myriad Pro"/>
                  <a:sym typeface="Myriad Pro"/>
                </a:defRPr>
              </a:pPr>
              <a:r>
                <a:rPr lang="ru-RU" sz="8800" dirty="0">
                  <a:solidFill>
                    <a:schemeClr val="bg1"/>
                  </a:solidFill>
                </a:rPr>
                <a:t>СПАСИБО ЗА ВНИМАНИЕ</a:t>
              </a:r>
              <a:endParaRPr lang="ru-RU" sz="8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473D6FA-0F68-492A-9CB0-89EC46B3F000}"/>
                </a:ext>
              </a:extLst>
            </p:cNvPr>
            <p:cNvSpPr/>
            <p:nvPr/>
          </p:nvSpPr>
          <p:spPr>
            <a:xfrm>
              <a:off x="3390691" y="4429303"/>
              <a:ext cx="1760261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69503" y="1342729"/>
            <a:ext cx="15512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>
                <a:solidFill>
                  <a:srgbClr val="123D6F"/>
                </a:solidFill>
              </a:rPr>
              <a:t>Контакты</a:t>
            </a:r>
          </a:p>
        </p:txBody>
      </p:sp>
      <p:sp>
        <p:nvSpPr>
          <p:cNvPr id="13" name="Google Shape;156;g5fe87f2a86_0_19"/>
          <p:cNvSpPr/>
          <p:nvPr/>
        </p:nvSpPr>
        <p:spPr>
          <a:xfrm>
            <a:off x="6510937" y="2779307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013" y="10841869"/>
            <a:ext cx="3142457" cy="26998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8" y="10841869"/>
            <a:ext cx="2307673" cy="2546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3018" y="3985321"/>
            <a:ext cx="10634641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en-US" sz="5000" b="1" dirty="0">
                <a:solidFill>
                  <a:srgbClr val="123D6F"/>
                </a:solidFill>
              </a:rPr>
              <a:t>E-mail: aryabov@zarechny.zato.ru</a:t>
            </a:r>
            <a:endParaRPr lang="ru-RU" sz="5000" b="1" dirty="0">
              <a:solidFill>
                <a:srgbClr val="123D6F"/>
              </a:solidFill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018" y="5450045"/>
            <a:ext cx="11242178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5000" b="1" dirty="0">
                <a:solidFill>
                  <a:srgbClr val="123D6F"/>
                </a:solidFill>
              </a:rPr>
              <a:t>Рабочий телефон </a:t>
            </a:r>
            <a:r>
              <a:rPr lang="en-US" sz="5000" b="1" dirty="0">
                <a:solidFill>
                  <a:srgbClr val="123D6F"/>
                </a:solidFill>
              </a:rPr>
              <a:t>: </a:t>
            </a:r>
            <a:r>
              <a:rPr lang="ru-RU" sz="5000" b="1" dirty="0">
                <a:solidFill>
                  <a:srgbClr val="123D6F"/>
                </a:solidFill>
              </a:rPr>
              <a:t>(841-2) 60-62-94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018" y="7003482"/>
            <a:ext cx="12553435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5000" b="1" dirty="0">
                <a:solidFill>
                  <a:srgbClr val="123D6F"/>
                </a:solidFill>
              </a:rPr>
              <a:t>Мобильный телефон </a:t>
            </a:r>
            <a:r>
              <a:rPr lang="en-US" sz="5000" b="1" dirty="0">
                <a:solidFill>
                  <a:srgbClr val="123D6F"/>
                </a:solidFill>
              </a:rPr>
              <a:t>: </a:t>
            </a:r>
            <a:r>
              <a:rPr lang="ru-RU" sz="5000" b="1" dirty="0">
                <a:solidFill>
                  <a:srgbClr val="123D6F"/>
                </a:solidFill>
              </a:rPr>
              <a:t>+7 963 109 01 59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3635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2431648" y="737702"/>
            <a:ext cx="20462857" cy="240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 algn="ctr">
              <a:defRPr sz="7200" b="1">
                <a:solidFill>
                  <a:srgbClr val="8BC732"/>
                </a:solidFill>
              </a:defRPr>
            </a:pPr>
            <a:r>
              <a:rPr lang="ru-RU" dirty="0">
                <a:solidFill>
                  <a:srgbClr val="123D6F"/>
                </a:solidFill>
              </a:rPr>
              <a:t>ЗАРЕЧНЫЙ </a:t>
            </a:r>
            <a:r>
              <a:rPr lang="ru-RU" sz="7200" b="1" dirty="0">
                <a:solidFill>
                  <a:srgbClr val="123D6F"/>
                </a:solidFill>
              </a:rPr>
              <a:t>– МОЛОДОЙ, ИНИЦИАТИВНЫЙ, РАЗВИВАЮЩИЙСЯ ГОРОД 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224344" y="3568765"/>
            <a:ext cx="21843975" cy="8785360"/>
            <a:chOff x="1108300" y="3179667"/>
            <a:chExt cx="21843975" cy="878536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702" y="6097627"/>
              <a:ext cx="4316629" cy="288000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300" y="6098577"/>
              <a:ext cx="4323081" cy="289850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4004" y="6097709"/>
              <a:ext cx="4320001" cy="288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311" y="3179667"/>
              <a:ext cx="4334118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3559" y="9035992"/>
              <a:ext cx="4288716" cy="292661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247" y="9053642"/>
              <a:ext cx="4317841" cy="288565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353" y="9041088"/>
              <a:ext cx="4314306" cy="292393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56" y="6506182"/>
            <a:ext cx="4284000" cy="2848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91" r="53513" b="52035"/>
          <a:stretch/>
        </p:blipFill>
        <p:spPr>
          <a:xfrm>
            <a:off x="5663744" y="3568766"/>
            <a:ext cx="4304433" cy="284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85" y="3588222"/>
            <a:ext cx="4320000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388" y="9425092"/>
            <a:ext cx="4387770" cy="29266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613" y="3555718"/>
            <a:ext cx="4321688" cy="28811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44" y="9452245"/>
            <a:ext cx="4332909" cy="28883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76" y="3568765"/>
            <a:ext cx="4272880" cy="28488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354" y="6476971"/>
            <a:ext cx="4321965" cy="2880000"/>
          </a:xfrm>
          <a:prstGeom prst="rect">
            <a:avLst/>
          </a:prstGeom>
        </p:spPr>
      </p:pic>
      <p:sp>
        <p:nvSpPr>
          <p:cNvPr id="29" name="Google Shape;156;g5fe87f2a86_0_19"/>
          <p:cNvSpPr/>
          <p:nvPr/>
        </p:nvSpPr>
        <p:spPr>
          <a:xfrm>
            <a:off x="6574762" y="3083690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7809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2934"/>
              </p:ext>
            </p:extLst>
          </p:nvPr>
        </p:nvGraphicFramePr>
        <p:xfrm>
          <a:off x="1828800" y="2895197"/>
          <a:ext cx="21245208" cy="983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654" y="2636728"/>
            <a:ext cx="866523" cy="10319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02" y="3011928"/>
            <a:ext cx="866523" cy="103193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493255" y="9627505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19 625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201764" y="9627505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19 814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910273" y="9627505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20 290</a:t>
            </a:r>
          </a:p>
        </p:txBody>
      </p:sp>
      <p:pic>
        <p:nvPicPr>
          <p:cNvPr id="28" name="Рисунок 27" descr="Автомобиль">
            <a:extLst>
              <a:ext uri="{FF2B5EF4-FFF2-40B4-BE49-F238E27FC236}">
                <a16:creationId xmlns:a16="http://schemas.microsoft.com/office/drawing/2014/main" id="{70FED077-6304-46DB-96BE-BBD3980EE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460" y="8065249"/>
            <a:ext cx="1509060" cy="1509060"/>
          </a:xfrm>
          <a:prstGeom prst="rect">
            <a:avLst/>
          </a:prstGeom>
        </p:spPr>
      </p:pic>
      <p:pic>
        <p:nvPicPr>
          <p:cNvPr id="31" name="Рисунок 30" descr="Автомобиль">
            <a:extLst>
              <a:ext uri="{FF2B5EF4-FFF2-40B4-BE49-F238E27FC236}">
                <a16:creationId xmlns:a16="http://schemas.microsoft.com/office/drawing/2014/main" id="{70FED077-6304-46DB-96BE-BBD3980EE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165" y="8071717"/>
            <a:ext cx="1509060" cy="1509060"/>
          </a:xfrm>
          <a:prstGeom prst="rect">
            <a:avLst/>
          </a:prstGeom>
        </p:spPr>
      </p:pic>
      <p:pic>
        <p:nvPicPr>
          <p:cNvPr id="32" name="Рисунок 31" descr="Автомобиль">
            <a:extLst>
              <a:ext uri="{FF2B5EF4-FFF2-40B4-BE49-F238E27FC236}">
                <a16:creationId xmlns:a16="http://schemas.microsoft.com/office/drawing/2014/main" id="{70FED077-6304-46DB-96BE-BBD3980EE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8071717"/>
            <a:ext cx="1509060" cy="15090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54689" y="703604"/>
            <a:ext cx="18632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B5B"/>
                </a:solidFill>
              </a:rPr>
              <a:t>СООТНОШЕНИЕ ЧИСЛЕННОСТИ НАСЕЛЕНИЯ</a:t>
            </a:r>
            <a:br>
              <a:rPr lang="ru-RU" sz="6000" b="1" dirty="0">
                <a:solidFill>
                  <a:srgbClr val="002B5B"/>
                </a:solidFill>
              </a:rPr>
            </a:br>
            <a:r>
              <a:rPr lang="ru-RU" sz="6000" b="1" dirty="0">
                <a:solidFill>
                  <a:srgbClr val="002B5B"/>
                </a:solidFill>
              </a:rPr>
              <a:t> И КОЛИЧЕСТВА АВТОМОБИЛЕЙ В ЗАРЕЧНОМ</a:t>
            </a:r>
          </a:p>
        </p:txBody>
      </p:sp>
      <p:sp>
        <p:nvSpPr>
          <p:cNvPr id="34" name="Google Shape;156;g5fe87f2a86_0_19"/>
          <p:cNvSpPr/>
          <p:nvPr/>
        </p:nvSpPr>
        <p:spPr>
          <a:xfrm>
            <a:off x="6614239" y="2689324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1459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2594043" y="863751"/>
            <a:ext cx="20447085" cy="240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 algn="ctr">
              <a:defRPr sz="7200" b="1">
                <a:solidFill>
                  <a:srgbClr val="8BC732"/>
                </a:solidFill>
              </a:defRPr>
            </a:pPr>
            <a:r>
              <a:rPr lang="ru-RU" sz="7200" dirty="0">
                <a:solidFill>
                  <a:srgbClr val="002B5B"/>
                </a:solidFill>
              </a:rPr>
              <a:t>ТОТАЛЬНАЯ АВТОМОБИЛИЗАЦИЯ ПРИВОДИТ К ПАРКОВКАМ НА ГАЗОНАХ</a:t>
            </a:r>
            <a:r>
              <a:rPr lang="en-US" sz="7200" dirty="0">
                <a:solidFill>
                  <a:srgbClr val="002B5B"/>
                </a:solidFill>
              </a:rPr>
              <a:t> </a:t>
            </a:r>
            <a:endParaRPr lang="ru-RU" sz="7200" dirty="0">
              <a:solidFill>
                <a:srgbClr val="002B5B"/>
              </a:solidFill>
            </a:endParaRPr>
          </a:p>
        </p:txBody>
      </p:sp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4461" r="6050" b="14236"/>
          <a:stretch/>
        </p:blipFill>
        <p:spPr>
          <a:xfrm>
            <a:off x="1137804" y="5700364"/>
            <a:ext cx="10632664" cy="7318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B606B0-B92B-4CFF-93A8-0F6C8718A4C7}"/>
              </a:ext>
            </a:extLst>
          </p:cNvPr>
          <p:cNvSpPr txBox="1"/>
          <p:nvPr/>
        </p:nvSpPr>
        <p:spPr>
          <a:xfrm>
            <a:off x="3762957" y="4228374"/>
            <a:ext cx="9971261" cy="153888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ru-RU" sz="4400" dirty="0">
                <a:solidFill>
                  <a:srgbClr val="03519F"/>
                </a:solidFill>
              </a:rPr>
              <a:t>Каждый </a:t>
            </a:r>
            <a:r>
              <a:rPr lang="ru-RU" sz="4400" b="1" u="sng" dirty="0">
                <a:solidFill>
                  <a:srgbClr val="03519F"/>
                </a:solidFill>
              </a:rPr>
              <a:t>ТРЕТИЙ </a:t>
            </a:r>
          </a:p>
          <a:p>
            <a:r>
              <a:rPr lang="ru-RU" sz="4400" dirty="0" err="1">
                <a:solidFill>
                  <a:srgbClr val="03519F"/>
                </a:solidFill>
              </a:rPr>
              <a:t>зареченец</a:t>
            </a:r>
            <a:r>
              <a:rPr lang="en-US" sz="4400" dirty="0">
                <a:solidFill>
                  <a:srgbClr val="03519F"/>
                </a:solidFill>
              </a:rPr>
              <a:t> -</a:t>
            </a:r>
            <a:r>
              <a:rPr lang="ru-RU" sz="4400" dirty="0">
                <a:solidFill>
                  <a:srgbClr val="03519F"/>
                </a:solidFill>
              </a:rPr>
              <a:t> автомобилист </a:t>
            </a:r>
          </a:p>
        </p:txBody>
      </p:sp>
      <p:pic>
        <p:nvPicPr>
          <p:cNvPr id="17" name="Рисунок 16" descr="Автомобиль">
            <a:extLst>
              <a:ext uri="{FF2B5EF4-FFF2-40B4-BE49-F238E27FC236}">
                <a16:creationId xmlns:a16="http://schemas.microsoft.com/office/drawing/2014/main" id="{70FED077-6304-46DB-96BE-BBD3980EE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233" y="4074424"/>
            <a:ext cx="2024328" cy="2024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r="2943" b="19291"/>
          <a:stretch/>
        </p:blipFill>
        <p:spPr>
          <a:xfrm>
            <a:off x="12199864" y="5700364"/>
            <a:ext cx="11076509" cy="73456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B606B0-B92B-4CFF-93A8-0F6C8718A4C7}"/>
              </a:ext>
            </a:extLst>
          </p:cNvPr>
          <p:cNvSpPr txBox="1"/>
          <p:nvPr/>
        </p:nvSpPr>
        <p:spPr>
          <a:xfrm>
            <a:off x="13515189" y="4655702"/>
            <a:ext cx="9971261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ru-RU" sz="4400" dirty="0">
                <a:solidFill>
                  <a:srgbClr val="03519F"/>
                </a:solidFill>
              </a:rPr>
              <a:t>Ущерб для городской среды</a:t>
            </a:r>
          </a:p>
        </p:txBody>
      </p:sp>
      <p:pic>
        <p:nvPicPr>
          <p:cNvPr id="22" name="Рисунок 21" descr="Лист">
            <a:extLst>
              <a:ext uri="{FF2B5EF4-FFF2-40B4-BE49-F238E27FC236}">
                <a16:creationId xmlns:a16="http://schemas.microsoft.com/office/drawing/2014/main" id="{8AE17810-9BDA-442B-BD6F-87426DE321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96075" y="4399215"/>
            <a:ext cx="1188000" cy="1188000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2094407" y="4141230"/>
            <a:ext cx="1599631" cy="1384994"/>
          </a:xfrm>
          <a:prstGeom prst="line">
            <a:avLst/>
          </a:prstGeom>
          <a:noFill/>
          <a:ln w="508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Google Shape;156;g5fe87f2a86_0_19"/>
          <p:cNvSpPr/>
          <p:nvPr/>
        </p:nvSpPr>
        <p:spPr>
          <a:xfrm>
            <a:off x="6768127" y="3291936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80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sp>
        <p:nvSpPr>
          <p:cNvPr id="50" name="Google Shape;104;g60a2ca0677_0_0"/>
          <p:cNvSpPr txBox="1">
            <a:spLocks/>
          </p:cNvSpPr>
          <p:nvPr/>
        </p:nvSpPr>
        <p:spPr>
          <a:xfrm>
            <a:off x="422927" y="3204507"/>
            <a:ext cx="11050516" cy="19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5000" b="1" dirty="0">
                <a:solidFill>
                  <a:srgbClr val="002B5B"/>
                </a:solidFill>
                <a:sym typeface="Proxima Nova"/>
              </a:rPr>
              <a:t>ПАРКОВКА В ЕВРОПЕ</a:t>
            </a:r>
          </a:p>
        </p:txBody>
      </p:sp>
      <p:sp>
        <p:nvSpPr>
          <p:cNvPr id="54" name="Google Shape;156;g5fe87f2a86_0_19"/>
          <p:cNvSpPr/>
          <p:nvPr/>
        </p:nvSpPr>
        <p:spPr>
          <a:xfrm>
            <a:off x="5558459" y="2801552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04;g60a2ca0677_0_0"/>
          <p:cNvSpPr txBox="1">
            <a:spLocks/>
          </p:cNvSpPr>
          <p:nvPr/>
        </p:nvSpPr>
        <p:spPr>
          <a:xfrm>
            <a:off x="11566092" y="3250044"/>
            <a:ext cx="12249073" cy="19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5000" b="1" dirty="0">
                <a:solidFill>
                  <a:srgbClr val="002B5B"/>
                </a:solidFill>
                <a:sym typeface="Proxima Nova"/>
              </a:rPr>
              <a:t>ПАРКОВКА В РОССИИ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BC0EE58-C22D-4AD5-98A1-A18191932ABA}"/>
              </a:ext>
            </a:extLst>
          </p:cNvPr>
          <p:cNvCxnSpPr/>
          <p:nvPr/>
        </p:nvCxnSpPr>
        <p:spPr>
          <a:xfrm>
            <a:off x="12046712" y="5093996"/>
            <a:ext cx="0" cy="7306113"/>
          </a:xfrm>
          <a:prstGeom prst="line">
            <a:avLst/>
          </a:prstGeom>
          <a:noFill/>
          <a:ln w="12700" cap="flat">
            <a:solidFill>
              <a:srgbClr val="002B5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Google Shape;104;g60a2ca0677_0_0"/>
          <p:cNvSpPr txBox="1">
            <a:spLocks/>
          </p:cNvSpPr>
          <p:nvPr/>
        </p:nvSpPr>
        <p:spPr>
          <a:xfrm>
            <a:off x="4208180" y="885971"/>
            <a:ext cx="15560333" cy="19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1828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7200" b="1" dirty="0">
                <a:solidFill>
                  <a:srgbClr val="002B5B"/>
                </a:solidFill>
                <a:sym typeface="Proxima Nova"/>
              </a:rPr>
              <a:t>РОССИЙСКИЕ ГОРОДА ПРОИГРЫВАЮТ ЕВРОПЕЙСКИМ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5" b="1378"/>
          <a:stretch/>
        </p:blipFill>
        <p:spPr>
          <a:xfrm>
            <a:off x="1341415" y="5160564"/>
            <a:ext cx="9880966" cy="71260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" b="2715"/>
          <a:stretch/>
        </p:blipFill>
        <p:spPr>
          <a:xfrm>
            <a:off x="12937335" y="5192956"/>
            <a:ext cx="9961576" cy="71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92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9">
            <a:extLst>
              <a:ext uri="{FF2B5EF4-FFF2-40B4-BE49-F238E27FC236}">
                <a16:creationId xmlns:a16="http://schemas.microsoft.com/office/drawing/2014/main" id="{B22EBAF6-94F9-4D94-A273-F5667D31103F}"/>
              </a:ext>
            </a:extLst>
          </p:cNvPr>
          <p:cNvSpPr/>
          <p:nvPr/>
        </p:nvSpPr>
        <p:spPr>
          <a:xfrm>
            <a:off x="4209083" y="688565"/>
            <a:ext cx="16881330" cy="357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 algn="ctr">
              <a:defRPr sz="7200" b="1">
                <a:solidFill>
                  <a:srgbClr val="8BC732"/>
                </a:solidFill>
              </a:defRPr>
            </a:pPr>
            <a:r>
              <a:rPr lang="ru-RU" sz="5500" b="1" dirty="0">
                <a:solidFill>
                  <a:srgbClr val="123D6F"/>
                </a:solidFill>
              </a:rPr>
              <a:t>РАЗВИТИЕ ГОРОДСКОГО ПАРКОВОЧНОГО ПРОСТРАНСТВА – УСЛОВИЕ ПОВЫШЕНИЯ КАЧЕСТВА ГОРОДСКОЙ СРЕДЫ  </a:t>
            </a:r>
          </a:p>
          <a:p>
            <a:pPr algn="ctr">
              <a:defRPr sz="7200" b="1">
                <a:solidFill>
                  <a:srgbClr val="8BC732"/>
                </a:solidFill>
              </a:defRPr>
            </a:pPr>
            <a:r>
              <a:rPr lang="ru-RU" sz="5500" b="1" dirty="0">
                <a:solidFill>
                  <a:srgbClr val="123D6F"/>
                </a:solidFill>
              </a:rPr>
              <a:t>И РАЗВИТИЯ МЕСТНОГО БИЗНЕСА</a:t>
            </a:r>
            <a:endParaRPr lang="ru-RU" sz="5500" b="1" dirty="0">
              <a:solidFill>
                <a:srgbClr val="92D05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593" r="221" b="375"/>
          <a:stretch/>
        </p:blipFill>
        <p:spPr>
          <a:xfrm>
            <a:off x="10953343" y="4458510"/>
            <a:ext cx="12393039" cy="8455414"/>
          </a:xfrm>
          <a:prstGeom prst="rect">
            <a:avLst/>
          </a:prstGeom>
        </p:spPr>
      </p:pic>
      <p:sp>
        <p:nvSpPr>
          <p:cNvPr id="25" name="Google Shape;156;g5fe87f2a86_0_19"/>
          <p:cNvSpPr/>
          <p:nvPr/>
        </p:nvSpPr>
        <p:spPr>
          <a:xfrm>
            <a:off x="6516964" y="4204104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51820" y="6549983"/>
            <a:ext cx="9388344" cy="3741875"/>
            <a:chOff x="1051820" y="6199793"/>
            <a:chExt cx="9388344" cy="3741875"/>
          </a:xfrm>
        </p:grpSpPr>
        <p:sp>
          <p:nvSpPr>
            <p:cNvPr id="5" name="Выгнутая влево стрелка 4"/>
            <p:cNvSpPr/>
            <p:nvPr/>
          </p:nvSpPr>
          <p:spPr>
            <a:xfrm>
              <a:off x="1051820" y="6202666"/>
              <a:ext cx="3520180" cy="3739002"/>
            </a:xfrm>
            <a:prstGeom prst="curvedRightArrow">
              <a:avLst/>
            </a:prstGeom>
            <a:solidFill>
              <a:srgbClr val="FFFFFF"/>
            </a:solidFill>
            <a:ln w="50800" cap="flat">
              <a:solidFill>
                <a:srgbClr val="0070C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" name="Выгнутая вправо стрелка 6"/>
            <p:cNvSpPr/>
            <p:nvPr/>
          </p:nvSpPr>
          <p:spPr>
            <a:xfrm>
              <a:off x="6815513" y="6306086"/>
              <a:ext cx="3624651" cy="3635581"/>
            </a:xfrm>
            <a:prstGeom prst="curvedLeftArrow">
              <a:avLst/>
            </a:prstGeom>
            <a:solidFill>
              <a:srgbClr val="FFFFFF"/>
            </a:solidFill>
            <a:ln w="50800" cap="flat">
              <a:solidFill>
                <a:srgbClr val="0070C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3" name="Рисунок 32" descr="Пользователи">
              <a:extLst>
                <a:ext uri="{FF2B5EF4-FFF2-40B4-BE49-F238E27FC236}">
                  <a16:creationId xmlns:a16="http://schemas.microsoft.com/office/drawing/2014/main" id="{FC9DF43D-5040-43C6-B97B-705792A11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32798" y="6199793"/>
              <a:ext cx="1976286" cy="1976286"/>
            </a:xfrm>
            <a:prstGeom prst="rect">
              <a:avLst/>
            </a:prstGeom>
          </p:spPr>
        </p:pic>
        <p:pic>
          <p:nvPicPr>
            <p:cNvPr id="11" name="Рисунок 10" descr="Автомобиль">
              <a:extLst>
                <a:ext uri="{FF2B5EF4-FFF2-40B4-BE49-F238E27FC236}">
                  <a16:creationId xmlns:a16="http://schemas.microsoft.com/office/drawing/2014/main" id="{70FED077-6304-46DB-96BE-BBD3980E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31706" y="7035485"/>
              <a:ext cx="1970714" cy="1970714"/>
            </a:xfrm>
            <a:prstGeom prst="rect">
              <a:avLst/>
            </a:prstGeom>
          </p:spPr>
        </p:pic>
        <p:pic>
          <p:nvPicPr>
            <p:cNvPr id="31" name="Рисунок 30" descr="Лист">
              <a:extLst>
                <a:ext uri="{FF2B5EF4-FFF2-40B4-BE49-F238E27FC236}">
                  <a16:creationId xmlns:a16="http://schemas.microsoft.com/office/drawing/2014/main" id="{8AE17810-9BDA-442B-BD6F-87426DE32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79843" y="6687269"/>
              <a:ext cx="1707747" cy="1707747"/>
            </a:xfrm>
            <a:prstGeom prst="rect">
              <a:avLst/>
            </a:prstGeom>
          </p:spPr>
        </p:pic>
        <p:pic>
          <p:nvPicPr>
            <p:cNvPr id="29" name="Рисунок 28" descr="Город">
              <a:extLst>
                <a:ext uri="{FF2B5EF4-FFF2-40B4-BE49-F238E27FC236}">
                  <a16:creationId xmlns:a16="http://schemas.microsoft.com/office/drawing/2014/main" id="{50FB1529-916F-4338-BF1B-8777516EA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63510" y="6352526"/>
              <a:ext cx="1718204" cy="1718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5192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9">
            <a:extLst>
              <a:ext uri="{FF2B5EF4-FFF2-40B4-BE49-F238E27FC236}">
                <a16:creationId xmlns:a16="http://schemas.microsoft.com/office/drawing/2014/main" id="{B22EBAF6-94F9-4D94-A273-F5667D31103F}"/>
              </a:ext>
            </a:extLst>
          </p:cNvPr>
          <p:cNvSpPr/>
          <p:nvPr/>
        </p:nvSpPr>
        <p:spPr>
          <a:xfrm>
            <a:off x="4209083" y="688565"/>
            <a:ext cx="16881330" cy="103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 algn="ctr">
              <a:defRPr sz="7200" b="1">
                <a:solidFill>
                  <a:srgbClr val="8BC732"/>
                </a:solidFill>
              </a:defRPr>
            </a:pPr>
            <a:r>
              <a:rPr lang="ru-RU" sz="5500" b="1" dirty="0">
                <a:solidFill>
                  <a:srgbClr val="123D6F"/>
                </a:solidFill>
              </a:rPr>
              <a:t>ЦЕЛЬ И ЗАДАЧА ПРОЕКТА</a:t>
            </a:r>
            <a:endParaRPr lang="ru-RU" sz="5500" b="1" dirty="0">
              <a:solidFill>
                <a:srgbClr val="92D050"/>
              </a:solidFill>
            </a:endParaRPr>
          </a:p>
        </p:txBody>
      </p:sp>
      <p:sp>
        <p:nvSpPr>
          <p:cNvPr id="25" name="Google Shape;156;g5fe87f2a86_0_19"/>
          <p:cNvSpPr/>
          <p:nvPr/>
        </p:nvSpPr>
        <p:spPr>
          <a:xfrm>
            <a:off x="6734763" y="1746161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009" y="3223163"/>
            <a:ext cx="13050365" cy="381642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5000" dirty="0">
                <a:solidFill>
                  <a:srgbClr val="003F80"/>
                </a:solidFill>
              </a:rPr>
              <a:t>Формирование современного городского 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парковочного пространства для развития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городских сервисов и улучшения качества 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городской среды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009" y="7803161"/>
            <a:ext cx="17700677" cy="535531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5000" dirty="0">
                <a:solidFill>
                  <a:srgbClr val="003F80"/>
                </a:solidFill>
              </a:rPr>
              <a:t>Создание инфраструктуры и цифровой платформы,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которая позволит инвестировать средства жителей, 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бизнеса и муниципалитета в благоустройство города, 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а местному бизнесу не только оплачивать парковку своих 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клиентов, но и стимулировать последующую лояльность </a:t>
            </a:r>
          </a:p>
          <a:p>
            <a:r>
              <a:rPr lang="ru-RU" sz="5000" dirty="0">
                <a:solidFill>
                  <a:srgbClr val="003F80"/>
                </a:solidFill>
              </a:rPr>
              <a:t>последних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0009" y="2058375"/>
            <a:ext cx="2406426" cy="10310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5500" b="1" dirty="0">
                <a:solidFill>
                  <a:srgbClr val="123D6F"/>
                </a:solidFill>
              </a:rPr>
              <a:t>ЦЕЛЬ</a:t>
            </a:r>
            <a:r>
              <a:rPr lang="en-US" sz="5500" b="1" dirty="0">
                <a:solidFill>
                  <a:srgbClr val="123D6F"/>
                </a:solidFill>
              </a:rPr>
              <a:t>:</a:t>
            </a:r>
            <a:endParaRPr kumimoji="0" lang="ru-RU" sz="5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023" y="6772112"/>
            <a:ext cx="3389067" cy="10310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5500" b="1" dirty="0">
                <a:solidFill>
                  <a:srgbClr val="123D6F"/>
                </a:solidFill>
              </a:rPr>
              <a:t>ЗАДАЧА</a:t>
            </a:r>
            <a:r>
              <a:rPr lang="en-US" sz="5500" b="1" dirty="0">
                <a:solidFill>
                  <a:srgbClr val="123D6F"/>
                </a:solidFill>
              </a:rPr>
              <a:t>: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1" name="Рисунок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4" y="2727506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4" y="7307068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042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9">
            <a:extLst>
              <a:ext uri="{FF2B5EF4-FFF2-40B4-BE49-F238E27FC236}">
                <a16:creationId xmlns:a16="http://schemas.microsoft.com/office/drawing/2014/main" id="{B22EBAF6-94F9-4D94-A273-F5667D31103F}"/>
              </a:ext>
            </a:extLst>
          </p:cNvPr>
          <p:cNvSpPr/>
          <p:nvPr/>
        </p:nvSpPr>
        <p:spPr>
          <a:xfrm>
            <a:off x="4156329" y="939808"/>
            <a:ext cx="16881330" cy="103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 algn="ctr">
              <a:defRPr sz="7200" b="1">
                <a:solidFill>
                  <a:srgbClr val="8BC732"/>
                </a:solidFill>
              </a:defRPr>
            </a:pPr>
            <a:r>
              <a:rPr lang="ru-RU" sz="5500" b="1" dirty="0">
                <a:solidFill>
                  <a:srgbClr val="123D6F"/>
                </a:solidFill>
              </a:rPr>
              <a:t>ОЖИ</a:t>
            </a:r>
            <a:r>
              <a:rPr lang="ru-RU" sz="5500" b="1" dirty="0">
                <a:solidFill>
                  <a:srgbClr val="003F80"/>
                </a:solidFill>
              </a:rPr>
              <a:t>ДАЕ</a:t>
            </a:r>
            <a:r>
              <a:rPr lang="ru-RU" sz="5500" b="1" dirty="0">
                <a:solidFill>
                  <a:srgbClr val="123D6F"/>
                </a:solidFill>
              </a:rPr>
              <a:t>МЫЕ РЕЗУЛЬТАТЫ</a:t>
            </a:r>
            <a:endParaRPr lang="ru-RU" sz="5500" b="1" dirty="0">
              <a:solidFill>
                <a:srgbClr val="92D050"/>
              </a:solidFill>
            </a:endParaRPr>
          </a:p>
        </p:txBody>
      </p:sp>
      <p:sp>
        <p:nvSpPr>
          <p:cNvPr id="25" name="Google Shape;156;g5fe87f2a86_0_19"/>
          <p:cNvSpPr/>
          <p:nvPr/>
        </p:nvSpPr>
        <p:spPr>
          <a:xfrm>
            <a:off x="6446626" y="1970853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6852" y="10778868"/>
            <a:ext cx="1219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500" b="1" dirty="0">
                <a:solidFill>
                  <a:srgbClr val="003F80"/>
                </a:solidFill>
              </a:rPr>
              <a:t>Повышена эффективность использования </a:t>
            </a:r>
            <a:r>
              <a:rPr lang="ru-RU" sz="3500" b="1" dirty="0" err="1">
                <a:solidFill>
                  <a:srgbClr val="003F80"/>
                </a:solidFill>
              </a:rPr>
              <a:t>высокоротационных</a:t>
            </a:r>
            <a:r>
              <a:rPr lang="ru-RU" sz="3500" b="1" dirty="0">
                <a:solidFill>
                  <a:srgbClr val="003F80"/>
                </a:solidFill>
              </a:rPr>
              <a:t> парковочных мест в центральной и деловой частях города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4597" y="2557791"/>
            <a:ext cx="10631435" cy="289309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3500" b="1" dirty="0">
                <a:solidFill>
                  <a:srgbClr val="003F80"/>
                </a:solidFill>
              </a:rPr>
              <a:t>Создан механизм сотрудничества жителей, 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бизнеса и местной администрации в целях 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Комфортного и эффективного использования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 городской территории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852" y="6308989"/>
            <a:ext cx="10963256" cy="397031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3500" b="1" dirty="0">
                <a:solidFill>
                  <a:srgbClr val="123D6F"/>
                </a:solidFill>
              </a:rPr>
              <a:t>Обеспечено комплексное и сбалансированное 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развитие</a:t>
            </a:r>
            <a:r>
              <a:rPr lang="ru-RU" sz="3500" b="1" dirty="0">
                <a:solidFill>
                  <a:srgbClr val="123D6F"/>
                </a:solidFill>
              </a:rPr>
              <a:t> и равномерное покрытие городскими</a:t>
            </a:r>
          </a:p>
          <a:p>
            <a:r>
              <a:rPr lang="ru-RU" sz="3500" b="1" dirty="0">
                <a:solidFill>
                  <a:srgbClr val="123D6F"/>
                </a:solidFill>
              </a:rPr>
              <a:t>сервисами всей муниципальной территории за </a:t>
            </a:r>
          </a:p>
          <a:p>
            <a:r>
              <a:rPr lang="ru-RU" sz="3500" b="1" dirty="0">
                <a:solidFill>
                  <a:srgbClr val="123D6F"/>
                </a:solidFill>
              </a:rPr>
              <a:t>Счет того, что ряд преимуществ от размещения</a:t>
            </a:r>
          </a:p>
          <a:p>
            <a:r>
              <a:rPr lang="ru-RU" sz="3500" b="1" dirty="0">
                <a:solidFill>
                  <a:srgbClr val="123D6F"/>
                </a:solidFill>
              </a:rPr>
              <a:t>бизнеса в центре города распространены на</a:t>
            </a:r>
          </a:p>
          <a:p>
            <a:r>
              <a:rPr lang="ru-RU" sz="3500" b="1" dirty="0">
                <a:solidFill>
                  <a:srgbClr val="123D6F"/>
                </a:solidFill>
              </a:rPr>
              <a:t>периферийные районы города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6339" y="2519533"/>
            <a:ext cx="9518950" cy="343170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3500" b="1" dirty="0">
                <a:solidFill>
                  <a:srgbClr val="003F80"/>
                </a:solidFill>
              </a:rPr>
              <a:t>Сформирована культура использования 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благоустроенных (за счет оплаты 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Потребителями и местным бизнесом) 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парковочных мест</a:t>
            </a:r>
          </a:p>
          <a:p>
            <a:endParaRPr lang="ru-RU" sz="3500" b="1" dirty="0">
              <a:solidFill>
                <a:srgbClr val="003F80"/>
              </a:solidFill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3F8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65498" y="6450803"/>
            <a:ext cx="9975806" cy="233910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r>
              <a:rPr lang="ru-RU" sz="3500" b="1" dirty="0">
                <a:solidFill>
                  <a:srgbClr val="003F80"/>
                </a:solidFill>
              </a:rPr>
              <a:t>Создан механизм, позволяющий местному 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бизнесу привлекать клиентов и повышать</a:t>
            </a:r>
          </a:p>
          <a:p>
            <a:r>
              <a:rPr lang="ru-RU" sz="3500" b="1" dirty="0">
                <a:solidFill>
                  <a:srgbClr val="003F80"/>
                </a:solidFill>
              </a:rPr>
              <a:t> их лояльность</a:t>
            </a:r>
          </a:p>
          <a:p>
            <a:endParaRPr lang="ru-RU" sz="3500" dirty="0">
              <a:solidFill>
                <a:srgbClr val="123D6F"/>
              </a:solidFill>
            </a:endParaRPr>
          </a:p>
        </p:txBody>
      </p:sp>
      <p:pic>
        <p:nvPicPr>
          <p:cNvPr id="28" name="Рисунок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5797"/>
          <a:stretch>
            <a:fillRect/>
          </a:stretch>
        </p:blipFill>
        <p:spPr bwMode="auto">
          <a:xfrm>
            <a:off x="794821" y="2519533"/>
            <a:ext cx="922190" cy="10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5797"/>
          <a:stretch>
            <a:fillRect/>
          </a:stretch>
        </p:blipFill>
        <p:spPr bwMode="auto">
          <a:xfrm>
            <a:off x="855283" y="6308989"/>
            <a:ext cx="922190" cy="10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5797"/>
          <a:stretch>
            <a:fillRect/>
          </a:stretch>
        </p:blipFill>
        <p:spPr bwMode="auto">
          <a:xfrm>
            <a:off x="12715090" y="2467529"/>
            <a:ext cx="922190" cy="10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5797"/>
          <a:stretch>
            <a:fillRect/>
          </a:stretch>
        </p:blipFill>
        <p:spPr bwMode="auto">
          <a:xfrm>
            <a:off x="994662" y="10346633"/>
            <a:ext cx="922190" cy="10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5797"/>
          <a:stretch>
            <a:fillRect/>
          </a:stretch>
        </p:blipFill>
        <p:spPr bwMode="auto">
          <a:xfrm>
            <a:off x="12943308" y="6211129"/>
            <a:ext cx="922190" cy="10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19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9">
            <a:extLst>
              <a:ext uri="{FF2B5EF4-FFF2-40B4-BE49-F238E27FC236}">
                <a16:creationId xmlns:a16="http://schemas.microsoft.com/office/drawing/2014/main" id="{B22EBAF6-94F9-4D94-A273-F5667D31103F}"/>
              </a:ext>
            </a:extLst>
          </p:cNvPr>
          <p:cNvSpPr/>
          <p:nvPr/>
        </p:nvSpPr>
        <p:spPr>
          <a:xfrm>
            <a:off x="4209083" y="1222551"/>
            <a:ext cx="16881330" cy="1292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 algn="ctr">
              <a:defRPr sz="7200" b="1">
                <a:solidFill>
                  <a:srgbClr val="8BC732"/>
                </a:solidFill>
              </a:defRPr>
            </a:pPr>
            <a:r>
              <a:rPr lang="ru-RU" sz="7200" b="1" dirty="0">
                <a:solidFill>
                  <a:srgbClr val="123D6F"/>
                </a:solidFill>
              </a:rPr>
              <a:t>ЛИДЕР ПРОЕКТА </a:t>
            </a:r>
            <a:endParaRPr lang="ru-RU" sz="7200" b="1" dirty="0">
              <a:solidFill>
                <a:srgbClr val="92D050"/>
              </a:solidFill>
            </a:endParaRP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6BC0EE58-C22D-4AD5-98A1-A18191932ABA}"/>
              </a:ext>
            </a:extLst>
          </p:cNvPr>
          <p:cNvCxnSpPr/>
          <p:nvPr/>
        </p:nvCxnSpPr>
        <p:spPr>
          <a:xfrm>
            <a:off x="11007135" y="3974960"/>
            <a:ext cx="0" cy="8421317"/>
          </a:xfrm>
          <a:prstGeom prst="line">
            <a:avLst/>
          </a:prstGeom>
          <a:noFill/>
          <a:ln w="12700" cap="flat">
            <a:solidFill>
              <a:srgbClr val="002B5B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Google Shape;156;g5fe87f2a86_0_19"/>
          <p:cNvSpPr/>
          <p:nvPr/>
        </p:nvSpPr>
        <p:spPr>
          <a:xfrm>
            <a:off x="6734763" y="2559946"/>
            <a:ext cx="11829969" cy="54663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Shape 219">
            <a:extLst>
              <a:ext uri="{FF2B5EF4-FFF2-40B4-BE49-F238E27FC236}">
                <a16:creationId xmlns:a16="http://schemas.microsoft.com/office/drawing/2014/main" id="{B22EBAF6-94F9-4D94-A273-F5667D31103F}"/>
              </a:ext>
            </a:extLst>
          </p:cNvPr>
          <p:cNvSpPr/>
          <p:nvPr/>
        </p:nvSpPr>
        <p:spPr>
          <a:xfrm>
            <a:off x="1053738" y="4000408"/>
            <a:ext cx="9918721" cy="818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7000" b="1" dirty="0">
                <a:solidFill>
                  <a:srgbClr val="123D6F"/>
                </a:solidFill>
              </a:rPr>
              <a:t>РЯБОВ</a:t>
            </a:r>
          </a:p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7000" b="1" dirty="0">
                <a:solidFill>
                  <a:srgbClr val="123D6F"/>
                </a:solidFill>
              </a:rPr>
              <a:t>АЛЕКСЕЙ</a:t>
            </a:r>
            <a:r>
              <a:rPr lang="en-US" sz="7000" b="1" dirty="0">
                <a:solidFill>
                  <a:srgbClr val="123D6F"/>
                </a:solidFill>
              </a:rPr>
              <a:t>:</a:t>
            </a:r>
          </a:p>
          <a:p>
            <a:pPr>
              <a:spcBef>
                <a:spcPts val="2400"/>
              </a:spcBef>
              <a:defRPr sz="7200" b="1">
                <a:solidFill>
                  <a:srgbClr val="8BC732"/>
                </a:solidFill>
              </a:defRPr>
            </a:pPr>
            <a:r>
              <a:rPr lang="ru-RU" sz="4000" b="1" dirty="0">
                <a:solidFill>
                  <a:srgbClr val="123D6F"/>
                </a:solidFill>
              </a:rPr>
              <a:t>«Организованное парковочное пространство города - решение конфликта автомобилей и пешеходов. </a:t>
            </a:r>
          </a:p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4000" b="1" dirty="0">
                <a:solidFill>
                  <a:srgbClr val="123D6F"/>
                </a:solidFill>
              </a:rPr>
              <a:t>Наш проект направлен на построение механизмов сотрудничества жителей, бизнеса и власти в совместном и эффективном использовании городской территории».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02" y="4000408"/>
            <a:ext cx="11117634" cy="83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957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Другая 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00FF"/>
      </a:folHlink>
    </a:clrScheme>
    <a:fontScheme name="Другая 2">
      <a:majorFont>
        <a:latin typeface="Myriad Pro"/>
        <a:ea typeface="Helvetica"/>
        <a:cs typeface="Helvetica"/>
      </a:majorFont>
      <a:minorFont>
        <a:latin typeface="Myriad Pro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14651</TotalTime>
  <Words>296</Words>
  <Application>Microsoft Office PowerPoint</Application>
  <PresentationFormat>Произвольный</PresentationFormat>
  <Paragraphs>62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Бусыгина Ольга</dc:creator>
  <cp:lastModifiedBy>Алексей Г. Рябов</cp:lastModifiedBy>
  <cp:revision>691</cp:revision>
  <cp:lastPrinted>2017-04-04T10:16:01Z</cp:lastPrinted>
  <dcterms:modified xsi:type="dcterms:W3CDTF">2019-12-20T09:46:12Z</dcterms:modified>
</cp:coreProperties>
</file>