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65" r:id="rId4"/>
    <p:sldId id="262" r:id="rId5"/>
    <p:sldId id="264" r:id="rId6"/>
    <p:sldId id="259" r:id="rId7"/>
    <p:sldId id="263" r:id="rId8"/>
    <p:sldId id="260" r:id="rId9"/>
    <p:sldId id="261" r:id="rId10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218" y="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62645" y="1275025"/>
            <a:ext cx="7780713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178814" y="1385316"/>
            <a:ext cx="7548372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4110990" y="1267730"/>
            <a:ext cx="1684020" cy="640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4210050" y="1267731"/>
            <a:ext cx="14859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8888" y="2091263"/>
            <a:ext cx="7368227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9206" y="4682062"/>
            <a:ext cx="7370064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4259580" y="1327188"/>
            <a:ext cx="1386840" cy="457200"/>
          </a:xfrm>
        </p:spPr>
        <p:txBody>
          <a:bodyPr/>
          <a:lstStyle>
            <a:lvl1pPr algn="ctr">
              <a:defRPr sz="11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3369EA8-6E02-4626-A74E-30244D1E780F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97014" y="5211060"/>
            <a:ext cx="4798219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993123" y="5212080"/>
            <a:ext cx="1715904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F6D7286-C0DB-4D50-B3B7-9828BBF41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924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9EA8-6E02-4626-A74E-30244D1E780F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7286-C0DB-4D50-B3B7-9828BBF41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469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762000"/>
            <a:ext cx="1919288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762000"/>
            <a:ext cx="6562725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9EA8-6E02-4626-A74E-30244D1E780F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7286-C0DB-4D50-B3B7-9828BBF41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443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9EA8-6E02-4626-A74E-30244D1E780F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7286-C0DB-4D50-B3B7-9828BBF41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713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062645" y="1275025"/>
            <a:ext cx="7780713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178814" y="1385316"/>
            <a:ext cx="7548372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4110990" y="1267730"/>
            <a:ext cx="1684020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4210050" y="1267731"/>
            <a:ext cx="14859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443" y="2094309"/>
            <a:ext cx="7370064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0445" y="4682062"/>
            <a:ext cx="7370064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59580" y="1325880"/>
            <a:ext cx="138684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3369EA8-6E02-4626-A74E-30244D1E780F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6736" y="5211060"/>
            <a:ext cx="4799457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1159" y="5211060"/>
            <a:ext cx="1716215" cy="228600"/>
          </a:xfrm>
        </p:spPr>
        <p:txBody>
          <a:bodyPr/>
          <a:lstStyle/>
          <a:p>
            <a:fld id="{0F6D7286-C0DB-4D50-B3B7-9828BBF41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887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480" y="2103120"/>
            <a:ext cx="39624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1120" y="2103120"/>
            <a:ext cx="39624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9EA8-6E02-4626-A74E-30244D1E780F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7286-C0DB-4D50-B3B7-9828BBF41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353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480" y="2074334"/>
            <a:ext cx="39624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480" y="2755898"/>
            <a:ext cx="39624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1120" y="2074334"/>
            <a:ext cx="39624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1120" y="2756581"/>
            <a:ext cx="39624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9EA8-6E02-4626-A74E-30244D1E780F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7286-C0DB-4D50-B3B7-9828BBF41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528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9EA8-6E02-4626-A74E-30244D1E780F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7286-C0DB-4D50-B3B7-9828BBF41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962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9EA8-6E02-4626-A74E-30244D1E780F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7286-C0DB-4D50-B3B7-9828BBF41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881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329064" y="173736"/>
            <a:ext cx="2377440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3325" y="607392"/>
            <a:ext cx="1975009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4724" y="907143"/>
            <a:ext cx="5881261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3325" y="2286000"/>
            <a:ext cx="1975009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40507" y="274320"/>
            <a:ext cx="2154555" cy="6309360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9EA8-6E02-4626-A74E-30244D1E780F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91509" y="6302326"/>
            <a:ext cx="1188720" cy="274320"/>
          </a:xfrm>
        </p:spPr>
        <p:txBody>
          <a:bodyPr/>
          <a:lstStyle/>
          <a:p>
            <a:fld id="{0F6D7286-C0DB-4D50-B3B7-9828BBF41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260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329064" y="173736"/>
            <a:ext cx="2377440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7440507" y="274320"/>
            <a:ext cx="2154555" cy="6309360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3325" y="603504"/>
            <a:ext cx="1976247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736" y="173736"/>
            <a:ext cx="6931724" cy="6510528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3325" y="2286000"/>
            <a:ext cx="1976247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3369EA8-6E02-4626-A74E-30244D1E780F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47342" y="6309360"/>
            <a:ext cx="1188720" cy="27432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F6D7286-C0DB-4D50-B3B7-9828BBF41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00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0691" y="173736"/>
            <a:ext cx="9524619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16992" y="292608"/>
            <a:ext cx="9272016" cy="6272784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480" y="642594"/>
            <a:ext cx="832104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480" y="2103120"/>
            <a:ext cx="832104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8154" y="6302326"/>
            <a:ext cx="222885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3369EA8-6E02-4626-A74E-30244D1E780F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3304" y="6302326"/>
            <a:ext cx="4279392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9129" y="6302326"/>
            <a:ext cx="118872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F6D7286-C0DB-4D50-B3B7-9828BBF41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21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37228" y="1828800"/>
            <a:ext cx="7779226" cy="35484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41335" y="1938319"/>
            <a:ext cx="7533783" cy="328695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5"/>
          <p:cNvSpPr>
            <a:spLocks noGrp="1"/>
          </p:cNvSpPr>
          <p:nvPr>
            <p:ph type="ctrTitle"/>
          </p:nvPr>
        </p:nvSpPr>
        <p:spPr>
          <a:xfrm>
            <a:off x="1230136" y="2430013"/>
            <a:ext cx="7324432" cy="2113122"/>
          </a:xfrm>
        </p:spPr>
        <p:txBody>
          <a:bodyPr/>
          <a:lstStyle/>
          <a:p>
            <a:r>
              <a:rPr lang="ru-RU" sz="2800" dirty="0" smtClean="0"/>
              <a:t>Проект развития альтернативных общественных транспортных систем в</a:t>
            </a:r>
            <a:br>
              <a:rPr lang="ru-RU" sz="2800" dirty="0" smtClean="0"/>
            </a:br>
            <a:r>
              <a:rPr lang="ru-RU" sz="2800" dirty="0" smtClean="0"/>
              <a:t> г. Астрахань</a:t>
            </a:r>
            <a:endParaRPr lang="ru-RU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2162033" y="4295941"/>
            <a:ext cx="5581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Брацылова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Ксения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Ямбулатова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Анастасия ДАР31, АГУ,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Астрахань.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15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678" y="1301585"/>
            <a:ext cx="3319590" cy="20412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3968" y="485642"/>
            <a:ext cx="5963162" cy="15304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Причины загруженности транспортных автомагистралей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308" y="2023622"/>
            <a:ext cx="5401173" cy="3893901"/>
          </a:xfrm>
        </p:spPr>
        <p:txBody>
          <a:bodyPr>
            <a:noAutofit/>
          </a:bodyPr>
          <a:lstStyle/>
          <a:p>
            <a:pPr marL="0" indent="45720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причинами загруженности транспортных магистралей города Астрахань являются низкая пропускная способность улиц и маршрутные дубли. Так в час пик интенсивность движения общественного транспорта на основных магистралях города составляет 400-700 автомобилей в час (рис. 1). Нередко пути маршрутных такси дублируются, тем самым создавая пробки в основных точках притяжения горожан. Таким образом, в значимых местах города сходятся от 20 до 50 маршрутов (рис. 2).</a:t>
            </a:r>
          </a:p>
          <a:p>
            <a:pPr marL="0" indent="45720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данный момент в Астрахани отсутствует единая транспортная система, город переполнен маршрутными такси, а автобусный парк города находится на грани банкротства.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678" y="3782840"/>
            <a:ext cx="3319590" cy="20412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09678" y="3342825"/>
            <a:ext cx="33195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1. Карта загруженности улиц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09678" y="5917523"/>
            <a:ext cx="33195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2. Карта маршрутных дублей</a:t>
            </a:r>
            <a:r>
              <a:rPr lang="ru-RU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542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62067"/>
              </p:ext>
            </p:extLst>
          </p:nvPr>
        </p:nvGraphicFramePr>
        <p:xfrm>
          <a:off x="464024" y="463391"/>
          <a:ext cx="9048466" cy="249428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730642"/>
                <a:gridCol w="63178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Улица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Приведенная интенсивность движения общественного транспорта,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/ч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Савушкина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592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Свердлова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386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Яблочкова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466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Победы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677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Адмиралтейская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734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4024" y="3081744"/>
            <a:ext cx="9048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1. – Интенсивность движения общественного транспорта на основных магистралях города Астрахань.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103927"/>
              </p:ext>
            </p:extLst>
          </p:nvPr>
        </p:nvGraphicFramePr>
        <p:xfrm>
          <a:off x="464024" y="3513594"/>
          <a:ext cx="9048466" cy="25908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702257"/>
                <a:gridCol w="6346209"/>
              </a:tblGrid>
              <a:tr h="23373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Улица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маршрутных дублей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Адмиралтейская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Савушкина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Победы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Софьи Перовской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Яблочкова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Пл. Вокзальная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4024" y="6104394"/>
            <a:ext cx="3717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2. – Количество маршрутных дублей.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28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Векторная карта Астраханской области для GPS навигаторов Garmin. Trasa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r="8034"/>
          <a:stretch/>
        </p:blipFill>
        <p:spPr bwMode="auto">
          <a:xfrm>
            <a:off x="4734635" y="2498550"/>
            <a:ext cx="4705292" cy="368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115" y="354841"/>
            <a:ext cx="8321040" cy="1371600"/>
          </a:xfrm>
        </p:spPr>
        <p:txBody>
          <a:bodyPr/>
          <a:lstStyle/>
          <a:p>
            <a:r>
              <a:rPr lang="ru-RU" dirty="0" smtClean="0"/>
              <a:t>Решение проблемы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4115" y="1371600"/>
            <a:ext cx="8984776" cy="1951630"/>
          </a:xfrm>
        </p:spPr>
        <p:txBody>
          <a:bodyPr>
            <a:noAutofit/>
          </a:bodyPr>
          <a:lstStyle/>
          <a:p>
            <a:pPr marL="0" indent="45720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города протекают городские каналы, а так же проложены железнодорожные пути, которые в свою очередь соединяют все районы города.</a:t>
            </a:r>
          </a:p>
          <a:p>
            <a:pPr marL="0" indent="45720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альтернативных общественных транспортных систем мы предлагаем задействовать несколько видов транспорта,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4115" y="2668138"/>
            <a:ext cx="40011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использующие уличное движение, а именно: запуск водного транспорта (небольшие маневренные суда на подводных крыльях); запуск скоростных городских электричек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развития альтернативных общественных транспортных систем должны существенно снять нагрузку с основных транспортных магистралей, которые на данный момент перегружены маршрутными такси и личным транспортом.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527343" y="6181428"/>
            <a:ext cx="3510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Векторная карта города Астрахань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421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n9-52.userapi.com/tghdlj7rJxVtHH4NybhxEQ2Qu81INDzzOp6zCA/oxLdrFcdLz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14" y="518982"/>
            <a:ext cx="8161360" cy="276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878" y="3616656"/>
            <a:ext cx="3671247" cy="2547901"/>
          </a:xfrm>
          <a:prstGeom prst="rect">
            <a:avLst/>
          </a:prstGeom>
        </p:spPr>
      </p:pic>
      <p:pic>
        <p:nvPicPr>
          <p:cNvPr id="3076" name="Picture 4" descr="https://sun9-64.userapi.com/yEH__w8Sswo2_mtPFFH6tP1Gs4Nl1fFNxxJy4g/b4eJypW0fE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318" y="3616656"/>
            <a:ext cx="3542422" cy="256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2514" y="3288210"/>
            <a:ext cx="2097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Приволжский затон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32514" y="6182435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Река Кутум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0343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Запуск водного транспорта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45720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Исторически сложилось так, что городские каналы использовали для транспортировки грузов, рыболовецких судов, а также для передвижения населения по территории города. Таким образом реки и каналы города проходят через стратегически важные объекты.</a:t>
            </a:r>
          </a:p>
          <a:p>
            <a:pPr marL="0" indent="45720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Планируется запустить судна на подводных крыльях: «Метеор» или «Валдай 45Р». В зимнее время года будут курсировать небольшие гражданские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экранопланы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способные передвигаться на небольшой высоте от поверхности воды или льда. Оба типа транспортного средства одинаково развивают высокую скорость, безопасны и экономически выгодны.</a:t>
            </a:r>
          </a:p>
          <a:p>
            <a:pPr marL="0" indent="45720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как в городских каналах вода застаивается и начинается цвести, водный транспорт способствует чистоте городских вод.</a:t>
            </a:r>
          </a:p>
        </p:txBody>
      </p:sp>
    </p:spTree>
    <p:extLst>
      <p:ext uri="{BB962C8B-B14F-4D97-AF65-F5344CB8AC3E}">
        <p14:creationId xmlns:p14="http://schemas.microsoft.com/office/powerpoint/2010/main" val="1880103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метеор 🌟 Полезная информац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2" y="492255"/>
            <a:ext cx="4443720" cy="296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8078" y="492255"/>
            <a:ext cx="4043665" cy="23055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8162" y="5878154"/>
            <a:ext cx="2417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Экраноплан</a:t>
            </a:r>
            <a:r>
              <a:rPr lang="ru-RU" dirty="0" smtClean="0"/>
              <a:t> «Ракета- 2»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28078" y="3083552"/>
            <a:ext cx="4043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Теплоход «Метеор»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7389" y="3738646"/>
            <a:ext cx="4925683" cy="275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219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Запуск скоростных электричек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2480" y="1899138"/>
            <a:ext cx="8321040" cy="2739566"/>
          </a:xfrm>
        </p:spPr>
        <p:txBody>
          <a:bodyPr>
            <a:normAutofit fontScale="92500" lnSpcReduction="20000"/>
          </a:bodyPr>
          <a:lstStyle/>
          <a:p>
            <a:pPr marL="0" indent="45720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Скоростные городские электрички используют железнодорожную инфраструктуру, тем самым обеспечивая качественную работу даже в часы пик.</a:t>
            </a:r>
          </a:p>
          <a:p>
            <a:pPr marL="0" indent="45720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Планируется запустить на железнодорожные пути скоростные электрички типа «Ласточка», которые способны связать воедино отдельные территории города. Таким образом из спальных районов будет проще добраться в центр города.</a:t>
            </a:r>
          </a:p>
          <a:p>
            <a:pPr marL="0" indent="45720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особенность данного видана транспорта в удобстве и комфорте передвижения маломобильных групп населения, студентов, велосипедистов и т. п.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" y="4828213"/>
            <a:ext cx="8321041" cy="133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556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Экономическая выгода при внедрении альтернативных транспортных систем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2480" y="2402006"/>
            <a:ext cx="8321040" cy="3919637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Запуск альтернативных транспортных систем поспособствует росту экономики города. Создаст условия для возникновения новых рабочих мест для обслуживания водного транспорта и скоростных электричек. Возникнет новая работа у судостроительных заводов города: «Лотос», «Звездочка» и «Красные Баррикады», возможна дальнейшая разработка улучшенных судов на воздушной подушке или разработка современных транспортных судов.</a:t>
            </a:r>
          </a:p>
          <a:p>
            <a:pPr marL="0" indent="457200" algn="just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новых транспортных систем поспособствует улучшению экологической ситуации в городе Астрахань. Благодаря развитию иных средств транспорта можно сократить объем выброса выхлопных газов. Запуск речного вида транспорта поспособствует улучшению экологической ситуации в водной системе города.</a:t>
            </a:r>
          </a:p>
        </p:txBody>
      </p:sp>
    </p:spTree>
    <p:extLst>
      <p:ext uri="{BB962C8B-B14F-4D97-AF65-F5344CB8AC3E}">
        <p14:creationId xmlns:p14="http://schemas.microsoft.com/office/powerpoint/2010/main" val="31899379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980</TotalTime>
  <Words>524</Words>
  <Application>Microsoft Office PowerPoint</Application>
  <PresentationFormat>Лист A4 (210x297 мм)</PresentationFormat>
  <Paragraphs>56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Garamond</vt:lpstr>
      <vt:lpstr>Times New Roman</vt:lpstr>
      <vt:lpstr>Savon</vt:lpstr>
      <vt:lpstr>Проект развития альтернативных общественных транспортных систем в  г. Астрахань</vt:lpstr>
      <vt:lpstr>Причины загруженности транспортных автомагистралей</vt:lpstr>
      <vt:lpstr>Презентация PowerPoint</vt:lpstr>
      <vt:lpstr>Решение проблемы</vt:lpstr>
      <vt:lpstr>Презентация PowerPoint</vt:lpstr>
      <vt:lpstr>Запуск водного транспорта </vt:lpstr>
      <vt:lpstr>Презентация PowerPoint</vt:lpstr>
      <vt:lpstr>Запуск скоростных электричек</vt:lpstr>
      <vt:lpstr>Экономическая выгода при внедрении альтернативных транспортных систем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51</cp:revision>
  <dcterms:created xsi:type="dcterms:W3CDTF">2020-09-05T13:49:12Z</dcterms:created>
  <dcterms:modified xsi:type="dcterms:W3CDTF">2020-09-06T15:59:30Z</dcterms:modified>
</cp:coreProperties>
</file>