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308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переработки </a:t>
            </a:r>
            <a:r>
              <a:rPr lang="ru-RU" dirty="0" smtClean="0"/>
              <a:t>строительного мусора, оставленного после планируемого сноса жилого многоквартирного дома, включенного в программу реновации.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7096" y="4581128"/>
            <a:ext cx="4088904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Выполнили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команда БИРХ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Кучихин Ю. А.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Шаврин</a:t>
            </a:r>
            <a:r>
              <a:rPr lang="ru-RU" dirty="0" smtClean="0">
                <a:solidFill>
                  <a:schemeClr val="tx1"/>
                </a:solidFill>
              </a:rPr>
              <a:t> А. С.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Зюлькин</a:t>
            </a:r>
            <a:r>
              <a:rPr lang="ru-RU" dirty="0" smtClean="0">
                <a:solidFill>
                  <a:schemeClr val="tx1"/>
                </a:solidFill>
              </a:rPr>
              <a:t> А. 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480" y="260648"/>
            <a:ext cx="436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Заявка 6501 Зелено-водный каркас города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 по адресу: Туристская улица дом 19 корпус 2.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6609" t="37294" r="20087" b="22112"/>
          <a:stretch>
            <a:fillRect/>
          </a:stretch>
        </p:blipFill>
        <p:spPr bwMode="auto">
          <a:xfrm>
            <a:off x="200472" y="1196752"/>
            <a:ext cx="97055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ache3.youla.io/files/images/780_780/59/30/5930567a22a449555c4604d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990600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Информация о доме.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548681"/>
            <a:ext cx="8915400" cy="557748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Нас. пункт: </a:t>
            </a:r>
            <a:r>
              <a:rPr lang="ru-RU" b="1" dirty="0" smtClean="0"/>
              <a:t>Москва</a:t>
            </a:r>
            <a:endParaRPr lang="ru-RU" dirty="0" smtClean="0"/>
          </a:p>
          <a:p>
            <a:r>
              <a:rPr lang="ru-RU" dirty="0" smtClean="0"/>
              <a:t>Округ: </a:t>
            </a:r>
            <a:r>
              <a:rPr lang="ru-RU" b="1" dirty="0" smtClean="0"/>
              <a:t>Северо-Западный</a:t>
            </a:r>
            <a:endParaRPr lang="ru-RU" dirty="0" smtClean="0"/>
          </a:p>
          <a:p>
            <a:r>
              <a:rPr lang="ru-RU" dirty="0" smtClean="0"/>
              <a:t>Район: </a:t>
            </a:r>
            <a:r>
              <a:rPr lang="ru-RU" b="1" dirty="0" smtClean="0"/>
              <a:t>Тушино Северное</a:t>
            </a:r>
            <a:endParaRPr lang="ru-RU" dirty="0" smtClean="0"/>
          </a:p>
          <a:p>
            <a:r>
              <a:rPr lang="ru-RU" dirty="0" smtClean="0"/>
              <a:t>Почтовый индекс: </a:t>
            </a:r>
            <a:r>
              <a:rPr lang="ru-RU" b="1" dirty="0" smtClean="0"/>
              <a:t>125459</a:t>
            </a:r>
          </a:p>
          <a:p>
            <a:r>
              <a:rPr lang="ru-RU" dirty="0" smtClean="0"/>
              <a:t>Полный адрес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b="1" dirty="0" smtClean="0"/>
              <a:t>Туристская улица, д.19 к. 2.</a:t>
            </a:r>
            <a:endParaRPr lang="ru-RU" b="1" dirty="0" smtClean="0"/>
          </a:p>
          <a:p>
            <a:r>
              <a:rPr lang="ru-RU" dirty="0" smtClean="0"/>
              <a:t>Географические координаты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Широта:55.85329 Долгота:37.41959</a:t>
            </a:r>
          </a:p>
          <a:p>
            <a:r>
              <a:rPr lang="ru-RU" dirty="0" smtClean="0"/>
              <a:t>Год постройки: </a:t>
            </a:r>
            <a:r>
              <a:rPr lang="ru-RU" b="1" dirty="0" smtClean="0"/>
              <a:t>1966</a:t>
            </a:r>
            <a:endParaRPr lang="ru-RU" dirty="0" smtClean="0"/>
          </a:p>
          <a:p>
            <a:r>
              <a:rPr lang="ru-RU" dirty="0" smtClean="0"/>
              <a:t>Перекрытия: </a:t>
            </a:r>
            <a:r>
              <a:rPr lang="ru-RU" b="1" dirty="0" smtClean="0"/>
              <a:t> Железобетонные</a:t>
            </a:r>
            <a:endParaRPr lang="ru-RU" dirty="0" smtClean="0"/>
          </a:p>
          <a:p>
            <a:r>
              <a:rPr lang="ru-RU" dirty="0" smtClean="0"/>
              <a:t>Каркас: </a:t>
            </a:r>
            <a:r>
              <a:rPr lang="ru-RU" b="1" dirty="0" smtClean="0"/>
              <a:t>Панельный</a:t>
            </a:r>
            <a:endParaRPr lang="ru-RU" dirty="0" smtClean="0"/>
          </a:p>
          <a:p>
            <a:r>
              <a:rPr lang="ru-RU" dirty="0" smtClean="0"/>
              <a:t>Стены: </a:t>
            </a:r>
            <a:r>
              <a:rPr lang="ru-RU" b="1" dirty="0" smtClean="0"/>
              <a:t>Крупнопанельные</a:t>
            </a:r>
            <a:endParaRPr lang="ru-RU" dirty="0" smtClean="0"/>
          </a:p>
          <a:p>
            <a:r>
              <a:rPr lang="ru-RU" dirty="0" smtClean="0"/>
              <a:t>Фундамент: </a:t>
            </a:r>
            <a:r>
              <a:rPr lang="ru-RU" b="1" dirty="0" smtClean="0"/>
              <a:t>Ленточный</a:t>
            </a:r>
            <a:endParaRPr lang="ru-RU" dirty="0" smtClean="0"/>
          </a:p>
          <a:p>
            <a:r>
              <a:rPr lang="ru-RU" dirty="0" smtClean="0"/>
              <a:t>Назначение: </a:t>
            </a:r>
            <a:r>
              <a:rPr lang="ru-RU" b="1" dirty="0" smtClean="0"/>
              <a:t>Жилой дом</a:t>
            </a:r>
            <a:endParaRPr lang="ru-RU" dirty="0" smtClean="0"/>
          </a:p>
          <a:p>
            <a:r>
              <a:rPr lang="ru-RU" dirty="0" smtClean="0"/>
              <a:t>Тип дома: </a:t>
            </a:r>
            <a:r>
              <a:rPr lang="ru-RU" b="1" dirty="0" smtClean="0"/>
              <a:t>Многоквартирный</a:t>
            </a:r>
            <a:endParaRPr lang="ru-RU" dirty="0" smtClean="0"/>
          </a:p>
          <a:p>
            <a:r>
              <a:rPr lang="ru-RU" dirty="0" smtClean="0"/>
              <a:t>Квартир: </a:t>
            </a:r>
            <a:r>
              <a:rPr lang="ru-RU" b="1" dirty="0" smtClean="0"/>
              <a:t>358</a:t>
            </a:r>
            <a:endParaRPr lang="ru-RU" dirty="0" smtClean="0"/>
          </a:p>
          <a:p>
            <a:r>
              <a:rPr lang="ru-RU" dirty="0" smtClean="0"/>
              <a:t>Этажей всего: </a:t>
            </a:r>
            <a:r>
              <a:rPr lang="ru-RU" b="1" dirty="0" smtClean="0"/>
              <a:t>5</a:t>
            </a:r>
            <a:endParaRPr lang="ru-RU" dirty="0" smtClean="0"/>
          </a:p>
          <a:p>
            <a:r>
              <a:rPr lang="ru-RU" dirty="0" smtClean="0"/>
              <a:t>Подвальных этажей: </a:t>
            </a:r>
            <a:r>
              <a:rPr lang="ru-RU" b="1" dirty="0" smtClean="0"/>
              <a:t>1</a:t>
            </a:r>
            <a:endParaRPr lang="ru-RU" dirty="0" smtClean="0"/>
          </a:p>
          <a:p>
            <a:r>
              <a:rPr lang="ru-RU" dirty="0" smtClean="0"/>
              <a:t>Высота этажа: </a:t>
            </a:r>
            <a:r>
              <a:rPr lang="ru-RU" b="1" dirty="0" smtClean="0"/>
              <a:t>248 см</a:t>
            </a:r>
            <a:endParaRPr lang="ru-RU" dirty="0" smtClean="0"/>
          </a:p>
          <a:p>
            <a:r>
              <a:rPr lang="ru-RU" dirty="0" smtClean="0"/>
              <a:t>Подъездов: </a:t>
            </a:r>
            <a:r>
              <a:rPr lang="ru-RU" b="1" dirty="0" smtClean="0"/>
              <a:t>18</a:t>
            </a:r>
            <a:endParaRPr lang="ru-RU" dirty="0" smtClean="0"/>
          </a:p>
          <a:p>
            <a:r>
              <a:rPr lang="ru-RU" b="1" dirty="0" smtClean="0"/>
              <a:t>В квартирах подключен газ</a:t>
            </a:r>
            <a:endParaRPr lang="ru-RU" dirty="0" smtClean="0"/>
          </a:p>
          <a:p>
            <a:r>
              <a:rPr lang="ru-RU" dirty="0" smtClean="0"/>
              <a:t>Общая площадь: </a:t>
            </a:r>
            <a:r>
              <a:rPr lang="ru-RU" b="1" dirty="0" smtClean="0"/>
              <a:t>15799 м</a:t>
            </a:r>
            <a:r>
              <a:rPr lang="ru-RU" b="1" baseline="30000" dirty="0" smtClean="0"/>
              <a:t>2</a:t>
            </a:r>
            <a:endParaRPr lang="ru-RU" dirty="0" smtClean="0"/>
          </a:p>
          <a:p>
            <a:r>
              <a:rPr lang="ru-RU" dirty="0" smtClean="0"/>
              <a:t>Состояние: </a:t>
            </a:r>
            <a:r>
              <a:rPr lang="ru-RU" b="1" dirty="0" smtClean="0"/>
              <a:t>Под снос</a:t>
            </a:r>
            <a:endParaRPr lang="ru-RU" dirty="0" smtClean="0"/>
          </a:p>
          <a:p>
            <a:r>
              <a:rPr lang="ru-RU" dirty="0" smtClean="0"/>
              <a:t>Кадастровый номер дома: </a:t>
            </a:r>
            <a:r>
              <a:rPr lang="ru-RU" b="1" dirty="0" smtClean="0"/>
              <a:t>77:08:0003006:1044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0661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Краткое описание и перечень подлежащих переработке отходов.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>Данное сооружение является самым крупным в программе по сносу  старых зданий в городе Москве, после сноса будет наибольшее количество перерабатываемого строительного мусора именно с этого </a:t>
            </a:r>
            <a:r>
              <a:rPr lang="ru-RU" dirty="0" err="1" smtClean="0"/>
              <a:t>обьекта</a:t>
            </a:r>
            <a:r>
              <a:rPr lang="ru-RU" dirty="0" smtClean="0"/>
              <a:t>, т.к. построен из перерабатываемых основ.</a:t>
            </a:r>
          </a:p>
          <a:p>
            <a:r>
              <a:rPr lang="ru-RU" dirty="0" smtClean="0"/>
              <a:t>В данном доме переработке и дальнейшему использованию подлежат: панельные перекрытия, железобетонный каркас (после отделения сваи и бетон), газовые трубы, трубы и радиаторы систем отопления, трубы подачи воды, внутридомовая проводка, стекла и оконные пластиковые рамы.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915400" cy="57606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Рециклинг</a:t>
            </a:r>
            <a:r>
              <a:rPr lang="ru-RU" dirty="0" smtClean="0"/>
              <a:t> панелей перекрытия и ЖБИ каркаса.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052737"/>
            <a:ext cx="8915400" cy="50734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Переработка бетонных панелей и ЖБИ конструкций начинается сразу после сноса здания или частичной его разборки. В случае с </a:t>
            </a:r>
            <a:r>
              <a:rPr lang="ru-RU" dirty="0" err="1" smtClean="0"/>
              <a:t>цельнобетонными</a:t>
            </a:r>
            <a:r>
              <a:rPr lang="ru-RU" dirty="0" smtClean="0"/>
              <a:t> блоками происходит их дробление в щебень, а с ЖБИ сначала отделение металла от бетона с использованием специальных дробильных установок, затем бетон </a:t>
            </a:r>
            <a:r>
              <a:rPr lang="ru-RU" dirty="0" err="1" smtClean="0"/>
              <a:t>так-же</a:t>
            </a:r>
            <a:r>
              <a:rPr lang="ru-RU" dirty="0" smtClean="0"/>
              <a:t> дробится в щебень а металл отправляется для переплавки на специализированные предприятия, </a:t>
            </a:r>
            <a:r>
              <a:rPr lang="ru-RU" dirty="0" err="1" smtClean="0"/>
              <a:t>близжайшее</a:t>
            </a:r>
            <a:r>
              <a:rPr lang="ru-RU" dirty="0" smtClean="0"/>
              <a:t> по данному адресу – “</a:t>
            </a:r>
            <a:r>
              <a:rPr lang="ru-RU" dirty="0" err="1" smtClean="0"/>
              <a:t>ХимВторМет</a:t>
            </a:r>
            <a:r>
              <a:rPr lang="ru-RU" dirty="0" smtClean="0"/>
              <a:t>”. </a:t>
            </a:r>
            <a:r>
              <a:rPr lang="ru-RU" dirty="0" smtClean="0"/>
              <a:t>Щебень отвозится на временное хранения до востребования на склад абразивов, </a:t>
            </a:r>
            <a:r>
              <a:rPr lang="ru-RU" dirty="0" err="1" smtClean="0"/>
              <a:t>близжайший</a:t>
            </a:r>
            <a:r>
              <a:rPr lang="ru-RU" dirty="0" smtClean="0"/>
              <a:t> - </a:t>
            </a:r>
            <a:br>
              <a:rPr lang="ru-RU" dirty="0" smtClean="0"/>
            </a:br>
            <a:r>
              <a:rPr lang="ru-RU" dirty="0" smtClean="0"/>
              <a:t>Вагоноремонтная ул., 10А, стр. </a:t>
            </a:r>
            <a:r>
              <a:rPr lang="ru-RU" dirty="0" smtClean="0"/>
              <a:t>17.</a:t>
            </a:r>
          </a:p>
          <a:p>
            <a:r>
              <a:rPr lang="ru-RU" dirty="0" smtClean="0"/>
              <a:t>Переработанный металл может использоваться после переплавки в отливе новых изделий, а щебень используется в укреплении фундаментов, наполнителем блоков, мелкие фракции в бордюрах и т. 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32C33E-CC85-4AB1-9088-D4542D585DDC}"/>
              </a:ext>
            </a:extLst>
          </p:cNvPr>
          <p:cNvSpPr txBox="1"/>
          <p:nvPr/>
        </p:nvSpPr>
        <p:spPr>
          <a:xfrm>
            <a:off x="117309" y="197347"/>
            <a:ext cx="6008771" cy="677106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600" b="1" u="sng" dirty="0">
                <a:solidFill>
                  <a:srgbClr val="000000"/>
                </a:solidFill>
                <a:latin typeface="-apple-system"/>
              </a:rPr>
              <a:t>Переработка лома радиаторов</a:t>
            </a:r>
            <a:r>
              <a:rPr lang="ru-RU" sz="1600" u="sng" dirty="0">
                <a:solidFill>
                  <a:srgbClr val="000000"/>
                </a:solidFill>
                <a:latin typeface="-apple-system"/>
              </a:rPr>
              <a:t>:</a:t>
            </a:r>
          </a:p>
          <a:p>
            <a:endParaRPr lang="ru-RU" sz="1600" dirty="0">
              <a:solidFill>
                <a:srgbClr val="000000"/>
              </a:solidFill>
              <a:latin typeface="-apple-system"/>
            </a:endParaRPr>
          </a:p>
          <a:p>
            <a:r>
              <a:rPr lang="ru-RU" sz="1600" dirty="0">
                <a:solidFill>
                  <a:srgbClr val="000000"/>
                </a:solidFill>
                <a:latin typeface="-apple-system"/>
              </a:rPr>
              <a:t>Конструкции радиаторов подразделяются на </a:t>
            </a:r>
            <a:r>
              <a:rPr lang="ru-RU" sz="1600" b="1" i="1" dirty="0">
                <a:solidFill>
                  <a:srgbClr val="000000"/>
                </a:solidFill>
                <a:latin typeface="-apple-system"/>
              </a:rPr>
              <a:t>Медные и </a:t>
            </a:r>
            <a:r>
              <a:rPr lang="ru-RU" sz="1600" b="1" i="1" dirty="0" err="1">
                <a:solidFill>
                  <a:srgbClr val="000000"/>
                </a:solidFill>
                <a:latin typeface="-apple-system"/>
              </a:rPr>
              <a:t>Алюминивые</a:t>
            </a:r>
            <a:endParaRPr lang="ru-RU" sz="1600" b="1" i="1" dirty="0">
              <a:solidFill>
                <a:srgbClr val="000000"/>
              </a:solidFill>
              <a:latin typeface="-apple-system"/>
            </a:endParaRPr>
          </a:p>
          <a:p>
            <a:r>
              <a:rPr lang="ru-RU" sz="1600" dirty="0">
                <a:solidFill>
                  <a:srgbClr val="000000"/>
                </a:solidFill>
                <a:latin typeface="-apple-system"/>
              </a:rPr>
              <a:t>Способы разделки радиаторов</a:t>
            </a:r>
            <a:r>
              <a:rPr lang="ru-RU" sz="1600" b="1" i="1" dirty="0">
                <a:solidFill>
                  <a:srgbClr val="000000"/>
                </a:solidFill>
                <a:latin typeface="-apple-system"/>
              </a:rPr>
              <a:t>: ручной,  механический и огневой</a:t>
            </a:r>
            <a:r>
              <a:rPr lang="ru-RU" sz="1600" dirty="0">
                <a:solidFill>
                  <a:srgbClr val="000000"/>
                </a:solidFill>
                <a:latin typeface="-apple-system"/>
              </a:rPr>
              <a:t> способ</a:t>
            </a:r>
          </a:p>
          <a:p>
            <a:endParaRPr lang="ru-RU" sz="1600" dirty="0">
              <a:solidFill>
                <a:srgbClr val="000000"/>
              </a:solidFill>
              <a:latin typeface="-apple-system"/>
            </a:endParaRPr>
          </a:p>
          <a:p>
            <a:r>
              <a:rPr lang="ru-RU" sz="1600" dirty="0">
                <a:solidFill>
                  <a:srgbClr val="000000"/>
                </a:solidFill>
                <a:latin typeface="-apple-system"/>
              </a:rPr>
              <a:t>При </a:t>
            </a:r>
            <a:r>
              <a:rPr lang="ru-RU" sz="1600" b="1" i="1" dirty="0">
                <a:solidFill>
                  <a:srgbClr val="000000"/>
                </a:solidFill>
                <a:latin typeface="-apple-system"/>
              </a:rPr>
              <a:t>ручном</a:t>
            </a:r>
            <a:r>
              <a:rPr lang="ru-RU" sz="1600" dirty="0">
                <a:solidFill>
                  <a:srgbClr val="000000"/>
                </a:solidFill>
                <a:latin typeface="-apple-system"/>
              </a:rPr>
              <a:t> способе разделку радиаторов производят инструментом, отделяя стальной кожух от корпуса радиатора, затем отделяют патрубки и мелкие детали от бачков. Отделенные элементы радиаторов с остатками латуни и припоя сортируют с на две группы: </a:t>
            </a:r>
            <a:r>
              <a:rPr lang="ru-RU" sz="1600" b="1" dirty="0">
                <a:solidFill>
                  <a:srgbClr val="000000"/>
                </a:solidFill>
                <a:latin typeface="-apple-system"/>
              </a:rPr>
              <a:t>лом цветных</a:t>
            </a:r>
            <a:r>
              <a:rPr lang="ru-RU" sz="1600" dirty="0">
                <a:solidFill>
                  <a:srgbClr val="000000"/>
                </a:solidFill>
                <a:latin typeface="-apple-system"/>
              </a:rPr>
              <a:t> и </a:t>
            </a:r>
            <a:r>
              <a:rPr lang="ru-RU" sz="1600" b="1" dirty="0">
                <a:solidFill>
                  <a:srgbClr val="000000"/>
                </a:solidFill>
                <a:latin typeface="-apple-system"/>
              </a:rPr>
              <a:t>лом черных </a:t>
            </a:r>
            <a:r>
              <a:rPr lang="ru-RU" sz="1600" dirty="0">
                <a:solidFill>
                  <a:srgbClr val="000000"/>
                </a:solidFill>
                <a:latin typeface="-apple-system"/>
              </a:rPr>
              <a:t>металлов.</a:t>
            </a:r>
          </a:p>
          <a:p>
            <a:endParaRPr lang="ru-RU" sz="1600" dirty="0">
              <a:solidFill>
                <a:srgbClr val="000000"/>
              </a:solidFill>
              <a:latin typeface="-apple-system"/>
            </a:endParaRPr>
          </a:p>
          <a:p>
            <a:r>
              <a:rPr lang="ru-RU" sz="1600" dirty="0">
                <a:solidFill>
                  <a:srgbClr val="000000"/>
                </a:solidFill>
                <a:latin typeface="-apple-system"/>
              </a:rPr>
              <a:t>При </a:t>
            </a:r>
            <a:r>
              <a:rPr lang="ru-RU" sz="1600" b="1" i="1" dirty="0">
                <a:solidFill>
                  <a:srgbClr val="000000"/>
                </a:solidFill>
                <a:latin typeface="-apple-system"/>
              </a:rPr>
              <a:t>механическом</a:t>
            </a:r>
            <a:r>
              <a:rPr lang="ru-RU" sz="1600" dirty="0">
                <a:solidFill>
                  <a:srgbClr val="000000"/>
                </a:solidFill>
                <a:latin typeface="-apple-system"/>
              </a:rPr>
              <a:t> способе стальной кожух отделяют </a:t>
            </a:r>
            <a:r>
              <a:rPr lang="ru-RU" sz="1600" dirty="0" err="1">
                <a:solidFill>
                  <a:srgbClr val="000000"/>
                </a:solidFill>
                <a:latin typeface="-apple-system"/>
              </a:rPr>
              <a:t>аллигаторными</a:t>
            </a:r>
            <a:r>
              <a:rPr lang="ru-RU" sz="1600" dirty="0">
                <a:solidFill>
                  <a:srgbClr val="000000"/>
                </a:solidFill>
                <a:latin typeface="-apple-system"/>
              </a:rPr>
              <a:t> ножницами.  Использование </a:t>
            </a:r>
            <a:r>
              <a:rPr lang="ru-RU" sz="1600" dirty="0" err="1">
                <a:solidFill>
                  <a:srgbClr val="000000"/>
                </a:solidFill>
                <a:latin typeface="-apple-system"/>
              </a:rPr>
              <a:t>аллигаторных</a:t>
            </a:r>
            <a:r>
              <a:rPr lang="ru-RU" sz="1600" dirty="0">
                <a:solidFill>
                  <a:srgbClr val="000000"/>
                </a:solidFill>
                <a:latin typeface="-apple-system"/>
              </a:rPr>
              <a:t> ножниц связано с дополнительными внутрицеховыми перевозками, увеличением себестоимости передела и повышенным переходом продукции в низкокачественную группу.</a:t>
            </a:r>
          </a:p>
          <a:p>
            <a:endParaRPr lang="ru-RU" sz="1600" dirty="0">
              <a:solidFill>
                <a:srgbClr val="000000"/>
              </a:solidFill>
              <a:latin typeface="-apple-system"/>
            </a:endParaRPr>
          </a:p>
          <a:p>
            <a:r>
              <a:rPr lang="ru-RU" sz="1600" dirty="0">
                <a:solidFill>
                  <a:srgbClr val="000000"/>
                </a:solidFill>
                <a:latin typeface="-apple-system"/>
              </a:rPr>
              <a:t>При </a:t>
            </a:r>
            <a:r>
              <a:rPr lang="ru-RU" sz="1600" b="1" i="1" dirty="0">
                <a:solidFill>
                  <a:srgbClr val="000000"/>
                </a:solidFill>
                <a:latin typeface="-apple-system"/>
              </a:rPr>
              <a:t>огневой</a:t>
            </a:r>
            <a:r>
              <a:rPr lang="ru-RU" sz="1600" dirty="0">
                <a:solidFill>
                  <a:srgbClr val="000000"/>
                </a:solidFill>
                <a:latin typeface="-apple-system"/>
              </a:rPr>
              <a:t> резке места крепления кожуха к остову радиатора прогревают пламенем резака. Припой плавится и стекает с радиатора. Последовательно прогревая все места пайки, радиатор освобождают от стального кожуха. Так же отделяются и другие стальные детали.</a:t>
            </a:r>
          </a:p>
          <a:p>
            <a:endParaRPr lang="ru-RU" dirty="0">
              <a:solidFill>
                <a:srgbClr val="000000"/>
              </a:solidFill>
              <a:latin typeface="-apple-syste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01973D9-77F3-49FB-9237-29BE47495BC7}"/>
              </a:ext>
            </a:extLst>
          </p:cNvPr>
          <p:cNvSpPr txBox="1"/>
          <p:nvPr/>
        </p:nvSpPr>
        <p:spPr>
          <a:xfrm>
            <a:off x="6126078" y="197351"/>
            <a:ext cx="3662614" cy="60016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-apple-system"/>
              </a:rPr>
              <a:t>Радиаторы, где кожух крепится с помощью болтов, разделывают путем их срезания. Стальные детали, освобожденные от припоя, после пакетирования направляют на переплав предприятиям, перерабатывающим вторичные черные металлы. Латунный корпус радиатора поступает на пакетирование, а затем подвергается металлургическому переделу для выпуска оловянных бронз.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-apple-system"/>
              </a:rPr>
              <a:t>Стальные детали с каплями и наплывами припоя, остатками латуни накапливают и отгружают как низкокачественный лом черных металлов, содержащих медь. Припой, который стекает при оплавлении на площадку, переплавляют в слитки, которые реализуют как оловянно-свинцовые сплавы.</a:t>
            </a:r>
            <a:endParaRPr lang="ru-RU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41107C-9785-40A6-BACC-23F2E7482D30}"/>
              </a:ext>
            </a:extLst>
          </p:cNvPr>
          <p:cNvSpPr txBox="1"/>
          <p:nvPr/>
        </p:nvSpPr>
        <p:spPr>
          <a:xfrm>
            <a:off x="117308" y="5075606"/>
            <a:ext cx="9788692" cy="58475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BC5DCEE-6F4E-4C21-9B87-A3449E80DE64}"/>
              </a:ext>
            </a:extLst>
          </p:cNvPr>
          <p:cNvCxnSpPr/>
          <p:nvPr/>
        </p:nvCxnSpPr>
        <p:spPr>
          <a:xfrm>
            <a:off x="0" y="5075605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634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E50E94-F003-4A8A-B4C4-C8DD60019D62}"/>
              </a:ext>
            </a:extLst>
          </p:cNvPr>
          <p:cNvSpPr txBox="1"/>
          <p:nvPr/>
        </p:nvSpPr>
        <p:spPr>
          <a:xfrm>
            <a:off x="189000" y="112297"/>
            <a:ext cx="5598193" cy="677106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Переработка и утилизация отходов кабеля:</a:t>
            </a:r>
          </a:p>
          <a:p>
            <a:endParaRPr lang="ru-RU" sz="1600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Способы вторичной переработки проводов и кабелей:</a:t>
            </a:r>
          </a:p>
          <a:p>
            <a:pPr algn="l"/>
            <a:r>
              <a:rPr lang="ru-RU" sz="1600" dirty="0"/>
              <a:t>1)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Термический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(Изоляционный материал обжигают на открытом огне · Пиролиз в безвоздушном пространстве с дожиганием выбросов более безопасен для природы)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2)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Механический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(Обмотка металлических жил зачищается вручную или на передвижных станках (стрипперах))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3)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Химический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(Полихлорвиниловая обмотка полностью растворяется под действием органических растворителей (тетрагидрофуран,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циклогексанон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))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4)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Криогенный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(Замороженная жидким азотом оплётка становится хрупкой. В таком состоянии провод пропускают через вальцы, полимерная или резиновая оболочка осыпаются)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5)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Автоматический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(Автоматизированное управление на мини-заводах позволяет дробить провода без участия ручной силы. Измельчённые кабели сепарируются по плотности металла на изоляцию и металлическую сечку)</a:t>
            </a:r>
          </a:p>
          <a:p>
            <a:pPr algn="l"/>
            <a:endParaRPr lang="ru-RU" sz="1600" u="sng" dirty="0"/>
          </a:p>
          <a:p>
            <a:pPr algn="l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Технология переработки кабеля</a:t>
            </a:r>
          </a:p>
          <a:p>
            <a:pPr algn="l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кабельной продукции разного функционала обязательно присутствует изолирующий слой.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подготовке к утилизации от оплётки необходимо избавляться.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Переработкой по данному адресу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обьекта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занимается  ОАО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Ведущая Утилизирующая Компания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”.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endParaRPr lang="ru-RU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FE41AC-4945-4389-989E-189A8D7B183C}"/>
              </a:ext>
            </a:extLst>
          </p:cNvPr>
          <p:cNvSpPr txBox="1"/>
          <p:nvPr/>
        </p:nvSpPr>
        <p:spPr>
          <a:xfrm>
            <a:off x="5787190" y="64173"/>
            <a:ext cx="3701716" cy="646329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Где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используются переработанные отходы?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оконные профиля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крепеж</a:t>
            </a:r>
            <a:r>
              <a:rPr lang="en-A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тросы</a:t>
            </a:r>
            <a:r>
              <a:rPr lang="en-A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отделочные материалы, сайдинг;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комплектующие для устройств.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рециклинге участвует и полимерная обмотка токопроводящих жил. Изоляционную крошку покупают для: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новой кабельно-проводниковой изоляции;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оконных ПВХ конструкций;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синтетических волокон;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труб;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полиэтиленовой упаковки;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термопластика (черепицы);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стройматериалов;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элементов нанотехнологий.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943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3"/>
            <a:ext cx="8193359" cy="43204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Переработка труб </a:t>
            </a:r>
            <a:r>
              <a:rPr lang="ru-RU" sz="2400" b="1" dirty="0"/>
              <a:t>подачи </a:t>
            </a:r>
            <a:r>
              <a:rPr lang="ru-RU" sz="2400" b="1" dirty="0" smtClean="0"/>
              <a:t>воды и газовых труб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33384"/>
            <a:ext cx="7429500" cy="6189110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>
                <a:solidFill>
                  <a:schemeClr val="tx1"/>
                </a:solidFill>
              </a:rPr>
              <a:t>Процесс восстановления труб проходит в несколько </a:t>
            </a:r>
            <a:r>
              <a:rPr lang="ru-RU" sz="5600" b="1" dirty="0" smtClean="0">
                <a:solidFill>
                  <a:schemeClr val="tx1"/>
                </a:solidFill>
              </a:rPr>
              <a:t>этапов, предприятие по переработке </a:t>
            </a:r>
            <a:r>
              <a:rPr lang="en-US" sz="5600" b="1" dirty="0" smtClean="0">
                <a:solidFill>
                  <a:schemeClr val="tx1"/>
                </a:solidFill>
              </a:rPr>
              <a:t>“</a:t>
            </a:r>
            <a:r>
              <a:rPr lang="ru-RU" sz="5600" b="1" dirty="0" err="1" smtClean="0">
                <a:solidFill>
                  <a:schemeClr val="tx1"/>
                </a:solidFill>
              </a:rPr>
              <a:t>ПолимерСбыт</a:t>
            </a:r>
            <a:r>
              <a:rPr lang="en-US" sz="5600" b="1" dirty="0" smtClean="0">
                <a:solidFill>
                  <a:schemeClr val="tx1"/>
                </a:solidFill>
              </a:rPr>
              <a:t>”</a:t>
            </a:r>
            <a:endParaRPr lang="ru-RU" sz="5600" b="1" dirty="0">
              <a:solidFill>
                <a:schemeClr val="tx1"/>
              </a:solidFill>
            </a:endParaRPr>
          </a:p>
          <a:p>
            <a:pPr algn="l"/>
            <a:r>
              <a:rPr lang="ru-RU" sz="5600" b="1" u="sng" dirty="0">
                <a:solidFill>
                  <a:schemeClr val="tx1"/>
                </a:solidFill>
              </a:rPr>
              <a:t>Механическая очистка </a:t>
            </a:r>
            <a:r>
              <a:rPr lang="ru-RU" sz="5600" b="1" u="sng" dirty="0" smtClean="0">
                <a:solidFill>
                  <a:schemeClr val="tx1"/>
                </a:solidFill>
              </a:rPr>
              <a:t>труб</a:t>
            </a:r>
            <a:endParaRPr lang="ru-RU" sz="5600" b="1" u="sng" dirty="0">
              <a:solidFill>
                <a:schemeClr val="tx1"/>
              </a:solidFill>
            </a:endParaRP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Механическая очистка труб также носит название «обдир». Связано это с тем, что во время этого процесса происходит обдир имеющегося наружного покрытия (им может выступать изоляция, битум и т.д.).</a:t>
            </a:r>
          </a:p>
          <a:p>
            <a:pPr algn="l"/>
            <a:r>
              <a:rPr lang="ru-RU" sz="5600" b="1" u="sng" dirty="0">
                <a:solidFill>
                  <a:schemeClr val="tx1"/>
                </a:solidFill>
              </a:rPr>
              <a:t>Очистка наружной части </a:t>
            </a:r>
            <a:r>
              <a:rPr lang="ru-RU" sz="5600" b="1" u="sng" dirty="0" smtClean="0">
                <a:solidFill>
                  <a:schemeClr val="tx1"/>
                </a:solidFill>
              </a:rPr>
              <a:t>трубы</a:t>
            </a:r>
            <a:endParaRPr lang="ru-RU" sz="5600" b="1" u="sng" dirty="0">
              <a:solidFill>
                <a:schemeClr val="tx1"/>
              </a:solidFill>
            </a:endParaRP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Производится чистка наружной поверхности труб при помощи специального устройства, работа которого направлена на подготовку поверхности трубы к дальнейшей покраске или изоляции. Тщательное перемещение щеточного узла вдоль трубы обеспечивает высокий уровень очистки.</a:t>
            </a:r>
          </a:p>
          <a:p>
            <a:pPr algn="l"/>
            <a:r>
              <a:rPr lang="ru-RU" sz="5600" b="1" u="sng" dirty="0">
                <a:solidFill>
                  <a:schemeClr val="tx1"/>
                </a:solidFill>
              </a:rPr>
              <a:t>Прочистка труб </a:t>
            </a:r>
            <a:r>
              <a:rPr lang="ru-RU" sz="5600" b="1" u="sng" dirty="0" smtClean="0">
                <a:solidFill>
                  <a:schemeClr val="tx1"/>
                </a:solidFill>
              </a:rPr>
              <a:t>изнутри</a:t>
            </a:r>
            <a:endParaRPr lang="ru-RU" sz="5600" b="1" u="sng" dirty="0">
              <a:solidFill>
                <a:schemeClr val="tx1"/>
              </a:solidFill>
            </a:endParaRP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Немаловажным является этап прочистки труб изнутри. На этом этапе удаляется остаточная масса и грязь, не ушедшая на предыдущих этапах. Происходит это при помощи внутреннего </a:t>
            </a:r>
            <a:r>
              <a:rPr lang="ru-RU" sz="5600" dirty="0" err="1">
                <a:solidFill>
                  <a:schemeClr val="tx1"/>
                </a:solidFill>
              </a:rPr>
              <a:t>гидроклинера</a:t>
            </a:r>
            <a:r>
              <a:rPr lang="ru-RU" sz="5600" dirty="0">
                <a:solidFill>
                  <a:schemeClr val="tx1"/>
                </a:solidFill>
              </a:rPr>
              <a:t>. По элементу трубопровода проходит </a:t>
            </a:r>
            <a:r>
              <a:rPr lang="ru-RU" sz="5600" dirty="0" err="1">
                <a:solidFill>
                  <a:schemeClr val="tx1"/>
                </a:solidFill>
              </a:rPr>
              <a:t>гидроклинер</a:t>
            </a:r>
            <a:r>
              <a:rPr lang="ru-RU" sz="5600" dirty="0">
                <a:solidFill>
                  <a:schemeClr val="tx1"/>
                </a:solidFill>
              </a:rPr>
              <a:t>, который снимает струями воды все излишки предыдущего покрытия. Он вычищает остатки различной грязи, остаточной массы. Очистка </a:t>
            </a:r>
            <a:r>
              <a:rPr lang="ru-RU" sz="5600" dirty="0" err="1">
                <a:solidFill>
                  <a:schemeClr val="tx1"/>
                </a:solidFill>
              </a:rPr>
              <a:t>гидроклинером</a:t>
            </a:r>
            <a:r>
              <a:rPr lang="ru-RU" sz="5600" dirty="0">
                <a:solidFill>
                  <a:schemeClr val="tx1"/>
                </a:solidFill>
              </a:rPr>
              <a:t> гарантирует превосходное прочищение внутренней поверхности трубы;</a:t>
            </a:r>
          </a:p>
          <a:p>
            <a:pPr algn="l"/>
            <a:r>
              <a:rPr lang="ru-RU" sz="5600" b="1" u="sng" dirty="0">
                <a:solidFill>
                  <a:schemeClr val="tx1"/>
                </a:solidFill>
              </a:rPr>
              <a:t>Удаление </a:t>
            </a:r>
            <a:r>
              <a:rPr lang="ru-RU" sz="5600" b="1" u="sng" dirty="0" smtClean="0">
                <a:solidFill>
                  <a:schemeClr val="tx1"/>
                </a:solidFill>
              </a:rPr>
              <a:t>ржавчины</a:t>
            </a:r>
            <a:endParaRPr lang="ru-RU" sz="5600" b="1" u="sng" dirty="0">
              <a:solidFill>
                <a:schemeClr val="tx1"/>
              </a:solidFill>
            </a:endParaRP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Образование ржавчины — одна из причин, по которым трубы приходят в негодность за короткий срок. Чтобы избежать дальнейшего распространения ржавчины, следует провести </a:t>
            </a:r>
            <a:r>
              <a:rPr lang="ru-RU" sz="5600" dirty="0" err="1">
                <a:solidFill>
                  <a:schemeClr val="tx1"/>
                </a:solidFill>
              </a:rPr>
              <a:t>дробометную</a:t>
            </a:r>
            <a:r>
              <a:rPr lang="ru-RU" sz="5600" dirty="0">
                <a:solidFill>
                  <a:schemeClr val="tx1"/>
                </a:solidFill>
              </a:rPr>
              <a:t> очистку как внутри, так и снаружи трубы. Делается это дробью. Процесс осуществляется при помощи специальной </a:t>
            </a:r>
            <a:r>
              <a:rPr lang="ru-RU" sz="5600" dirty="0" err="1">
                <a:solidFill>
                  <a:schemeClr val="tx1"/>
                </a:solidFill>
              </a:rPr>
              <a:t>дробометной</a:t>
            </a:r>
            <a:r>
              <a:rPr lang="ru-RU" sz="5600" dirty="0">
                <a:solidFill>
                  <a:schemeClr val="tx1"/>
                </a:solidFill>
              </a:rPr>
              <a:t> установки;</a:t>
            </a:r>
          </a:p>
          <a:p>
            <a:pPr algn="l"/>
            <a:r>
              <a:rPr lang="ru-RU" sz="5600" b="1" u="sng" dirty="0">
                <a:solidFill>
                  <a:schemeClr val="tx1"/>
                </a:solidFill>
              </a:rPr>
              <a:t>Ремонт </a:t>
            </a:r>
            <a:r>
              <a:rPr lang="ru-RU" sz="5600" b="1" u="sng" dirty="0" smtClean="0">
                <a:solidFill>
                  <a:schemeClr val="tx1"/>
                </a:solidFill>
              </a:rPr>
              <a:t>труб</a:t>
            </a:r>
            <a:endParaRPr lang="ru-RU" sz="5600" b="1" u="sng" dirty="0">
              <a:solidFill>
                <a:schemeClr val="tx1"/>
              </a:solidFill>
            </a:endParaRP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Данный этап подразумевает удаление глубоких раковин от ржавчины. При помощи специального раствора ржавчина легко удаляется даже из углублений на поверхности;</a:t>
            </a:r>
          </a:p>
          <a:p>
            <a:pPr algn="l"/>
            <a:r>
              <a:rPr lang="ru-RU" sz="5600" b="1" u="sng" dirty="0">
                <a:solidFill>
                  <a:schemeClr val="tx1"/>
                </a:solidFill>
              </a:rPr>
              <a:t>Нарезка </a:t>
            </a:r>
            <a:r>
              <a:rPr lang="ru-RU" sz="5600" b="1" u="sng" dirty="0" smtClean="0">
                <a:solidFill>
                  <a:schemeClr val="tx1"/>
                </a:solidFill>
              </a:rPr>
              <a:t>фаски</a:t>
            </a:r>
            <a:endParaRPr lang="ru-RU" sz="5600" b="1" u="sng" dirty="0">
              <a:solidFill>
                <a:schemeClr val="tx1"/>
              </a:solidFill>
            </a:endParaRP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Фаска — это поверхность, которая образуется в результате обработки трубы. Фаска снимается для обеспечения захода плашки при нарезке резьбы. Делится нарезка фаски на два вида — механическая (заводская) и газопламенная (торцовка для сварки труб</a:t>
            </a:r>
            <a:r>
              <a:rPr lang="ru-RU" sz="5600" dirty="0" smtClean="0">
                <a:solidFill>
                  <a:schemeClr val="tx1"/>
                </a:solidFill>
              </a:rPr>
              <a:t>).</a:t>
            </a:r>
            <a:endParaRPr lang="en-US" sz="5600" dirty="0" smtClean="0">
              <a:solidFill>
                <a:schemeClr val="tx1"/>
              </a:solidFill>
            </a:endParaRPr>
          </a:p>
          <a:p>
            <a:pPr algn="l"/>
            <a:endParaRPr lang="ru-RU" sz="5600" b="1" dirty="0" smtClean="0">
              <a:solidFill>
                <a:schemeClr val="tx1"/>
              </a:solidFill>
            </a:endParaRPr>
          </a:p>
          <a:p>
            <a:pPr algn="l"/>
            <a:r>
              <a:rPr lang="ru-RU" sz="5600" b="1" dirty="0" smtClean="0">
                <a:solidFill>
                  <a:schemeClr val="tx1"/>
                </a:solidFill>
              </a:rPr>
              <a:t>Использование</a:t>
            </a:r>
            <a:r>
              <a:rPr lang="en-US" sz="5600" b="1" dirty="0" smtClean="0">
                <a:solidFill>
                  <a:schemeClr val="tx1"/>
                </a:solidFill>
              </a:rPr>
              <a:t>: </a:t>
            </a:r>
            <a:r>
              <a:rPr lang="ru-RU" sz="5600" dirty="0" smtClean="0">
                <a:solidFill>
                  <a:schemeClr val="tx1"/>
                </a:solidFill>
              </a:rPr>
              <a:t>Заливка фундамента, ограждения, повторное целевое использование.</a:t>
            </a:r>
            <a:endParaRPr lang="ru-RU" sz="5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083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754</Words>
  <Application>Microsoft Office PowerPoint</Application>
  <PresentationFormat>Лист A4 (210x297 мм)</PresentationFormat>
  <Paragraphs>87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План переработки строительного мусора, оставленного после планируемого сноса жилого многоквартирного дома, включенного в программу реновации.  </vt:lpstr>
      <vt:lpstr>Дом по адресу: Туристская улица дом 19 корпус 2. </vt:lpstr>
      <vt:lpstr>Информация о доме.</vt:lpstr>
      <vt:lpstr>Краткое описание и перечень подлежащих переработке отходов.</vt:lpstr>
      <vt:lpstr>Рециклинг панелей перекрытия и ЖБИ каркаса.</vt:lpstr>
      <vt:lpstr>Слайд 6</vt:lpstr>
      <vt:lpstr>Слайд 7</vt:lpstr>
      <vt:lpstr>Переработка труб подачи воды и газовых труб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полной переработки обьекта, подлежащего сносу в целях дальнейшего использования в строительных и иных целях переработанного сырья. </dc:title>
  <dc:creator>Юра</dc:creator>
  <cp:lastModifiedBy>Пользователь Windows</cp:lastModifiedBy>
  <cp:revision>11</cp:revision>
  <dcterms:created xsi:type="dcterms:W3CDTF">2020-09-06T11:47:44Z</dcterms:created>
  <dcterms:modified xsi:type="dcterms:W3CDTF">2020-09-06T20:13:14Z</dcterms:modified>
</cp:coreProperties>
</file>