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5" r:id="rId8"/>
    <p:sldId id="261" r:id="rId9"/>
    <p:sldId id="264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113"/>
    <a:srgbClr val="3A3D39"/>
    <a:srgbClr val="EC6E28"/>
    <a:srgbClr val="9A381A"/>
    <a:srgbClr val="BB2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0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9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2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0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0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1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66C8-0F0C-4789-AB79-75F8D74CCEA3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4C8A-5D2E-4AA3-9E4A-C253A98D6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8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74" y="1374661"/>
            <a:ext cx="9850051" cy="4454753"/>
          </a:xfrm>
          <a:prstGeom prst="rect">
            <a:avLst/>
          </a:prstGeom>
          <a:solidFill>
            <a:schemeClr val="bg1">
              <a:alpha val="32000"/>
            </a:scheme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7234" y="555524"/>
            <a:ext cx="900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КРЕАТИВНЫЕ КЛАСТЕРЫ И ПРОМЫШЛЕННЫЕ ТЕРРИТОРИИ</a:t>
            </a:r>
            <a:endParaRPr lang="ru-RU" sz="2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0782" y="6357419"/>
            <a:ext cx="483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КОМАНДА «РАЗНОЦВЕТНЫЕ МНОГОЭТАЖКИ»</a:t>
            </a:r>
            <a:endParaRPr lang="ru-RU" sz="16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0713" y="3190017"/>
            <a:ext cx="6047630" cy="2986530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63040" y="4382864"/>
            <a:ext cx="604374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ФАБРИКА</a:t>
            </a:r>
          </a:p>
        </p:txBody>
      </p:sp>
    </p:spTree>
    <p:extLst>
      <p:ext uri="{BB962C8B-B14F-4D97-AF65-F5344CB8AC3E}">
        <p14:creationId xmlns:p14="http://schemas.microsoft.com/office/powerpoint/2010/main" val="33236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4260" y="1889760"/>
            <a:ext cx="7977053" cy="3500846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82931" y="1382286"/>
            <a:ext cx="90873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«К доброму старому всегда возвращаются, но с другого конца».</a:t>
            </a:r>
          </a:p>
          <a:p>
            <a:pPr algn="r"/>
            <a:endParaRPr lang="ru-RU" sz="4400" dirty="0" smtClean="0">
              <a:solidFill>
                <a:schemeClr val="bg1"/>
              </a:solidFill>
              <a:latin typeface="GOST type B" panose="020B0500000000000000" pitchFamily="34" charset="0"/>
            </a:endParaRP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Д.С. Лихачёв</a:t>
            </a:r>
            <a:endParaRPr lang="ru-RU" sz="36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93574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3520912" y="431336"/>
            <a:ext cx="7094079" cy="1193140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40765" y="763415"/>
            <a:ext cx="739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ИСТОРИЯ И ПРИЧИНЫ УПАДКА</a:t>
            </a:r>
            <a:endParaRPr lang="ru-RU" sz="40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2815" y="1627623"/>
            <a:ext cx="6331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ST type B" panose="020B0500000000000000" pitchFamily="34" charset="0"/>
              </a:rPr>
              <a:t>Раменская бумагопрядильная и ткацкая </a:t>
            </a:r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мануфактура основана в 1831 году и принадлежала, будучи в составе имения Раменское, княгине Анне Голицыной. Своего расцвета предприятие достигло при сыновьях купца Павла Малютина, к которым фабрика перешла в 1866 году. Именно они пригласили на работу Фёдора Михайловича Дмитриева – молодого русского технолога, окончившего Санкт-Петербургский технологический институт, который впоследствии стал первым директором мануфактуры. Сегодня в его честь названа улица, вдоль которой протянулось здание фабрики. </a:t>
            </a:r>
          </a:p>
          <a:p>
            <a:endParaRPr lang="ru-RU" sz="1400" dirty="0" smtClean="0">
              <a:solidFill>
                <a:schemeClr val="bg1"/>
              </a:solidFill>
              <a:latin typeface="GOST type B" panose="020B0500000000000000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После Октябрьской революции предприятие было национализировано, а в 1922 году под названием «Красное Знамя» возобновило выпуск пряжи и ткани. Вплоть до 1992 года и преобразования в ОАО «</a:t>
            </a:r>
            <a:r>
              <a:rPr lang="ru-RU" sz="1400" dirty="0" err="1" smtClean="0">
                <a:solidFill>
                  <a:schemeClr val="bg1"/>
                </a:solidFill>
                <a:latin typeface="GOST type B" panose="020B0500000000000000" pitchFamily="34" charset="0"/>
              </a:rPr>
              <a:t>Ратекс</a:t>
            </a:r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» фабрика оставалась крупнейшим поставщиком текстиля в Москве и Московской области.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В 2003 году предприятие окончательно остановило выпуск продукции. </a:t>
            </a:r>
          </a:p>
          <a:p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Сегодня зданием фабрики владеет логистический центр «</a:t>
            </a:r>
            <a:r>
              <a:rPr lang="ru-RU" sz="1400" dirty="0" err="1" smtClean="0">
                <a:solidFill>
                  <a:schemeClr val="bg1"/>
                </a:solidFill>
                <a:latin typeface="GOST type B" panose="020B0500000000000000" pitchFamily="34" charset="0"/>
              </a:rPr>
              <a:t>Иткол</a:t>
            </a:r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» и сдаёт пригодные для использования помещения в аренду. Осенью 2006 года сильный пожар привёл к обрушению одного из пятиэтажных прядильных корпусов, который так и не был восстановлен.</a:t>
            </a:r>
          </a:p>
          <a:p>
            <a:endParaRPr lang="ru-RU" sz="1400" dirty="0" smtClean="0">
              <a:solidFill>
                <a:schemeClr val="bg1"/>
              </a:solidFill>
              <a:latin typeface="GOST type B" panose="020B0500000000000000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Упадок предприятия после </a:t>
            </a:r>
            <a:r>
              <a:rPr lang="ru-RU" sz="1400" dirty="0">
                <a:solidFill>
                  <a:schemeClr val="bg1"/>
                </a:solidFill>
                <a:latin typeface="GOST type B" panose="020B0500000000000000" pitchFamily="34" charset="0"/>
              </a:rPr>
              <a:t>развала СССР</a:t>
            </a:r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вызван прекращением поставок хлопка из бывших союзных республик, недостатком управленческого опыта и капитала для содержания производственных активов, а также отсутствием должного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113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8" y="1497875"/>
            <a:ext cx="6134301" cy="4162325"/>
          </a:xfrm>
        </p:spPr>
      </p:pic>
      <p:sp>
        <p:nvSpPr>
          <p:cNvPr id="5" name="Прямоугольник 4"/>
          <p:cNvSpPr/>
          <p:nvPr/>
        </p:nvSpPr>
        <p:spPr>
          <a:xfrm>
            <a:off x="4835434" y="1"/>
            <a:ext cx="2448927" cy="6252754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0966" y="1967060"/>
            <a:ext cx="20530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23</a:t>
            </a:r>
            <a:r>
              <a:rPr lang="ru-RU" sz="4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га</a:t>
            </a:r>
          </a:p>
          <a:p>
            <a:r>
              <a:rPr lang="ru-RU" sz="2400" dirty="0">
                <a:solidFill>
                  <a:schemeClr val="bg1"/>
                </a:solidFill>
                <a:latin typeface="GOST type B" panose="020B0500000000000000" pitchFamily="34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лощадь фабричного городка</a:t>
            </a:r>
          </a:p>
          <a:p>
            <a:endParaRPr lang="ru-RU" sz="1600" dirty="0" smtClean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856" y="485882"/>
            <a:ext cx="39711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МИССИЯ ПРОЕКТА</a:t>
            </a:r>
          </a:p>
          <a:p>
            <a:endParaRPr lang="ru-RU" dirty="0" smtClean="0">
              <a:solidFill>
                <a:schemeClr val="bg1"/>
              </a:solidFill>
              <a:latin typeface="GOST type B" panose="020B0500000000000000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Фабрика – это первый креативный кластер города Раменское, расположенный в его сердце. Проект вдыхает новую жизнь в памятник индустриальной культуры </a:t>
            </a:r>
            <a:r>
              <a:rPr lang="en-US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XIX </a:t>
            </a:r>
            <a:r>
              <a:rPr lang="ru-RU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века, бережно относясь к его истории и наследию. Новое общественное пространство призвано активизировать и разнообразить социокультурную жизнь местных сообществ, объединить разные слои населения в сфере отдыха и развлечений, а также создать плацдарм для развития творческих молодежных инициатив. Сообщая привычному новую функцию, мы совершаем обряд присвоения и взращиваем в следующем поколении любовь и уважение к малой родине.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6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5125"/>
            <a:ext cx="6838122" cy="698362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54426" y="365125"/>
            <a:ext cx="6765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ИДЕЙНЫЕ КОМПОНЕНТЫ</a:t>
            </a:r>
            <a:endParaRPr lang="ru-RU" sz="4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326" y="1228280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ЭСТЕТИКА РАЗРУШЕНИЯ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Разрушение – естественный этап жизненного цикла, который не стоит прикрывать фальшивым фасадом. Вместо этого, разрушенную часть здания можно очистить от строительного мусора, оградить, озеленить – и получить уникальный природно-промышленный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арт-объект. 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0450" y="1225528"/>
            <a:ext cx="363047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ЗАБОТА О БУДУЩЕМ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В процветающем городе молодежь имеет возможность развиваться. Доступные хобби позволяют снизить уровень преступности, алкоголизма и наркомании среди подростков. Фабрика по демократичной цене предоставит в аренду студии для занятий музыкой, танцами, фотографией.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4346" y="1225529"/>
            <a:ext cx="3429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ДАНЬ ИСТОРИИ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Здание фабрики хранит память о мастерстве и традициях наших предшественников. Музейный комплекс позволит увековечить ткацкое ремесло – в выставках, лекциях, мастер-классах – и обеспечить заработком сотрудников местного краеведческого музея.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-1103588" y="4794319"/>
            <a:ext cx="3429000" cy="698362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0233" y="2961757"/>
            <a:ext cx="3594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ЗОНИРОВАНИЕ</a:t>
            </a:r>
            <a:endParaRPr lang="ru-RU" sz="20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877" t="17458" r="31476" b="16908"/>
          <a:stretch/>
        </p:blipFill>
        <p:spPr>
          <a:xfrm>
            <a:off x="5545733" y="3778881"/>
            <a:ext cx="5225143" cy="2919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426" t="7997" r="26661" b="9488"/>
          <a:stretch/>
        </p:blipFill>
        <p:spPr>
          <a:xfrm>
            <a:off x="1068595" y="3778881"/>
            <a:ext cx="3894214" cy="2919404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448259" y="3413494"/>
            <a:ext cx="156754" cy="281722"/>
          </a:xfrm>
          <a:prstGeom prst="downArrow">
            <a:avLst/>
          </a:prstGeom>
          <a:solidFill>
            <a:srgbClr val="D34113"/>
          </a:solidFill>
          <a:ln>
            <a:solidFill>
              <a:srgbClr val="D341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017623" y="3412107"/>
            <a:ext cx="156754" cy="281722"/>
          </a:xfrm>
          <a:prstGeom prst="downArrow">
            <a:avLst/>
          </a:prstGeom>
          <a:solidFill>
            <a:srgbClr val="D34113"/>
          </a:solidFill>
          <a:ln>
            <a:solidFill>
              <a:srgbClr val="D341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386574" y="3406840"/>
            <a:ext cx="156754" cy="281722"/>
          </a:xfrm>
          <a:prstGeom prst="downArrow">
            <a:avLst/>
          </a:prstGeom>
          <a:solidFill>
            <a:srgbClr val="D34113"/>
          </a:solidFill>
          <a:ln>
            <a:solidFill>
              <a:srgbClr val="D341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5125"/>
            <a:ext cx="4412973" cy="1460500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66800" y="758331"/>
            <a:ext cx="375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ПРИНЦИПЫ</a:t>
            </a:r>
            <a:endParaRPr lang="ru-RU" sz="60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88" y="2282605"/>
            <a:ext cx="301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1    БЕЗОПАСНОСТЬ</a:t>
            </a:r>
            <a:endParaRPr lang="ru-RU" sz="2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1578" y="228483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3   </a:t>
            </a:r>
            <a:r>
              <a:rPr lang="en-US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TEMPORARY USE</a:t>
            </a:r>
            <a:endParaRPr lang="ru-RU" sz="2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284838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2   БЛАГОТВОРИТЕЛЬНОСТЬ</a:t>
            </a:r>
            <a:endParaRPr lang="ru-RU" sz="2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374469" y="2282605"/>
            <a:ext cx="457200" cy="4572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301986" y="2297168"/>
            <a:ext cx="457200" cy="4572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8590202" y="2302747"/>
            <a:ext cx="457200" cy="457200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4469" y="2987040"/>
            <a:ext cx="3583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Общественное пространство Фабрики – место отдыха детей и взрослых, </a:t>
            </a:r>
            <a:r>
              <a:rPr lang="ru-RU" sz="1600" dirty="0" err="1" smtClean="0">
                <a:solidFill>
                  <a:schemeClr val="bg1"/>
                </a:solidFill>
                <a:latin typeface="GOST type B" panose="020B0500000000000000" pitchFamily="34" charset="0"/>
              </a:rPr>
              <a:t>раменчан</a:t>
            </a:r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и гостей, центральный район города. Территория должна стать проходимой во всех направлениях. Необходимо снабдить новые пешеходные маршруты качественным освещением, исключить задние дворы и невидимые зоны.</a:t>
            </a:r>
            <a:endParaRPr lang="ru-RU" sz="16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986" y="2987040"/>
            <a:ext cx="3744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В качестве градообразующего предприятия два века назад фабрика обеспечила рабочими местами жителей окрестных сел и деревень. Уважая преемственность, проект в первую очередь предоставляет возможность для развития на территории Фабрики молодежным организациям, благотворительным ярмаркам и образовательным мероприятиям.</a:t>
            </a:r>
            <a:endParaRPr lang="ru-RU" sz="16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0202" y="2987040"/>
            <a:ext cx="3405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Временное пользование – это распространенная практика кратковременной аренды, которая позволит активизировать деятельность местных сообществ – творческую, коммерческую, социально-направленную – и сократить </a:t>
            </a:r>
            <a:r>
              <a:rPr lang="ru-RU" sz="1600" dirty="0">
                <a:solidFill>
                  <a:schemeClr val="bg1"/>
                </a:solidFill>
                <a:latin typeface="GOST type B" panose="020B0500000000000000" pitchFamily="34" charset="0"/>
              </a:rPr>
              <a:t>издержки содержания </a:t>
            </a:r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здания. Стратегия способствует развитию чистой конкуренции. </a:t>
            </a:r>
            <a:endParaRPr lang="ru-RU" sz="16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025347" cy="3429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66" y="0"/>
            <a:ext cx="4250634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40965" y="407504"/>
            <a:ext cx="2484783" cy="404882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20538" y="3637722"/>
            <a:ext cx="3419061" cy="443257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6924" y="3796230"/>
            <a:ext cx="2719803" cy="387627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63114" y="208347"/>
            <a:ext cx="676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СТРИТ-ФУД</a:t>
            </a:r>
            <a:endParaRPr lang="ru-RU" sz="2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0837" y="3796230"/>
            <a:ext cx="322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ГРАФФИТИ-ПАРК</a:t>
            </a:r>
            <a:endParaRPr lang="ru-RU" sz="2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639" y="3587509"/>
            <a:ext cx="363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АВТОКИНОТЕАТР</a:t>
            </a:r>
            <a:endParaRPr lang="ru-RU" sz="2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8" y="3429000"/>
            <a:ext cx="3919728" cy="342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57895"/>
            <a:ext cx="4021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OST type B" panose="020B0500000000000000" pitchFamily="34" charset="0"/>
              </a:rPr>
              <a:t>И</a:t>
            </a:r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звестный западный тренд сегодня приобретает популярность в крупных российских городах. Масштабы позволяют расположить обширную автомобильную парковку на территории фабрики. К тому же, </a:t>
            </a:r>
            <a:r>
              <a:rPr lang="ru-RU" sz="1600" dirty="0" err="1" smtClean="0">
                <a:solidFill>
                  <a:schemeClr val="bg1"/>
                </a:solidFill>
                <a:latin typeface="GOST type B" panose="020B0500000000000000" pitchFamily="34" charset="0"/>
              </a:rPr>
              <a:t>промзона</a:t>
            </a:r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создаёт уникальную </a:t>
            </a:r>
            <a:r>
              <a:rPr lang="ru-RU" sz="1600" dirty="0" err="1" smtClean="0">
                <a:solidFill>
                  <a:schemeClr val="bg1"/>
                </a:solidFill>
                <a:latin typeface="GOST type B" panose="020B0500000000000000" pitchFamily="34" charset="0"/>
              </a:rPr>
              <a:t>иммерсивную</a:t>
            </a:r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атмосферу для просмотра старого кино. А в мире после пандемии </a:t>
            </a:r>
            <a:r>
              <a:rPr lang="ru-RU" sz="1600" dirty="0" err="1" smtClean="0">
                <a:solidFill>
                  <a:schemeClr val="bg1"/>
                </a:solidFill>
                <a:latin typeface="GOST type B" panose="020B0500000000000000" pitchFamily="34" charset="0"/>
              </a:rPr>
              <a:t>автокинотеатр</a:t>
            </a:r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– способ сохранить безопасную дистанцию.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1638" y="886424"/>
            <a:ext cx="3919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Что, если не еда, способно стать новой точкой притяжения? К слову, в городе пустует ниша азиатской кухни. На руку местоположение – в двух шагах от железнодорожной станции Фабричная, что гарантирует круглосуточный спрос. Отдавая предпочтение мелким производителям, проект делает шаг навстречу малому бизнесу и гарантированному качеству.</a:t>
            </a:r>
            <a:endParaRPr lang="ru-RU" sz="1600" dirty="0">
              <a:solidFill>
                <a:schemeClr val="bg1"/>
              </a:solidFill>
              <a:latin typeface="GOST type B" panose="020B0500000000000000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941366" y="4257895"/>
            <a:ext cx="4250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Снос непригодных для эксплуатации малоэтажных построек на территории фабрики сулит дополнительные расходы. Вместо этого проект предлагает подарить уличным художникам законное пространство для самовыражения. Открытие граффити-парка позволит снизить уровень вандализма и придать общественному пространству самобытное оформление. </a:t>
            </a:r>
            <a:endParaRPr lang="ru-RU" sz="16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685" t="7602" r="17923" b="6994"/>
          <a:stretch/>
        </p:blipFill>
        <p:spPr>
          <a:xfrm>
            <a:off x="923109" y="1149531"/>
            <a:ext cx="6744114" cy="4241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54537" y="0"/>
            <a:ext cx="1319900" cy="6858000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91248" y="4284618"/>
            <a:ext cx="235128" cy="17591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426926" y="775063"/>
            <a:ext cx="923108" cy="65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9714" y="781594"/>
            <a:ext cx="627019" cy="11691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749041" y="779417"/>
            <a:ext cx="1040673" cy="43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22022" y="413657"/>
            <a:ext cx="1502229" cy="18679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151015" y="413657"/>
            <a:ext cx="971007" cy="43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20091" y="957943"/>
            <a:ext cx="905691" cy="16633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92183" y="957943"/>
            <a:ext cx="1227908" cy="43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96091" y="3270068"/>
            <a:ext cx="783772" cy="28520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96091" y="6115595"/>
            <a:ext cx="984069" cy="65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261463" y="775063"/>
            <a:ext cx="165463" cy="1828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122023" y="6043749"/>
            <a:ext cx="16676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708467" y="4663440"/>
            <a:ext cx="165463" cy="1828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708468" y="6492240"/>
            <a:ext cx="10232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4170" y="481242"/>
            <a:ext cx="1889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Парковая зона и зона общественных мероприятий</a:t>
            </a:r>
            <a:endParaRPr lang="ru-RU" sz="11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0313" y="126274"/>
            <a:ext cx="1889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Музейный комплекс</a:t>
            </a:r>
            <a:endParaRPr lang="ru-RU" sz="11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65861" y="301162"/>
            <a:ext cx="1704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Природно-промышленный арт-объект</a:t>
            </a:r>
            <a:endParaRPr lang="ru-RU" sz="11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0652" y="435517"/>
            <a:ext cx="1889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Граффити-парк</a:t>
            </a:r>
            <a:endParaRPr lang="ru-RU" sz="11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4467" y="5808088"/>
            <a:ext cx="1889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Фудкорт</a:t>
            </a:r>
            <a:endParaRPr lang="ru-RU" sz="11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00249" y="5712382"/>
            <a:ext cx="1889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Помещения под аренду</a:t>
            </a:r>
            <a:endParaRPr lang="ru-RU" sz="11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0" y="6139190"/>
            <a:ext cx="1889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Автокинотеатр</a:t>
            </a:r>
            <a:endParaRPr lang="ru-RU" sz="11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05" y="1149531"/>
            <a:ext cx="1296075" cy="86067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29" y="2838256"/>
            <a:ext cx="1304351" cy="8636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05" y="4526983"/>
            <a:ext cx="1304351" cy="86362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400229" y="1149531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Из находящегося </a:t>
            </a:r>
            <a:r>
              <a:rPr lang="ru-RU" sz="12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территории кирпича можно сделать декоративную кладку в стиле «лофт» </a:t>
            </a:r>
            <a:endParaRPr lang="ru-RU" sz="12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400229" y="2870882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Старые доски могут пригодиться для производства уличной мебели – скамеек, столиков, летних сцен</a:t>
            </a:r>
            <a:endParaRPr lang="ru-RU" sz="12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400229" y="4308496"/>
            <a:ext cx="237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В строительстве фабрики применялся стеклянный кирпич. Он обладает повышенной прочностью, огнеупорностью, влагоизоляцией. Его остатки с </a:t>
            </a:r>
            <a:r>
              <a:rPr lang="ru-RU" sz="12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можно </a:t>
            </a:r>
            <a:r>
              <a:rPr lang="ru-RU" sz="12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использовать сегодня для реставрации здания</a:t>
            </a:r>
            <a:endParaRPr lang="ru-RU" sz="12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8579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89514"/>
            <a:ext cx="3648891" cy="1229065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423" y="354236"/>
            <a:ext cx="4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ЭТАПЫ </a:t>
            </a:r>
          </a:p>
          <a:p>
            <a:r>
              <a:rPr lang="ru-RU" sz="3600" dirty="0">
                <a:solidFill>
                  <a:schemeClr val="bg1"/>
                </a:solidFill>
                <a:latin typeface="GOST type B" panose="020B0500000000000000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АКТИВАЦИИ    </a:t>
            </a:r>
          </a:p>
          <a:p>
            <a:r>
              <a:rPr lang="ru-RU" sz="3600" dirty="0">
                <a:solidFill>
                  <a:schemeClr val="bg1"/>
                </a:solidFill>
                <a:latin typeface="GOST type B" panose="020B0500000000000000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       ПРОЕКТА</a:t>
            </a:r>
            <a:endParaRPr lang="ru-RU" sz="36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393096"/>
            <a:ext cx="121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омб 10"/>
          <p:cNvSpPr/>
          <p:nvPr/>
        </p:nvSpPr>
        <p:spPr>
          <a:xfrm>
            <a:off x="3079473" y="4224736"/>
            <a:ext cx="218661" cy="336717"/>
          </a:xfrm>
          <a:prstGeom prst="diamond">
            <a:avLst/>
          </a:prstGeom>
          <a:solidFill>
            <a:srgbClr val="D34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010979" y="4224735"/>
            <a:ext cx="218661" cy="336717"/>
          </a:xfrm>
          <a:prstGeom prst="diamond">
            <a:avLst/>
          </a:prstGeom>
          <a:solidFill>
            <a:srgbClr val="D34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7015368" y="4224735"/>
            <a:ext cx="218661" cy="336717"/>
          </a:xfrm>
          <a:prstGeom prst="diamond">
            <a:avLst/>
          </a:prstGeom>
          <a:solidFill>
            <a:srgbClr val="D34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9019757" y="4224734"/>
            <a:ext cx="218661" cy="336717"/>
          </a:xfrm>
          <a:prstGeom prst="diamond">
            <a:avLst/>
          </a:prstGeom>
          <a:solidFill>
            <a:srgbClr val="D34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10853524" y="4224734"/>
            <a:ext cx="218661" cy="336717"/>
          </a:xfrm>
          <a:prstGeom prst="diamond">
            <a:avLst/>
          </a:prstGeom>
          <a:solidFill>
            <a:srgbClr val="D34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245706" y="4224734"/>
            <a:ext cx="218661" cy="336717"/>
          </a:xfrm>
          <a:prstGeom prst="diamond">
            <a:avLst/>
          </a:prstGeom>
          <a:solidFill>
            <a:srgbClr val="D34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3212" y="2431157"/>
            <a:ext cx="2142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Очистка от строительного мусора. Реставрационные и инженерные работы по обеспечению безопасности внутри здания и на прилегающей территории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1524" y="4680947"/>
            <a:ext cx="24732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Благоустройство пешеходной и парковой зон. Ограничение зоны граффити-парка. Открытие территории фабрики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2143" y="2619196"/>
            <a:ext cx="2459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Оформление площадок для мероприятий в формате </a:t>
            </a:r>
            <a:r>
              <a:rPr lang="en-US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open air</a:t>
            </a:r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. Привлечение организаторов благотворительных ярмарок, </a:t>
            </a:r>
            <a:r>
              <a:rPr lang="ru-RU" sz="1400" dirty="0">
                <a:solidFill>
                  <a:schemeClr val="bg1"/>
                </a:solidFill>
                <a:latin typeface="GOST type B" panose="020B0500000000000000" pitchFamily="34" charset="0"/>
              </a:rPr>
              <a:t>концертов</a:t>
            </a:r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, блошиных рынков, лекториев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8224" y="4684380"/>
            <a:ext cx="2255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ST type B" panose="020B0500000000000000" pitchFamily="34" charset="0"/>
              </a:rPr>
              <a:t>К</a:t>
            </a:r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осметический ремонт пригодных к эксплуатации помещений фабрики. Старт подписания договоров аренды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0955" y="2676843"/>
            <a:ext cx="2426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Организация сотрудничества с кинотеатром «Юбилейный». Строительство парковки и подъездного участка. Открытие автокинотеатра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8150" y="4707508"/>
            <a:ext cx="2508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OST type B" panose="020B0500000000000000" pitchFamily="34" charset="0"/>
              </a:rPr>
              <a:t>Оформление музейного комплекса. Открытие новых экспозиций. Запуск экскурсионных программ </a:t>
            </a:r>
            <a:endParaRPr lang="ru-RU" sz="1400" dirty="0">
              <a:solidFill>
                <a:schemeClr val="bg1"/>
              </a:solidFill>
              <a:latin typeface="GOST type B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0"/>
            <a:ext cx="457771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319900" cy="6858000"/>
          </a:xfrm>
          <a:prstGeom prst="rect">
            <a:avLst/>
          </a:prstGeom>
          <a:solidFill>
            <a:srgbClr val="D3411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56135"/>
              </p:ext>
            </p:extLst>
          </p:nvPr>
        </p:nvGraphicFramePr>
        <p:xfrm>
          <a:off x="1524000" y="313506"/>
          <a:ext cx="5765074" cy="643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537">
                  <a:extLst>
                    <a:ext uri="{9D8B030D-6E8A-4147-A177-3AD203B41FA5}">
                      <a16:colId xmlns:a16="http://schemas.microsoft.com/office/drawing/2014/main" val="1496177901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val="3978933797"/>
                    </a:ext>
                  </a:extLst>
                </a:gridCol>
              </a:tblGrid>
              <a:tr h="1179663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GOST type B" panose="020B0500000000000000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GOST type B" panose="020B0500000000000000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GOST type B" panose="020B0500000000000000" pitchFamily="34" charset="0"/>
                        </a:rPr>
                        <a:t>ДОХОДЫ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GOST type B" panose="020B0500000000000000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GOST type B" panose="020B0500000000000000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GOST type B" panose="020B0500000000000000" pitchFamily="34" charset="0"/>
                        </a:rPr>
                        <a:t>РАСХОДЫ</a:t>
                      </a:r>
                      <a:endParaRPr lang="ru-RU" dirty="0">
                        <a:latin typeface="GOST type B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318472"/>
                  </a:ext>
                </a:extLst>
              </a:tr>
              <a:tr h="52559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арендная плата юридических и физических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 лиц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взносы организаторов мероприятий на территории в размере 10% от выручки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процент с кинопроката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дорожные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 работы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укрепление конструкций и обеспечение инженерной безопасности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электрификация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минимальный косметический ремонт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установка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LED-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экрана в зоне автокинотеатра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благоустройство парковой зоны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поддержание чистоты на территории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GOST type B" panose="020B0500000000000000" pitchFamily="34" charset="0"/>
                        </a:rPr>
                        <a:t>заработная плата сотрудников комплекса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dirty="0" smtClean="0">
                        <a:solidFill>
                          <a:schemeClr val="bg1"/>
                        </a:solidFill>
                        <a:latin typeface="GOST type B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341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0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7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921</Words>
  <Application>Microsoft Office PowerPoint</Application>
  <PresentationFormat>Широкоэкранный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GOST type 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2020-09-05T11:23:47Z</dcterms:created>
  <dcterms:modified xsi:type="dcterms:W3CDTF">2020-09-06T17:14:39Z</dcterms:modified>
</cp:coreProperties>
</file>