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34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12/7/2019</a:t>
            </a:fld>
            <a:endParaRPr lang="en-US" sz="1600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12/7/2019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12/7/2019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5;p13"/>
          <p:cNvSpPr txBox="1"/>
          <p:nvPr/>
        </p:nvSpPr>
        <p:spPr>
          <a:xfrm>
            <a:off x="1331640" y="2931790"/>
            <a:ext cx="4772570" cy="800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dirty="0" smtClean="0"/>
              <a:t>Автор проекта: </a:t>
            </a:r>
            <a:r>
              <a:rPr dirty="0" err="1" smtClean="0"/>
              <a:t>Антохина</a:t>
            </a:r>
            <a:r>
              <a:rPr dirty="0" smtClean="0"/>
              <a:t> </a:t>
            </a:r>
            <a:r>
              <a:rPr dirty="0" err="1" smtClean="0"/>
              <a:t>Оксана</a:t>
            </a:r>
            <a:endParaRPr lang="ru-RU" dirty="0" smtClean="0"/>
          </a:p>
          <a:p>
            <a:pPr>
              <a:defRPr sz="20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sp>
        <p:nvSpPr>
          <p:cNvPr id="111" name="Google Shape;56;p13"/>
          <p:cNvSpPr txBox="1"/>
          <p:nvPr/>
        </p:nvSpPr>
        <p:spPr>
          <a:xfrm>
            <a:off x="378549" y="987575"/>
            <a:ext cx="8287202" cy="1477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 sz="3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sz="2800" dirty="0" err="1"/>
              <a:t>Создание</a:t>
            </a:r>
            <a:r>
              <a:rPr sz="2800" dirty="0"/>
              <a:t> </a:t>
            </a:r>
            <a:r>
              <a:rPr sz="2800" dirty="0" err="1"/>
              <a:t>молодежного</a:t>
            </a:r>
            <a:r>
              <a:rPr sz="2800" dirty="0"/>
              <a:t> </a:t>
            </a:r>
            <a:r>
              <a:rPr sz="2800" dirty="0" err="1"/>
              <a:t>уличного</a:t>
            </a:r>
            <a:r>
              <a:rPr sz="2800" dirty="0"/>
              <a:t> </a:t>
            </a:r>
            <a:r>
              <a:rPr sz="2800" dirty="0" err="1"/>
              <a:t>пространства</a:t>
            </a:r>
            <a:r>
              <a:rPr sz="2800" dirty="0"/>
              <a:t> </a:t>
            </a:r>
            <a:r>
              <a:rPr lang="ru-RU" sz="2800" dirty="0" smtClean="0"/>
              <a:t>на базе </a:t>
            </a:r>
            <a:r>
              <a:rPr sz="2800" dirty="0" err="1" smtClean="0"/>
              <a:t>подростков</a:t>
            </a:r>
            <a:r>
              <a:rPr lang="ru-RU" sz="2800" dirty="0" err="1" smtClean="0"/>
              <a:t>ых</a:t>
            </a:r>
            <a:r>
              <a:rPr sz="2800" dirty="0" smtClean="0"/>
              <a:t> </a:t>
            </a:r>
            <a:r>
              <a:rPr sz="2800" dirty="0" err="1" smtClean="0"/>
              <a:t>клуб</a:t>
            </a:r>
            <a:r>
              <a:rPr lang="ru-RU" sz="2800" dirty="0" err="1" smtClean="0"/>
              <a:t>ов</a:t>
            </a:r>
            <a:r>
              <a:rPr lang="ru-RU" sz="2800" dirty="0" smtClean="0"/>
              <a:t> г. Набережные Челны</a:t>
            </a:r>
            <a:endParaRPr sz="2800" dirty="0"/>
          </a:p>
        </p:txBody>
      </p:sp>
      <p:sp>
        <p:nvSpPr>
          <p:cNvPr id="112" name="Пилотный проект"/>
          <p:cNvSpPr txBox="1"/>
          <p:nvPr/>
        </p:nvSpPr>
        <p:spPr>
          <a:xfrm>
            <a:off x="1549054" y="990215"/>
            <a:ext cx="92396" cy="399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just">
              <a:lnSpc>
                <a:spcPct val="115000"/>
              </a:lnSpc>
              <a:buClr>
                <a:schemeClr val="accent2">
                  <a:lumOff val="21764"/>
                </a:schemeClr>
              </a:buClr>
              <a:buFont typeface="Arial"/>
              <a:defRPr sz="1900" b="1" i="1">
                <a:solidFill>
                  <a:srgbClr val="FF777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Эффекты</a:t>
            </a:r>
          </a:p>
        </p:txBody>
      </p:sp>
      <p:sp>
        <p:nvSpPr>
          <p:cNvPr id="152" name="Google Shape;80;p16"/>
          <p:cNvSpPr txBox="1">
            <a:spLocks noGrp="1"/>
          </p:cNvSpPr>
          <p:nvPr>
            <p:ph type="body" idx="1"/>
          </p:nvPr>
        </p:nvSpPr>
        <p:spPr>
          <a:xfrm>
            <a:off x="-614036" y="1161921"/>
            <a:ext cx="7398154" cy="3454764"/>
          </a:xfrm>
          <a:prstGeom prst="rect">
            <a:avLst/>
          </a:prstGeom>
        </p:spPr>
        <p:txBody>
          <a:bodyPr/>
          <a:lstStyle/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lvl="1" indent="97496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1. </a:t>
            </a:r>
            <a:r>
              <a:rPr dirty="0" err="1"/>
              <a:t>Ожидаемый</a:t>
            </a:r>
            <a:r>
              <a:rPr dirty="0"/>
              <a:t> </a:t>
            </a:r>
            <a:r>
              <a:rPr dirty="0" err="1"/>
              <a:t>прирост</a:t>
            </a:r>
            <a:r>
              <a:rPr dirty="0"/>
              <a:t> </a:t>
            </a:r>
            <a:r>
              <a:rPr dirty="0" err="1"/>
              <a:t>посещения</a:t>
            </a:r>
            <a:r>
              <a:rPr dirty="0"/>
              <a:t> 25% </a:t>
            </a:r>
          </a:p>
          <a:p>
            <a:pPr marL="0" lvl="1" indent="97496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lvl="1" indent="97496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2. </a:t>
            </a:r>
            <a:r>
              <a:rPr dirty="0" err="1"/>
              <a:t>Возможность</a:t>
            </a:r>
            <a:r>
              <a:rPr dirty="0"/>
              <a:t> </a:t>
            </a:r>
            <a:r>
              <a:rPr dirty="0" err="1"/>
              <a:t>масштабирования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26 </a:t>
            </a:r>
            <a:r>
              <a:rPr dirty="0" err="1"/>
              <a:t>клубов</a:t>
            </a:r>
            <a:endParaRPr dirty="0"/>
          </a:p>
          <a:p>
            <a:pPr marL="0" lvl="1" indent="97496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lvl="1" indent="97496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3. </a:t>
            </a:r>
            <a:r>
              <a:rPr dirty="0" err="1"/>
              <a:t>Профилактика</a:t>
            </a:r>
            <a:r>
              <a:rPr dirty="0"/>
              <a:t> </a:t>
            </a:r>
            <a:r>
              <a:rPr dirty="0" err="1"/>
              <a:t>правонарушений</a:t>
            </a:r>
            <a:endParaRPr dirty="0"/>
          </a:p>
          <a:p>
            <a:pPr marL="0" lvl="1" indent="97496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lvl="1" indent="97496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4.. </a:t>
            </a:r>
            <a:r>
              <a:rPr dirty="0" err="1"/>
              <a:t>Улучшение</a:t>
            </a:r>
            <a:r>
              <a:rPr dirty="0"/>
              <a:t> </a:t>
            </a:r>
            <a:r>
              <a:rPr dirty="0" err="1"/>
              <a:t>дворовой</a:t>
            </a:r>
            <a:r>
              <a:rPr dirty="0"/>
              <a:t> </a:t>
            </a:r>
            <a:r>
              <a:rPr dirty="0" err="1"/>
              <a:t>среды</a:t>
            </a:r>
            <a:endParaRPr dirty="0"/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00;p19"/>
          <p:cNvSpPr txBox="1"/>
          <p:nvPr/>
        </p:nvSpPr>
        <p:spPr>
          <a:xfrm>
            <a:off x="226149" y="1440349"/>
            <a:ext cx="8287202" cy="728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36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Спасибо!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69;p15"/>
          <p:cNvSpPr txBox="1">
            <a:spLocks noGrp="1"/>
          </p:cNvSpPr>
          <p:nvPr>
            <p:ph type="title"/>
          </p:nvPr>
        </p:nvSpPr>
        <p:spPr>
          <a:xfrm>
            <a:off x="623398" y="339502"/>
            <a:ext cx="8520602" cy="572701"/>
          </a:xfrm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Проблема</a:t>
            </a:r>
          </a:p>
        </p:txBody>
      </p:sp>
      <p:sp>
        <p:nvSpPr>
          <p:cNvPr id="116" name="Google Shape;70;p15"/>
          <p:cNvSpPr txBox="1">
            <a:spLocks noGrp="1"/>
          </p:cNvSpPr>
          <p:nvPr>
            <p:ph type="body" idx="1"/>
          </p:nvPr>
        </p:nvSpPr>
        <p:spPr>
          <a:xfrm>
            <a:off x="614285" y="1411956"/>
            <a:ext cx="3366185" cy="2457411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 sz="1400"/>
            </a:pPr>
            <a:r>
              <a:t>- отсутствие молодежной активности во дворах, в своих микрорайонах;</a:t>
            </a:r>
          </a:p>
          <a:p>
            <a:pPr marL="0" indent="0" algn="just">
              <a:buSzTx/>
              <a:buNone/>
              <a:defRPr sz="1400"/>
            </a:pPr>
            <a:endParaRPr/>
          </a:p>
          <a:p>
            <a:pPr marL="0" indent="0" algn="just">
              <a:buSzTx/>
              <a:buNone/>
              <a:defRPr sz="1400"/>
            </a:pPr>
            <a:r>
              <a:t>- устаревшие архитектурные формы придомовой территории;</a:t>
            </a:r>
          </a:p>
          <a:p>
            <a:pPr marL="0" indent="0" algn="just">
              <a:buSzTx/>
              <a:buNone/>
              <a:defRPr sz="1400"/>
            </a:pPr>
            <a:endParaRPr/>
          </a:p>
          <a:p>
            <a:pPr marL="0" indent="0" algn="just">
              <a:buSzTx/>
              <a:buNone/>
              <a:defRPr sz="1400"/>
            </a:pPr>
            <a:r>
              <a:t>- отсутствие освещения в скверах, которые находятся внутри микрорайона</a:t>
            </a:r>
          </a:p>
        </p:txBody>
      </p:sp>
      <p:pic>
        <p:nvPicPr>
          <p:cNvPr id="117" name="IMG_7910.JPG" descr="IMG_7910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96803" y="206977"/>
            <a:ext cx="3250997" cy="2167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Google Shape;73;p15" descr="Google Shape;73;p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96802" y="2133194"/>
            <a:ext cx="3250999" cy="2167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6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Миссия. Цель и характеристики проекта</a:t>
            </a:r>
          </a:p>
        </p:txBody>
      </p:sp>
      <p:sp>
        <p:nvSpPr>
          <p:cNvPr id="122" name="Google Shape;63;p14"/>
          <p:cNvSpPr txBox="1">
            <a:spLocks noGrp="1"/>
          </p:cNvSpPr>
          <p:nvPr>
            <p:ph type="body" idx="1"/>
          </p:nvPr>
        </p:nvSpPr>
        <p:spPr>
          <a:xfrm>
            <a:off x="332675" y="1152475"/>
            <a:ext cx="8375100" cy="2976374"/>
          </a:xfrm>
          <a:prstGeom prst="rect">
            <a:avLst/>
          </a:prstGeom>
        </p:spPr>
        <p:txBody>
          <a:bodyPr/>
          <a:lstStyle/>
          <a:p>
            <a:pPr marL="0" indent="0" algn="just" defTabSz="685800">
              <a:spcBef>
                <a:spcPts val="1200"/>
              </a:spcBef>
              <a:buSzTx/>
              <a:buNone/>
              <a:defRPr sz="1350"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 err="1"/>
              <a:t>Миссия</a:t>
            </a:r>
            <a:r>
              <a:rPr dirty="0"/>
              <a:t> - </a:t>
            </a:r>
            <a:r>
              <a:rPr dirty="0" err="1"/>
              <a:t>создание</a:t>
            </a:r>
            <a:r>
              <a:rPr dirty="0"/>
              <a:t> </a:t>
            </a:r>
            <a:r>
              <a:rPr dirty="0" err="1"/>
              <a:t>сообщества</a:t>
            </a:r>
            <a:r>
              <a:rPr dirty="0"/>
              <a:t> </a:t>
            </a:r>
            <a:r>
              <a:rPr dirty="0" err="1"/>
              <a:t>неравнодушных</a:t>
            </a:r>
            <a:r>
              <a:rPr dirty="0"/>
              <a:t> </a:t>
            </a:r>
            <a:r>
              <a:rPr dirty="0" err="1"/>
              <a:t>людей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числа</a:t>
            </a:r>
            <a:r>
              <a:rPr dirty="0"/>
              <a:t> </a:t>
            </a:r>
            <a:r>
              <a:rPr dirty="0" err="1"/>
              <a:t>молодежи</a:t>
            </a:r>
            <a:r>
              <a:rPr dirty="0"/>
              <a:t> и </a:t>
            </a:r>
            <a:r>
              <a:rPr dirty="0" err="1"/>
              <a:t>жителей</a:t>
            </a:r>
            <a:r>
              <a:rPr dirty="0"/>
              <a:t> </a:t>
            </a:r>
            <a:r>
              <a:rPr dirty="0" err="1"/>
              <a:t>микрорайна</a:t>
            </a:r>
            <a:r>
              <a:rPr dirty="0"/>
              <a:t>.</a:t>
            </a:r>
          </a:p>
          <a:p>
            <a:pPr marL="0" indent="0" algn="just" defTabSz="685800">
              <a:spcBef>
                <a:spcPts val="1200"/>
              </a:spcBef>
              <a:buSzTx/>
              <a:buNone/>
              <a:defRPr sz="135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 algn="just" defTabSz="685800">
              <a:spcBef>
                <a:spcPts val="1200"/>
              </a:spcBef>
              <a:buSzTx/>
              <a:buNone/>
              <a:defRPr sz="1350"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 err="1"/>
              <a:t>Цель</a:t>
            </a:r>
            <a:r>
              <a:rPr b="1" dirty="0"/>
              <a:t> </a:t>
            </a:r>
            <a:r>
              <a:rPr b="1" dirty="0" err="1"/>
              <a:t>проекта</a:t>
            </a:r>
            <a:r>
              <a:rPr dirty="0"/>
              <a:t> - </a:t>
            </a:r>
            <a:r>
              <a:rPr dirty="0" err="1"/>
              <a:t>обустроить</a:t>
            </a:r>
            <a:r>
              <a:rPr dirty="0"/>
              <a:t> </a:t>
            </a:r>
            <a:r>
              <a:rPr dirty="0" err="1"/>
              <a:t>сквер</a:t>
            </a:r>
            <a:r>
              <a:rPr dirty="0"/>
              <a:t> с </a:t>
            </a:r>
            <a:r>
              <a:rPr dirty="0" err="1"/>
              <a:t>инфраструктурой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проведения</a:t>
            </a:r>
            <a:r>
              <a:rPr dirty="0"/>
              <a:t> </a:t>
            </a:r>
            <a:r>
              <a:rPr dirty="0" err="1"/>
              <a:t>активностей</a:t>
            </a:r>
            <a:r>
              <a:rPr dirty="0"/>
              <a:t> </a:t>
            </a:r>
            <a:r>
              <a:rPr dirty="0" err="1"/>
              <a:t>при</a:t>
            </a:r>
            <a:r>
              <a:rPr dirty="0"/>
              <a:t> </a:t>
            </a:r>
            <a:r>
              <a:rPr dirty="0" err="1"/>
              <a:t>подростковом</a:t>
            </a:r>
            <a:r>
              <a:rPr dirty="0"/>
              <a:t> </a:t>
            </a:r>
            <a:r>
              <a:rPr dirty="0" err="1"/>
              <a:t>клубе</a:t>
            </a:r>
            <a:r>
              <a:rPr dirty="0"/>
              <a:t> «</a:t>
            </a:r>
            <a:r>
              <a:rPr dirty="0" err="1"/>
              <a:t>Бригантина</a:t>
            </a:r>
            <a:r>
              <a:rPr dirty="0"/>
              <a:t>» в </a:t>
            </a:r>
            <a:r>
              <a:rPr dirty="0" err="1"/>
              <a:t>Набережных</a:t>
            </a:r>
            <a:r>
              <a:rPr dirty="0"/>
              <a:t> </a:t>
            </a:r>
            <a:r>
              <a:rPr dirty="0" err="1"/>
              <a:t>Челнах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1.06.2020.</a:t>
            </a:r>
          </a:p>
          <a:p>
            <a:pPr marL="0" indent="0" algn="just" defTabSz="685800">
              <a:spcBef>
                <a:spcPts val="1200"/>
              </a:spcBef>
              <a:buSzTx/>
              <a:buNone/>
              <a:defRPr sz="135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 algn="just" defTabSz="685800">
              <a:spcBef>
                <a:spcPts val="1200"/>
              </a:spcBef>
              <a:buSzTx/>
              <a:buNone/>
              <a:defRPr sz="135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Срок</a:t>
            </a:r>
            <a:r>
              <a:rPr dirty="0"/>
              <a:t> </a:t>
            </a:r>
            <a:r>
              <a:rPr dirty="0" err="1"/>
              <a:t>реализации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- </a:t>
            </a:r>
            <a:r>
              <a:rPr b="1" dirty="0"/>
              <a:t>8 </a:t>
            </a:r>
            <a:r>
              <a:rPr b="1" dirty="0" err="1"/>
              <a:t>месяцев</a:t>
            </a:r>
            <a:endParaRPr b="1" dirty="0"/>
          </a:p>
          <a:p>
            <a:pPr marL="0" indent="0" algn="just" defTabSz="685800">
              <a:spcBef>
                <a:spcPts val="1200"/>
              </a:spcBef>
              <a:buSzTx/>
              <a:buNone/>
              <a:defRPr sz="135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 algn="just" defTabSz="685800">
              <a:spcBef>
                <a:spcPts val="1200"/>
              </a:spcBef>
              <a:buSzTx/>
              <a:buNone/>
              <a:defRPr sz="135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 err="1"/>
              <a:t>Бюджет</a:t>
            </a:r>
            <a:r>
              <a:rPr dirty="0"/>
              <a:t> </a:t>
            </a:r>
            <a:r>
              <a:rPr dirty="0" err="1"/>
              <a:t>проекта</a:t>
            </a:r>
            <a:r>
              <a:rPr dirty="0"/>
              <a:t> - </a:t>
            </a:r>
            <a:r>
              <a:rPr b="1" dirty="0"/>
              <a:t>702.000 </a:t>
            </a:r>
            <a:r>
              <a:rPr b="1" dirty="0" err="1"/>
              <a:t>рублей</a:t>
            </a:r>
            <a:endParaRPr b="1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6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Задачи проекта </a:t>
            </a:r>
          </a:p>
        </p:txBody>
      </p:sp>
      <p:sp>
        <p:nvSpPr>
          <p:cNvPr id="126" name="Google Shape;70;p15"/>
          <p:cNvSpPr txBox="1">
            <a:spLocks noGrp="1"/>
          </p:cNvSpPr>
          <p:nvPr>
            <p:ph type="body" idx="1"/>
          </p:nvPr>
        </p:nvSpPr>
        <p:spPr>
          <a:xfrm>
            <a:off x="292807" y="1308773"/>
            <a:ext cx="3331011" cy="2814730"/>
          </a:xfrm>
          <a:prstGeom prst="rect">
            <a:avLst/>
          </a:prstGeom>
        </p:spPr>
        <p:txBody>
          <a:bodyPr/>
          <a:lstStyle/>
          <a:p>
            <a:pPr marL="140368" indent="-140368" algn="just">
              <a:buClrTx/>
              <a:buSzPct val="100000"/>
              <a:buFontTx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t>Вовлечь воспитанников клуба, специалистов по благоустройству, местных жителей в создание сквера</a:t>
            </a:r>
          </a:p>
          <a:p>
            <a:pPr marL="140368" indent="-140368" algn="just">
              <a:buClrTx/>
              <a:buSzPct val="100000"/>
              <a:buFontTx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marL="140368" indent="-140368" algn="just">
              <a:buClrTx/>
              <a:buSzPct val="100000"/>
              <a:buFontTx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t>Привлечь 7 партнеров</a:t>
            </a:r>
          </a:p>
          <a:p>
            <a:pPr marL="140368" indent="-140368" algn="just">
              <a:buClrTx/>
              <a:buSzPct val="100000"/>
              <a:buFontTx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marL="140368" indent="-140368" algn="just">
              <a:buClrTx/>
              <a:buSzPct val="100000"/>
              <a:buFontTx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t>Благоустроить сквер </a:t>
            </a:r>
          </a:p>
          <a:p>
            <a:pPr marL="140368" indent="-140368" algn="just">
              <a:buClrTx/>
              <a:buSzPct val="100000"/>
              <a:buFontTx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marL="140368" indent="-140368" algn="just">
              <a:buClrTx/>
              <a:buSzPct val="100000"/>
              <a:buFontTx/>
              <a:buChar char="•"/>
              <a:defRPr sz="1400">
                <a:latin typeface="Open Sans"/>
                <a:ea typeface="Open Sans"/>
                <a:cs typeface="Open Sans"/>
                <a:sym typeface="Open Sans"/>
              </a:defRPr>
            </a:pPr>
            <a:r>
              <a:t>Наполнить мероприятиями</a:t>
            </a:r>
          </a:p>
        </p:txBody>
      </p:sp>
      <p:pic>
        <p:nvPicPr>
          <p:cNvPr id="127" name="vn00498.jpg" descr="vn00498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910134" y="1383898"/>
            <a:ext cx="4862930" cy="2513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Целевая</a:t>
            </a:r>
            <a:r>
              <a:rPr dirty="0"/>
              <a:t> </a:t>
            </a:r>
            <a:r>
              <a:rPr dirty="0" err="1"/>
              <a:t>аудитория</a:t>
            </a:r>
            <a:endParaRPr dirty="0"/>
          </a:p>
        </p:txBody>
      </p:sp>
      <p:sp>
        <p:nvSpPr>
          <p:cNvPr id="131" name="Google Shape;80;p16"/>
          <p:cNvSpPr txBox="1">
            <a:spLocks noGrp="1"/>
          </p:cNvSpPr>
          <p:nvPr>
            <p:ph type="body" idx="1"/>
          </p:nvPr>
        </p:nvSpPr>
        <p:spPr>
          <a:xfrm>
            <a:off x="377823" y="1318213"/>
            <a:ext cx="3853843" cy="2095201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1. </a:t>
            </a:r>
            <a:r>
              <a:rPr dirty="0" err="1"/>
              <a:t>Воспитанники</a:t>
            </a:r>
            <a:r>
              <a:rPr dirty="0"/>
              <a:t> </a:t>
            </a:r>
            <a:r>
              <a:rPr dirty="0" err="1"/>
              <a:t>подросткового</a:t>
            </a:r>
            <a:r>
              <a:rPr dirty="0"/>
              <a:t> </a:t>
            </a:r>
            <a:r>
              <a:rPr dirty="0" err="1"/>
              <a:t>клуба</a:t>
            </a:r>
            <a:endParaRPr dirty="0"/>
          </a:p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2. </a:t>
            </a:r>
            <a:r>
              <a:rPr dirty="0" err="1"/>
              <a:t>Молодежь</a:t>
            </a:r>
            <a:r>
              <a:rPr dirty="0"/>
              <a:t> </a:t>
            </a:r>
            <a:r>
              <a:rPr dirty="0" err="1"/>
              <a:t>микрорайона</a:t>
            </a:r>
            <a:endParaRPr dirty="0"/>
          </a:p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3. </a:t>
            </a:r>
            <a:r>
              <a:rPr dirty="0" err="1"/>
              <a:t>Активисты</a:t>
            </a:r>
            <a:r>
              <a:rPr dirty="0"/>
              <a:t> ТОС</a:t>
            </a:r>
          </a:p>
        </p:txBody>
      </p:sp>
      <p:pic>
        <p:nvPicPr>
          <p:cNvPr id="132" name="ЦелАуд.jpg" descr="ЦелАуд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34946" y="782288"/>
            <a:ext cx="4222734" cy="3167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Команда</a:t>
            </a:r>
          </a:p>
        </p:txBody>
      </p:sp>
      <p:sp>
        <p:nvSpPr>
          <p:cNvPr id="136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2095201"/>
          </a:xfrm>
          <a:prstGeom prst="rect">
            <a:avLst/>
          </a:prstGeom>
        </p:spPr>
        <p:txBody>
          <a:bodyPr/>
          <a:lstStyle/>
          <a:p>
            <a:pPr marL="0" indent="0" algn="just" defTabSz="768095">
              <a:lnSpc>
                <a:spcPct val="100000"/>
              </a:lnSpc>
              <a:buSzTx/>
              <a:buNone/>
              <a:defRPr sz="1512"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 err="1"/>
              <a:t>Антохина</a:t>
            </a:r>
            <a:r>
              <a:rPr b="1" dirty="0"/>
              <a:t> </a:t>
            </a:r>
            <a:r>
              <a:rPr b="1" dirty="0" err="1"/>
              <a:t>Оксана</a:t>
            </a:r>
            <a:r>
              <a:rPr dirty="0"/>
              <a:t> - </a:t>
            </a:r>
            <a:r>
              <a:rPr dirty="0" err="1"/>
              <a:t>лидер</a:t>
            </a:r>
            <a:r>
              <a:rPr dirty="0"/>
              <a:t>, </a:t>
            </a:r>
            <a:r>
              <a:rPr dirty="0" err="1"/>
              <a:t>идея</a:t>
            </a:r>
            <a:r>
              <a:rPr dirty="0"/>
              <a:t>, </a:t>
            </a:r>
            <a:r>
              <a:rPr dirty="0" err="1"/>
              <a:t>смысл</a:t>
            </a:r>
            <a:r>
              <a:rPr dirty="0"/>
              <a:t>. </a:t>
            </a:r>
            <a:r>
              <a:rPr dirty="0" err="1"/>
              <a:t>Опыт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региональный</a:t>
            </a:r>
            <a:r>
              <a:rPr dirty="0"/>
              <a:t> </a:t>
            </a:r>
            <a:r>
              <a:rPr dirty="0" err="1"/>
              <a:t>фестивалей</a:t>
            </a:r>
            <a:r>
              <a:rPr dirty="0"/>
              <a:t>. </a:t>
            </a:r>
            <a:r>
              <a:rPr dirty="0" err="1"/>
              <a:t>Финалист</a:t>
            </a:r>
            <a:r>
              <a:rPr dirty="0"/>
              <a:t> </a:t>
            </a:r>
            <a:r>
              <a:rPr dirty="0" err="1"/>
              <a:t>всероссийского</a:t>
            </a:r>
            <a:r>
              <a:rPr dirty="0"/>
              <a:t> </a:t>
            </a:r>
            <a:r>
              <a:rPr dirty="0" err="1"/>
              <a:t>конкурса</a:t>
            </a:r>
            <a:r>
              <a:rPr dirty="0"/>
              <a:t> </a:t>
            </a:r>
            <a:r>
              <a:rPr dirty="0" err="1"/>
              <a:t>профессионального</a:t>
            </a:r>
            <a:r>
              <a:rPr dirty="0"/>
              <a:t> </a:t>
            </a:r>
            <a:r>
              <a:rPr dirty="0" err="1"/>
              <a:t>мастерства</a:t>
            </a:r>
            <a:r>
              <a:rPr dirty="0"/>
              <a:t> </a:t>
            </a:r>
            <a:r>
              <a:rPr dirty="0" err="1"/>
              <a:t>среди</a:t>
            </a:r>
            <a:r>
              <a:rPr dirty="0"/>
              <a:t> </a:t>
            </a:r>
            <a:r>
              <a:rPr dirty="0" err="1"/>
              <a:t>работников</a:t>
            </a:r>
            <a:r>
              <a:rPr dirty="0"/>
              <a:t> </a:t>
            </a:r>
            <a:r>
              <a:rPr dirty="0" err="1"/>
              <a:t>государственной</a:t>
            </a:r>
            <a:r>
              <a:rPr dirty="0"/>
              <a:t> </a:t>
            </a:r>
            <a:r>
              <a:rPr dirty="0" err="1"/>
              <a:t>молодежной</a:t>
            </a:r>
            <a:r>
              <a:rPr dirty="0"/>
              <a:t> </a:t>
            </a:r>
            <a:r>
              <a:rPr dirty="0" err="1"/>
              <a:t>политики</a:t>
            </a:r>
            <a:r>
              <a:rPr dirty="0"/>
              <a:t> 2018.</a:t>
            </a:r>
          </a:p>
          <a:p>
            <a:pPr marL="0" indent="0" defTabSz="768095">
              <a:lnSpc>
                <a:spcPct val="100000"/>
              </a:lnSpc>
              <a:buSzTx/>
              <a:buNone/>
              <a:defRPr sz="1512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 defTabSz="768095">
              <a:lnSpc>
                <a:spcPct val="100000"/>
              </a:lnSpc>
              <a:buSzTx/>
              <a:buNone/>
              <a:defRPr sz="1512">
                <a:latin typeface="Open Sans"/>
                <a:ea typeface="Open Sans"/>
                <a:cs typeface="Open Sans"/>
                <a:sym typeface="Open Sans"/>
              </a:defRPr>
            </a:pPr>
            <a:r>
              <a:rPr b="1" dirty="0" err="1"/>
              <a:t>Шигалева</a:t>
            </a:r>
            <a:r>
              <a:rPr b="1" dirty="0"/>
              <a:t> </a:t>
            </a:r>
            <a:r>
              <a:rPr b="1" dirty="0" err="1"/>
              <a:t>Екатерина</a:t>
            </a:r>
            <a:r>
              <a:rPr dirty="0"/>
              <a:t> – </a:t>
            </a:r>
            <a:r>
              <a:rPr dirty="0" err="1"/>
              <a:t>отвечает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наполнение</a:t>
            </a:r>
            <a:r>
              <a:rPr dirty="0"/>
              <a:t> </a:t>
            </a:r>
            <a:r>
              <a:rPr dirty="0" err="1"/>
              <a:t>территории</a:t>
            </a:r>
            <a:r>
              <a:rPr dirty="0"/>
              <a:t> </a:t>
            </a:r>
            <a:r>
              <a:rPr dirty="0" err="1"/>
              <a:t>событиями</a:t>
            </a:r>
            <a:r>
              <a:rPr dirty="0"/>
              <a:t>, </a:t>
            </a:r>
            <a:r>
              <a:rPr dirty="0" err="1"/>
              <a:t>молодой</a:t>
            </a:r>
            <a:r>
              <a:rPr dirty="0"/>
              <a:t> </a:t>
            </a:r>
            <a:r>
              <a:rPr dirty="0" err="1"/>
              <a:t>амбициозный</a:t>
            </a:r>
            <a:r>
              <a:rPr dirty="0"/>
              <a:t> </a:t>
            </a:r>
            <a:r>
              <a:rPr dirty="0" err="1"/>
              <a:t>специалист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работе</a:t>
            </a:r>
            <a:r>
              <a:rPr dirty="0"/>
              <a:t> с </a:t>
            </a:r>
            <a:r>
              <a:rPr dirty="0" err="1"/>
              <a:t>молодежью</a:t>
            </a:r>
            <a:r>
              <a:rPr dirty="0"/>
              <a:t>, </a:t>
            </a:r>
            <a:r>
              <a:rPr dirty="0" err="1"/>
              <a:t>готовый</a:t>
            </a:r>
            <a:r>
              <a:rPr dirty="0"/>
              <a:t> к </a:t>
            </a:r>
            <a:r>
              <a:rPr dirty="0" err="1"/>
              <a:t>экспериментам</a:t>
            </a:r>
            <a:r>
              <a:rPr dirty="0"/>
              <a:t>.</a:t>
            </a:r>
          </a:p>
          <a:p>
            <a:pPr marL="0" indent="0" defTabSz="768095">
              <a:lnSpc>
                <a:spcPct val="100000"/>
              </a:lnSpc>
              <a:buSzTx/>
              <a:buNone/>
              <a:defRPr sz="1512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86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План реализации/Бюджет</a:t>
            </a:r>
          </a:p>
        </p:txBody>
      </p:sp>
      <p:graphicFrame>
        <p:nvGraphicFramePr>
          <p:cNvPr id="140" name="Таблица"/>
          <p:cNvGraphicFramePr/>
          <p:nvPr/>
        </p:nvGraphicFramePr>
        <p:xfrm>
          <a:off x="614658" y="1080840"/>
          <a:ext cx="7811131" cy="3357756"/>
        </p:xfrm>
        <a:graphic>
          <a:graphicData uri="http://schemas.openxmlformats.org/drawingml/2006/table">
            <a:tbl>
              <a:tblPr lastRow="1" bandRow="1">
                <a:tableStyleId>{4C3C2611-4C71-4FC5-86AE-919BDF0F9419}</a:tableStyleId>
              </a:tblPr>
              <a:tblGrid>
                <a:gridCol w="615617"/>
                <a:gridCol w="3812891"/>
                <a:gridCol w="1142164"/>
                <a:gridCol w="1156641"/>
                <a:gridCol w="1083818"/>
              </a:tblGrid>
              <a:tr h="4460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/>
                        <a:t>№ п/п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Мероприятие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Дата начала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Дата завершения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Стоимость, рублей</a:t>
                      </a:r>
                    </a:p>
                  </a:txBody>
                  <a:tcPr marL="0" marR="0" marT="0" marB="0" horzOverflow="overflow"/>
                </a:tc>
              </a:tr>
              <a:tr h="4460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Собрать целевую аудиторию и специалистов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10</a:t>
                      </a:r>
                      <a:r>
                        <a:rPr sz="1400" dirty="0" smtClean="0"/>
                        <a:t>.</a:t>
                      </a:r>
                      <a:r>
                        <a:rPr lang="ru-RU" sz="1400" dirty="0" smtClean="0"/>
                        <a:t>01.2020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2</a:t>
                      </a:r>
                      <a:r>
                        <a:rPr sz="1400" dirty="0" smtClean="0"/>
                        <a:t>5.</a:t>
                      </a:r>
                      <a:r>
                        <a:rPr lang="ru-RU" sz="1400" dirty="0" smtClean="0"/>
                        <a:t>01</a:t>
                      </a:r>
                      <a:r>
                        <a:rPr sz="1400" dirty="0" smtClean="0"/>
                        <a:t>.20</a:t>
                      </a:r>
                      <a:r>
                        <a:rPr lang="ru-RU" sz="1400" dirty="0" smtClean="0"/>
                        <a:t>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0" marR="0" marT="0" marB="0" horzOverflow="overflow"/>
                </a:tc>
              </a:tr>
              <a:tr h="4460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Провести проектный семинар и разработать техническое задание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25</a:t>
                      </a:r>
                      <a:r>
                        <a:rPr sz="1400" dirty="0" smtClean="0"/>
                        <a:t>.</a:t>
                      </a:r>
                      <a:r>
                        <a:rPr lang="ru-RU" sz="1400" dirty="0" smtClean="0"/>
                        <a:t>0</a:t>
                      </a:r>
                      <a:r>
                        <a:rPr sz="1400" dirty="0" smtClean="0"/>
                        <a:t>1.20</a:t>
                      </a:r>
                      <a:r>
                        <a:rPr lang="ru-RU" sz="1400" dirty="0" smtClean="0"/>
                        <a:t>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26.01.2020</a:t>
                      </a:r>
                      <a:endParaRPr lang="ru-RU"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2000</a:t>
                      </a:r>
                    </a:p>
                  </a:txBody>
                  <a:tcPr marL="0" marR="0" marT="0" marB="0" horzOverflow="overflow"/>
                </a:tc>
              </a:tr>
              <a:tr h="2267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Заключить договор с архитектурным бюро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smtClean="0"/>
                        <a:t>10.</a:t>
                      </a:r>
                      <a:r>
                        <a:rPr lang="ru-RU" sz="1400" dirty="0" smtClean="0"/>
                        <a:t>02</a:t>
                      </a:r>
                      <a:r>
                        <a:rPr sz="1400" dirty="0" smtClean="0"/>
                        <a:t>.20</a:t>
                      </a:r>
                      <a:r>
                        <a:rPr lang="ru-RU" sz="1400" dirty="0" smtClean="0"/>
                        <a:t>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10</a:t>
                      </a:r>
                      <a:r>
                        <a:rPr sz="1400" dirty="0" smtClean="0"/>
                        <a:t>.</a:t>
                      </a:r>
                      <a:r>
                        <a:rPr lang="ru-RU" sz="1400" dirty="0" smtClean="0"/>
                        <a:t>03</a:t>
                      </a:r>
                      <a:r>
                        <a:rPr sz="1400" dirty="0" smtClean="0"/>
                        <a:t>.20</a:t>
                      </a:r>
                      <a:r>
                        <a:rPr lang="ru-RU" sz="1400" dirty="0" smtClean="0"/>
                        <a:t>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0" marR="0" marT="0" marB="0" horzOverflow="overflow"/>
                </a:tc>
              </a:tr>
              <a:tr h="2267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Разработать проект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15</a:t>
                      </a:r>
                      <a:r>
                        <a:rPr sz="1400" dirty="0" smtClean="0"/>
                        <a:t>.</a:t>
                      </a:r>
                      <a:r>
                        <a:rPr lang="ru-RU" sz="1400" dirty="0" smtClean="0"/>
                        <a:t>03</a:t>
                      </a:r>
                      <a:r>
                        <a:rPr sz="1400" dirty="0" smtClean="0"/>
                        <a:t>.20</a:t>
                      </a:r>
                      <a:r>
                        <a:rPr lang="ru-RU" sz="1400" dirty="0" smtClean="0"/>
                        <a:t>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01.05.</a:t>
                      </a:r>
                      <a:r>
                        <a:rPr sz="1400" dirty="0" smtClean="0"/>
                        <a:t>20</a:t>
                      </a:r>
                      <a:r>
                        <a:rPr lang="ru-RU" sz="1400" dirty="0" smtClean="0"/>
                        <a:t>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150000</a:t>
                      </a:r>
                    </a:p>
                  </a:txBody>
                  <a:tcPr marL="0" marR="0" marT="0" marB="0" horzOverflow="overflow"/>
                </a:tc>
              </a:tr>
              <a:tr h="2267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Согласовать с администрацией города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05.05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10.05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0" marR="0" marT="0" marB="0" horzOverflow="overflow"/>
                </a:tc>
              </a:tr>
              <a:tr h="2267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6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Заключить договор с подрядчиком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10.05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30</a:t>
                      </a:r>
                      <a:r>
                        <a:rPr sz="1400" dirty="0" smtClean="0"/>
                        <a:t>.0</a:t>
                      </a:r>
                      <a:r>
                        <a:rPr lang="ru-RU" sz="1400" dirty="0" smtClean="0"/>
                        <a:t>5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-</a:t>
                      </a:r>
                    </a:p>
                  </a:txBody>
                  <a:tcPr marL="0" marR="0" marT="0" marB="0" horzOverflow="overflow"/>
                </a:tc>
              </a:tr>
              <a:tr h="2267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7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Благоустроить сквер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01</a:t>
                      </a:r>
                      <a:r>
                        <a:rPr sz="1400" dirty="0" smtClean="0"/>
                        <a:t>.0</a:t>
                      </a:r>
                      <a:r>
                        <a:rPr lang="ru-RU" sz="1400" dirty="0" smtClean="0"/>
                        <a:t>6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 smtClean="0"/>
                        <a:t>20.0</a:t>
                      </a:r>
                      <a:r>
                        <a:rPr lang="ru-RU" sz="1400" dirty="0" smtClean="0"/>
                        <a:t>8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500000</a:t>
                      </a:r>
                    </a:p>
                  </a:txBody>
                  <a:tcPr marL="0" marR="0" marT="0" marB="0" horzOverflow="overflow"/>
                </a:tc>
              </a:tr>
              <a:tr h="44601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8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Подготовка и информационное продвижение открытия сквера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20</a:t>
                      </a:r>
                      <a:r>
                        <a:rPr sz="1400" dirty="0" smtClean="0"/>
                        <a:t>.0</a:t>
                      </a:r>
                      <a:r>
                        <a:rPr lang="ru-RU" sz="1400" dirty="0" smtClean="0"/>
                        <a:t>8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31</a:t>
                      </a:r>
                      <a:r>
                        <a:rPr sz="1400" dirty="0" smtClean="0"/>
                        <a:t>.0</a:t>
                      </a:r>
                      <a:r>
                        <a:rPr lang="ru-RU" sz="1400" dirty="0" smtClean="0"/>
                        <a:t>8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50000</a:t>
                      </a:r>
                    </a:p>
                  </a:txBody>
                  <a:tcPr marL="0" marR="0" marT="0" marB="0" horzOverflow="overflow"/>
                </a:tc>
              </a:tr>
              <a:tr h="22672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9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Открытие сквера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/>
                        <a:t>3</a:t>
                      </a:r>
                      <a:r>
                        <a:rPr sz="1400" dirty="0" smtClean="0"/>
                        <a:t>1.0</a:t>
                      </a:r>
                      <a:r>
                        <a:rPr lang="ru-RU" sz="1400" dirty="0" smtClean="0"/>
                        <a:t>8</a:t>
                      </a:r>
                      <a:r>
                        <a:rPr sz="1400" dirty="0" smtClean="0"/>
                        <a:t>.2020</a:t>
                      </a:r>
                      <a:endParaRPr sz="1400" dirty="0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0" marR="0" marT="0" marB="0" horzOverflow="overflow"/>
                </a:tc>
              </a:tr>
              <a:tr h="204452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Итого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400"/>
                      </a:pPr>
                      <a:endParaRPr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</a:rPr>
                        <a:t>702000</a:t>
                      </a: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9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 err="1"/>
              <a:t>Источники</a:t>
            </a:r>
            <a:r>
              <a:rPr dirty="0"/>
              <a:t> </a:t>
            </a:r>
            <a:r>
              <a:rPr dirty="0" err="1"/>
              <a:t>финансирования</a:t>
            </a:r>
            <a:endParaRPr dirty="0"/>
          </a:p>
        </p:txBody>
      </p:sp>
      <p:sp>
        <p:nvSpPr>
          <p:cNvPr id="144" name="Google Shape;94;p18"/>
          <p:cNvSpPr txBox="1">
            <a:spLocks noGrp="1"/>
          </p:cNvSpPr>
          <p:nvPr>
            <p:ph type="body" idx="1"/>
          </p:nvPr>
        </p:nvSpPr>
        <p:spPr>
          <a:xfrm>
            <a:off x="422136" y="1524149"/>
            <a:ext cx="7610031" cy="209520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1. </a:t>
            </a:r>
            <a:r>
              <a:rPr dirty="0" err="1"/>
              <a:t>Территориальное</a:t>
            </a:r>
            <a:r>
              <a:rPr dirty="0"/>
              <a:t> </a:t>
            </a:r>
            <a:r>
              <a:rPr dirty="0" err="1"/>
              <a:t>общественное</a:t>
            </a:r>
            <a:r>
              <a:rPr dirty="0"/>
              <a:t> </a:t>
            </a:r>
            <a:r>
              <a:rPr dirty="0" err="1"/>
              <a:t>самоуправление</a:t>
            </a:r>
            <a:r>
              <a:rPr dirty="0"/>
              <a:t> </a:t>
            </a:r>
            <a:r>
              <a:rPr dirty="0" err="1"/>
              <a:t>микрорайона</a:t>
            </a:r>
            <a:endParaRPr dirty="0"/>
          </a:p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2. </a:t>
            </a:r>
            <a:r>
              <a:rPr dirty="0" err="1"/>
              <a:t>Частные</a:t>
            </a:r>
            <a:r>
              <a:rPr dirty="0"/>
              <a:t> </a:t>
            </a:r>
            <a:r>
              <a:rPr dirty="0" err="1"/>
              <a:t>инвесторы</a:t>
            </a:r>
            <a:endParaRPr dirty="0"/>
          </a:p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marL="0" indent="0">
              <a:lnSpc>
                <a:spcPct val="100000"/>
              </a:lnSpc>
              <a:buSzTx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3. МАУ ЦПМК «</a:t>
            </a:r>
            <a:r>
              <a:rPr dirty="0" err="1"/>
              <a:t>Подросток</a:t>
            </a:r>
            <a:r>
              <a:rPr dirty="0"/>
              <a:t>»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22959">
              <a:defRPr sz="252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Стейкхолдеры</a:t>
            </a:r>
          </a:p>
        </p:txBody>
      </p:sp>
      <p:sp>
        <p:nvSpPr>
          <p:cNvPr id="148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699" y="1360293"/>
            <a:ext cx="8520602" cy="20952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r>
              <a:t>1. Отдел по работе с молодежью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r>
              <a:t>2. ТОС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r>
              <a:t>3. Жители микрорайона</a:t>
            </a:r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  <a:p>
            <a:pPr marL="0" indent="0" defTabSz="886968">
              <a:lnSpc>
                <a:spcPct val="100000"/>
              </a:lnSpc>
              <a:buSzTx/>
              <a:buNone/>
              <a:defRPr sz="1746">
                <a:latin typeface="Open Sans"/>
                <a:ea typeface="Open Sans"/>
                <a:cs typeface="Open Sans"/>
                <a:sym typeface="Open Sans"/>
              </a:defRPr>
            </a:pPr>
            <a:r>
              <a:t>4. Депутат городского совета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</TotalTime>
  <Words>378</Words>
  <Application>Microsoft Office PowerPoint</Application>
  <PresentationFormat>Экран (16:9)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Слайд 1</vt:lpstr>
      <vt:lpstr>Проблема</vt:lpstr>
      <vt:lpstr>Миссия. Цель и характеристики проекта</vt:lpstr>
      <vt:lpstr>Задачи проекта </vt:lpstr>
      <vt:lpstr>Целевая аудитория</vt:lpstr>
      <vt:lpstr>Команда</vt:lpstr>
      <vt:lpstr>План реализации/Бюджет</vt:lpstr>
      <vt:lpstr>Источники финансирования</vt:lpstr>
      <vt:lpstr>Стейкхолдеры</vt:lpstr>
      <vt:lpstr>Эффекты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modified xsi:type="dcterms:W3CDTF">2019-12-07T13:13:12Z</dcterms:modified>
</cp:coreProperties>
</file>