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62" r:id="rId5"/>
    <p:sldId id="264" r:id="rId6"/>
    <p:sldId id="263" r:id="rId7"/>
    <p:sldId id="265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26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44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6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6744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876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395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38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90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3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24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18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4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7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4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8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39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A9BD70-17A7-436D-8D08-B231A425F98A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9F2FEB6-5230-4334-B748-2E3976E04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610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DDFAC-E356-4AA2-8A3B-C3A114F3A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3461" y="443884"/>
            <a:ext cx="3116062" cy="1935992"/>
          </a:xfrm>
        </p:spPr>
        <p:txBody>
          <a:bodyPr/>
          <a:lstStyle/>
          <a:p>
            <a:pPr algn="ctr"/>
            <a:r>
              <a:rPr lang="ru-RU" dirty="0"/>
              <a:t>Зеленая линия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72C17D-4B3C-41B5-9BAD-5D2712A7A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9" y="4296793"/>
            <a:ext cx="5520802" cy="1945458"/>
          </a:xfrm>
        </p:spPr>
        <p:txBody>
          <a:bodyPr>
            <a:noAutofit/>
          </a:bodyPr>
          <a:lstStyle/>
          <a:p>
            <a:r>
              <a:rPr lang="ru-RU" sz="1800" dirty="0"/>
              <a:t>Работу выполнили студенты 2 курса </a:t>
            </a:r>
          </a:p>
          <a:p>
            <a:r>
              <a:rPr lang="ru-RU" sz="1800" dirty="0"/>
              <a:t>Саратовского Государственного Университета </a:t>
            </a:r>
            <a:br>
              <a:rPr lang="ru-RU" sz="1800" dirty="0"/>
            </a:br>
            <a:r>
              <a:rPr lang="ru-RU" sz="1800" dirty="0"/>
              <a:t>Института Истории и Международных отношений : </a:t>
            </a:r>
          </a:p>
          <a:p>
            <a:r>
              <a:rPr lang="ru-RU" sz="1800" dirty="0"/>
              <a:t>Карагодин Илья </a:t>
            </a:r>
            <a:br>
              <a:rPr lang="ru-RU" sz="1800" dirty="0"/>
            </a:br>
            <a:r>
              <a:rPr lang="ru-RU" sz="1800" dirty="0" err="1"/>
              <a:t>Байдушева</a:t>
            </a:r>
            <a:r>
              <a:rPr lang="ru-RU" sz="1800" dirty="0"/>
              <a:t> Алсу </a:t>
            </a:r>
            <a:br>
              <a:rPr lang="ru-RU" sz="1800" dirty="0"/>
            </a:br>
            <a:r>
              <a:rPr lang="ru-RU" sz="1800" dirty="0"/>
              <a:t>Назарова </a:t>
            </a:r>
            <a:r>
              <a:rPr lang="ru-RU" sz="1800" dirty="0" err="1"/>
              <a:t>Нигора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51AB60-9A3D-432C-AB6C-5AC8EDE9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44" y="298722"/>
            <a:ext cx="5336590" cy="35541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3933D7-5022-4DF3-8D34-41333D48D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10"/>
          <a:stretch/>
        </p:blipFill>
        <p:spPr>
          <a:xfrm>
            <a:off x="6226759" y="2970901"/>
            <a:ext cx="5336592" cy="35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1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ycling &amp; Waste | Nanotechnology Industries Association">
            <a:extLst>
              <a:ext uri="{FF2B5EF4-FFF2-40B4-BE49-F238E27FC236}">
                <a16:creationId xmlns:a16="http://schemas.microsoft.com/office/drawing/2014/main" id="{F4F8556B-8295-4CA8-AA0B-8E1D5383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07" y="419845"/>
            <a:ext cx="4607834" cy="460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323C22-CE4E-4CD9-8480-679BC6AF3BE4}"/>
              </a:ext>
            </a:extLst>
          </p:cNvPr>
          <p:cNvSpPr txBox="1"/>
          <p:nvPr/>
        </p:nvSpPr>
        <p:spPr>
          <a:xfrm>
            <a:off x="1038687" y="5504155"/>
            <a:ext cx="10324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Строительные отходы генерируют свыше 300 миллионов тонн мусора в год в результате работ по строительству и демонтажу зданий, таким образом, строительный бизнес оказывает огромное воздействие на окружающую среду.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93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B79572-C146-4535-ACDE-F701EE509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0" t="28479" r="16286" b="24789"/>
          <a:stretch/>
        </p:blipFill>
        <p:spPr>
          <a:xfrm>
            <a:off x="4449192" y="1526959"/>
            <a:ext cx="3293615" cy="3204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CA157-4ED4-4894-B95D-D760205C2EB4}"/>
              </a:ext>
            </a:extLst>
          </p:cNvPr>
          <p:cNvSpPr txBox="1"/>
          <p:nvPr/>
        </p:nvSpPr>
        <p:spPr>
          <a:xfrm>
            <a:off x="4449192" y="4815640"/>
            <a:ext cx="362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г. Саратов, ул. Киселева 39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18AA73-8431-4C69-8E5F-089888EF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01" y="366330"/>
            <a:ext cx="3481890" cy="2321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B4A5C1-AAFD-41BD-81B8-56909EE5AA64}"/>
              </a:ext>
            </a:extLst>
          </p:cNvPr>
          <p:cNvSpPr txBox="1"/>
          <p:nvPr/>
        </p:nvSpPr>
        <p:spPr>
          <a:xfrm>
            <a:off x="665825" y="6025238"/>
            <a:ext cx="1128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 сносе этого здания на переработку будут направлены такие материалы как: кирпич и бетон, стекло, железо, дерево и пластик.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273E02-98DF-43D7-8249-981A69A9C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11" y="366330"/>
            <a:ext cx="3481890" cy="23212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A68BCF-ADD7-4738-9F0B-A01815369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11" y="3527855"/>
            <a:ext cx="3481889" cy="23212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AE77CA-4F9E-4272-8C8C-0217D91EF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901" y="3571167"/>
            <a:ext cx="3481889" cy="232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5F7823-3523-44C9-81C5-E470EADB1818}"/>
              </a:ext>
            </a:extLst>
          </p:cNvPr>
          <p:cNvSpPr txBox="1"/>
          <p:nvPr/>
        </p:nvSpPr>
        <p:spPr>
          <a:xfrm>
            <a:off x="1322771" y="177553"/>
            <a:ext cx="9765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Стекло — один из немногих видов отходов, переработка которого может длиться бесконечно без каких-либо потерь качества производимой продукции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C9332-8B43-4D09-9848-D57D03AF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82" y="1100830"/>
            <a:ext cx="5258540" cy="5273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27E0F5-4AC9-4E12-A4A0-C6CCF43177DB}"/>
              </a:ext>
            </a:extLst>
          </p:cNvPr>
          <p:cNvSpPr txBox="1"/>
          <p:nvPr/>
        </p:nvSpPr>
        <p:spPr>
          <a:xfrm>
            <a:off x="5948038" y="1100830"/>
            <a:ext cx="58415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Переработка стекольной продукции — сложный технологический процесс, состоящий из нескольких этапов. Все начинается с сортировки, где данный вид отходов распределяется в зависимости от своего состава. </a:t>
            </a:r>
          </a:p>
          <a:p>
            <a:pPr algn="just"/>
            <a:r>
              <a:rPr lang="ru-RU" dirty="0"/>
              <a:t>Выделяют несколько типов стекла: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бесцветный прозрачный (БС);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полубелый тарный (ПСТ);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полубелый листовой (ПСЛ);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зеленый (ЗС);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КС (коричневый)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81ED28-A49C-4D90-AFEB-246F20632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492" y="4527612"/>
            <a:ext cx="5841507" cy="202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1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6828E-D473-4F84-87D0-C7A9875728BC}"/>
              </a:ext>
            </a:extLst>
          </p:cNvPr>
          <p:cNvSpPr txBox="1"/>
          <p:nvPr/>
        </p:nvSpPr>
        <p:spPr>
          <a:xfrm>
            <a:off x="585926" y="346229"/>
            <a:ext cx="1109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Переработкой металла необходимо заниматься, особенно при сносе ветхого жилья и возведении нового.</a:t>
            </a:r>
          </a:p>
        </p:txBody>
      </p:sp>
      <p:pic>
        <p:nvPicPr>
          <p:cNvPr id="2050" name="Picture 2" descr="Интересные Факты и Цифры об утилизации вторичного металла в Америке.">
            <a:extLst>
              <a:ext uri="{FF2B5EF4-FFF2-40B4-BE49-F238E27FC236}">
                <a16:creationId xmlns:a16="http://schemas.microsoft.com/office/drawing/2014/main" id="{46F23F83-5E38-47C4-AF33-DBF3F574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5" y="1150861"/>
            <a:ext cx="5183140" cy="43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F8C7C-5CC6-4AD2-9320-F6ED75F4C805}"/>
              </a:ext>
            </a:extLst>
          </p:cNvPr>
          <p:cNvSpPr txBox="1"/>
          <p:nvPr/>
        </p:nvSpPr>
        <p:spPr>
          <a:xfrm>
            <a:off x="399495" y="5657671"/>
            <a:ext cx="11175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Кроме этого, переработка металлолома выгодна и с коммерческой точки зрения. На добычу железной руды тратится огромное количество средств и усилий, что делает этот процесс довольно дорогостоящим</a:t>
            </a:r>
          </a:p>
          <a:p>
            <a:endParaRPr lang="ru-RU" dirty="0"/>
          </a:p>
        </p:txBody>
      </p:sp>
      <p:pic>
        <p:nvPicPr>
          <p:cNvPr id="2052" name="Picture 4" descr="Преимущества переработки металлов">
            <a:extLst>
              <a:ext uri="{FF2B5EF4-FFF2-40B4-BE49-F238E27FC236}">
                <a16:creationId xmlns:a16="http://schemas.microsoft.com/office/drawing/2014/main" id="{C78A08AD-EE5D-41F3-A16D-F8E917BF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68" y="1150861"/>
            <a:ext cx="5285294" cy="43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9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75D5E-FFE2-4164-B405-278C810965C2}"/>
              </a:ext>
            </a:extLst>
          </p:cNvPr>
          <p:cNvSpPr txBox="1"/>
          <p:nvPr/>
        </p:nvSpPr>
        <p:spPr>
          <a:xfrm>
            <a:off x="6427435" y="1997475"/>
            <a:ext cx="49359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Переработка лома черных металлов - являются самыми распространенными, поэтому большинство предприятий занимаются именно их переработкой. Черные металлы предоставлены ломом железа и его сплавов, в частности с углеродом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0AFC4E-C1F5-40BF-872B-679011A30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6" y="319594"/>
            <a:ext cx="4876799" cy="32137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4364CF-18B0-490F-B302-BF375D96C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67" y="3429000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34B457-75A2-4466-AEA1-EC08FB27A68F}"/>
              </a:ext>
            </a:extLst>
          </p:cNvPr>
          <p:cNvSpPr txBox="1"/>
          <p:nvPr/>
        </p:nvSpPr>
        <p:spPr>
          <a:xfrm>
            <a:off x="6791417" y="284085"/>
            <a:ext cx="43855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После процедуры переработки, состоящей из нескольких этапов, получается довольно качественное сырье, которое снова можно использовать для создания: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труб разного диаметра,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метизной продукции,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готового проката,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профилей разного сечения,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арматуры и стальных канатов,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чугунных изделий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46141-50C7-4424-9900-710673B5D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4" y="284085"/>
            <a:ext cx="5974717" cy="62898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B09862-3954-4CA3-BA24-9FBDB833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17" y="3434595"/>
            <a:ext cx="4969329" cy="31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3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8D6C8A-FEEF-4E29-9253-526751F13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406" y="1339626"/>
            <a:ext cx="4438835" cy="4178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E292-C2C1-40E4-A572-662E81E6661D}"/>
              </a:ext>
            </a:extLst>
          </p:cNvPr>
          <p:cNvSpPr txBox="1"/>
          <p:nvPr/>
        </p:nvSpPr>
        <p:spPr>
          <a:xfrm>
            <a:off x="408372" y="781235"/>
            <a:ext cx="30272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Переработка лома цветных металлов</a:t>
            </a:r>
          </a:p>
          <a:p>
            <a:r>
              <a:rPr lang="ru-RU" dirty="0"/>
              <a:t>Его получают в основном из: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кабелей и проводов;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вышедших из строя устройств, приборов и аппаратуры;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бытовой посуды (алюминиевую или оловянной);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латунных и бронзовых изделий, в том числе сантехнических;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запчастей машин из цветных металлов</a:t>
            </a:r>
          </a:p>
          <a:p>
            <a:r>
              <a:rPr lang="ru-RU" dirty="0"/>
              <a:t>Также немало металлов получают из батареек и аккумуляторов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BA965-80BD-4D32-9D8E-DEA924FFDD1F}"/>
              </a:ext>
            </a:extLst>
          </p:cNvPr>
          <p:cNvSpPr txBox="1"/>
          <p:nvPr/>
        </p:nvSpPr>
        <p:spPr>
          <a:xfrm>
            <a:off x="8513686" y="781234"/>
            <a:ext cx="29562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 объемам переработки лидирует медь, в частности электротехническая, которая присутствует повсеместно. Причем она может извлекаться не только из разных изделий и приборов, но также и из радиодеталей. Вторичная электротехническая медь дешевле, так как ее нет необходимости рафинировать и можно сразу использовать по назначению.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610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04DE86-11E6-4477-8BFE-BBAA0F186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127" y="363406"/>
            <a:ext cx="6309907" cy="31640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3C13B5-513F-4083-A2CF-FD5156520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66" y="3336592"/>
            <a:ext cx="6383065" cy="3158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84B95-8AB2-4EAC-9FD2-801C6778A2BA}"/>
              </a:ext>
            </a:extLst>
          </p:cNvPr>
          <p:cNvSpPr txBox="1"/>
          <p:nvPr/>
        </p:nvSpPr>
        <p:spPr>
          <a:xfrm>
            <a:off x="437966" y="299834"/>
            <a:ext cx="46933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Из вторичных полиэтиленов высокого и низкого давления изготавливают: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/>
              <a:t>школьные принадлежности (пеналы, линейки , точилки , ручки, демонстрационные доски,  ручки и пульт для демонстрационной доски 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бутылки и одноразовую посуду;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ru-RU" dirty="0"/>
              <a:t>упаковочные пленки, изоляционные материалы;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F81C3-5C79-459F-9102-C701CE123EEC}"/>
              </a:ext>
            </a:extLst>
          </p:cNvPr>
          <p:cNvSpPr txBox="1"/>
          <p:nvPr/>
        </p:nvSpPr>
        <p:spPr>
          <a:xfrm>
            <a:off x="7093258" y="3808520"/>
            <a:ext cx="4660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5) материалы для облицовки зданий и крыш;</a:t>
            </a:r>
          </a:p>
          <a:p>
            <a:r>
              <a:rPr lang="ru-RU" dirty="0"/>
              <a:t>6) пластиковую мебель;</a:t>
            </a:r>
          </a:p>
          <a:p>
            <a:pPr algn="just"/>
            <a:r>
              <a:rPr lang="ru-RU" dirty="0"/>
              <a:t>7) пластиковые покрытия;</a:t>
            </a:r>
          </a:p>
          <a:p>
            <a:pPr algn="just"/>
            <a:r>
              <a:rPr lang="ru-RU" dirty="0"/>
              <a:t>8) канистры для машинных масел и химических веществ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46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172402-0E21-4D15-AE0D-2B81E334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996" y="3589177"/>
            <a:ext cx="4983332" cy="28903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9E2E96-82E2-4A81-97F2-C9E67DAC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75" y="316462"/>
            <a:ext cx="4519857" cy="4334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ECE5E-3B4E-4CBE-BCD4-BE6A7BE93B38}"/>
              </a:ext>
            </a:extLst>
          </p:cNvPr>
          <p:cNvSpPr txBox="1"/>
          <p:nvPr/>
        </p:nvSpPr>
        <p:spPr>
          <a:xfrm>
            <a:off x="493272" y="4659167"/>
            <a:ext cx="46400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Используя переработанный пластик , можно было бы улучшить инфраструктуру города, а например  «Городской парк», установив в нем  </a:t>
            </a:r>
            <a:r>
              <a:rPr lang="ru-RU" dirty="0" err="1"/>
              <a:t>скамайки</a:t>
            </a:r>
            <a:r>
              <a:rPr lang="ru-RU" dirty="0"/>
              <a:t> , детские площадки,  а сам парк огородить от дороги столбами и заборами.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C14169-FEFE-4B5F-BE60-BA0DDF03F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996" y="225737"/>
            <a:ext cx="4983332" cy="28903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9518E7-38EE-4D5B-90DF-6ED506659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039" y="1926067"/>
            <a:ext cx="2773920" cy="28165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BE55C8-43B5-4376-AB0A-0346E4EB2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860" y="2009562"/>
            <a:ext cx="2670279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353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159</TotalTime>
  <Words>470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Сектор</vt:lpstr>
      <vt:lpstr>Зеленая линия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FOTOCLUB</dc:creator>
  <cp:lastModifiedBy>FOTOCLUB</cp:lastModifiedBy>
  <cp:revision>16</cp:revision>
  <dcterms:created xsi:type="dcterms:W3CDTF">2020-09-06T11:10:27Z</dcterms:created>
  <dcterms:modified xsi:type="dcterms:W3CDTF">2020-09-06T13:50:05Z</dcterms:modified>
</cp:coreProperties>
</file>