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Введите цитату здесь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«Введите цитату здесь». 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ХРОНОКВАНТ: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ХРОНОКВАНТ:</a:t>
            </a:r>
          </a:p>
        </p:txBody>
      </p:sp>
      <p:sp>
        <p:nvSpPr>
          <p:cNvPr id="120" name="ТАЙНА ВИТИЕ ВРЕМЕН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ТАЙНА ВИТИЕ ВРЕМЕНИ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Историческая спра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Историческая справка </a:t>
            </a:r>
          </a:p>
        </p:txBody>
      </p:sp>
      <p:sp>
        <p:nvSpPr>
          <p:cNvPr id="156" name="В 1949 году трое зарубежных учёных (Ферми, Паста и Улам) открыли новый вид памяти. Ею обладают так называемые нелинейные системы. Они запоминают условия своего возбуждения. Эту информацию хранят особые волны — солитоны, существующие бесконечно долго, так как постоянно подпитываются энергией окружающей среды. Солитоны выполняют роль мыслей, а нелинейные системы ведут себя словно разумные существа."/>
          <p:cNvSpPr txBox="1">
            <a:spLocks noGrp="1"/>
          </p:cNvSpPr>
          <p:nvPr>
            <p:ph type="body" idx="1"/>
          </p:nvPr>
        </p:nvSpPr>
        <p:spPr>
          <a:xfrm>
            <a:off x="405925" y="479755"/>
            <a:ext cx="11430001" cy="571500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 1949 году трое зарубежных учёных (Ферми, Паста и Улам) открыли новый вид памяти. Ею обладают так называемые нелинейные системы. Они запоминают условия своего возбуждения. Эту информацию хранят особые волны — солитоны, существующие бесконечно долго, так как постоянно подпитываются энергией окружающей среды. Солитоны выполняют роль мыслей, а нелинейные системы ведут себя словно разумные существа.</a:t>
            </a:r>
          </a:p>
        </p:txBody>
      </p:sp>
      <p:sp>
        <p:nvSpPr>
          <p:cNvPr id="157" name="Классический пример такой системы — молекула ДНК (дезоксирибонуклеиновая кислота), выполняющая роль хранителя генетической информации у всех клеток живых организмов. Это открытие в 50–70 годы прошлого 20-го столетия позволило ряду ведущих специалистов в области физики, биологии и лингвистики (Шредингер, Ичас, Гамов, Якоб, Вячеслав Всеволодович Иванов) писать о &quot;тонких аналогиях&quot; между языком и языковыми текстами, и генетическим кодом, и генетическими текстами, обеспечивающими передачу наследственной информации."/>
          <p:cNvSpPr txBox="1"/>
          <p:nvPr/>
        </p:nvSpPr>
        <p:spPr>
          <a:xfrm>
            <a:off x="468822" y="4836541"/>
            <a:ext cx="12067155" cy="199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Классический пример такой системы — молекула ДНК (дезоксирибонуклеиновая кислота), выполняющая роль хранителя генетической информации у всех клеток живых организмов. Это открытие в 50–70 годы прошлого 20-го столетия позволило ряду ведущих специалистов в области физики, биологии и лингвистики (Шредингер, Ичас, Гамов, Якоб, Вячеслав Всеволодович Иванов) писать о "тонких аналогиях" между языком и языковыми текстами, и генетическим кодом, и генетическими текстами, обеспечивающими передачу наследственной информации.</a:t>
            </a:r>
          </a:p>
        </p:txBody>
      </p:sp>
      <p:sp>
        <p:nvSpPr>
          <p:cNvPr id="158" name="Русские учёные: П. Гаряев, Э. Андрианкин, А. Березин, Г. Комиссаров, сравнив математические модели человеческой речи и генетического кода, обнаружили, что у них одинаковая геометрия; то есть ДНК построен по законам человеческой речи."/>
          <p:cNvSpPr txBox="1"/>
          <p:nvPr/>
        </p:nvSpPr>
        <p:spPr>
          <a:xfrm>
            <a:off x="487552" y="7431771"/>
            <a:ext cx="11266748" cy="104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Русские учёные</a:t>
            </a:r>
            <a:r>
              <a:rPr sz="1800"/>
              <a:t>: </a:t>
            </a:r>
            <a:r>
              <a:t>П. Гаряев, Э. Андрианкин, А. Березин, Г. Комиссаров, сравнив математические модели человеческой речи и генетического кода, обнаружили, что у них одинаковая геометрия; то есть ДНК построен по законам человеческой речи.</a:t>
            </a:r>
          </a:p>
        </p:txBody>
      </p:sp>
      <p:sp>
        <p:nvSpPr>
          <p:cNvPr id="159" name="ДНК"/>
          <p:cNvSpPr/>
          <p:nvPr/>
        </p:nvSpPr>
        <p:spPr>
          <a:xfrm>
            <a:off x="11372527" y="3535163"/>
            <a:ext cx="1182587" cy="3242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446"/>
                  <a:pt x="2597" y="2786"/>
                  <a:pt x="6740" y="3591"/>
                </a:cubicBezTo>
                <a:cubicBezTo>
                  <a:pt x="2597" y="4395"/>
                  <a:pt x="0" y="5732"/>
                  <a:pt x="0" y="7189"/>
                </a:cubicBezTo>
                <a:cubicBezTo>
                  <a:pt x="0" y="8647"/>
                  <a:pt x="2599" y="9985"/>
                  <a:pt x="6750" y="10788"/>
                </a:cubicBezTo>
                <a:cubicBezTo>
                  <a:pt x="2599" y="11592"/>
                  <a:pt x="0" y="12931"/>
                  <a:pt x="0" y="14389"/>
                </a:cubicBezTo>
                <a:cubicBezTo>
                  <a:pt x="0" y="15850"/>
                  <a:pt x="2611" y="17189"/>
                  <a:pt x="6773" y="17992"/>
                </a:cubicBezTo>
                <a:cubicBezTo>
                  <a:pt x="2611" y="18800"/>
                  <a:pt x="0" y="20150"/>
                  <a:pt x="0" y="21600"/>
                </a:cubicBezTo>
                <a:lnTo>
                  <a:pt x="2993" y="21600"/>
                </a:lnTo>
                <a:cubicBezTo>
                  <a:pt x="2993" y="21321"/>
                  <a:pt x="3129" y="21049"/>
                  <a:pt x="3382" y="20790"/>
                </a:cubicBezTo>
                <a:lnTo>
                  <a:pt x="18214" y="20790"/>
                </a:lnTo>
                <a:cubicBezTo>
                  <a:pt x="18467" y="21049"/>
                  <a:pt x="18602" y="21321"/>
                  <a:pt x="18602" y="21600"/>
                </a:cubicBezTo>
                <a:lnTo>
                  <a:pt x="21600" y="21600"/>
                </a:lnTo>
                <a:cubicBezTo>
                  <a:pt x="21600" y="20150"/>
                  <a:pt x="18986" y="18801"/>
                  <a:pt x="14823" y="17994"/>
                </a:cubicBezTo>
                <a:cubicBezTo>
                  <a:pt x="18986" y="17191"/>
                  <a:pt x="21600" y="15850"/>
                  <a:pt x="21600" y="14389"/>
                </a:cubicBezTo>
                <a:cubicBezTo>
                  <a:pt x="21600" y="12931"/>
                  <a:pt x="18996" y="11592"/>
                  <a:pt x="14846" y="10788"/>
                </a:cubicBezTo>
                <a:cubicBezTo>
                  <a:pt x="18997" y="9985"/>
                  <a:pt x="21600" y="8647"/>
                  <a:pt x="21600" y="7189"/>
                </a:cubicBezTo>
                <a:cubicBezTo>
                  <a:pt x="21600" y="5732"/>
                  <a:pt x="19003" y="4395"/>
                  <a:pt x="14860" y="3591"/>
                </a:cubicBezTo>
                <a:cubicBezTo>
                  <a:pt x="19003" y="2786"/>
                  <a:pt x="21600" y="1446"/>
                  <a:pt x="21600" y="0"/>
                </a:cubicBezTo>
                <a:lnTo>
                  <a:pt x="18602" y="0"/>
                </a:lnTo>
                <a:cubicBezTo>
                  <a:pt x="18602" y="257"/>
                  <a:pt x="18479" y="510"/>
                  <a:pt x="18246" y="756"/>
                </a:cubicBezTo>
                <a:lnTo>
                  <a:pt x="3349" y="756"/>
                </a:lnTo>
                <a:cubicBezTo>
                  <a:pt x="3117" y="510"/>
                  <a:pt x="2993" y="257"/>
                  <a:pt x="2993" y="0"/>
                </a:cubicBezTo>
                <a:lnTo>
                  <a:pt x="0" y="0"/>
                </a:lnTo>
                <a:close/>
                <a:moveTo>
                  <a:pt x="4252" y="1404"/>
                </a:moveTo>
                <a:lnTo>
                  <a:pt x="17348" y="1404"/>
                </a:lnTo>
                <a:cubicBezTo>
                  <a:pt x="16021" y="2117"/>
                  <a:pt x="13716" y="2709"/>
                  <a:pt x="10807" y="3027"/>
                </a:cubicBezTo>
                <a:lnTo>
                  <a:pt x="10798" y="3026"/>
                </a:lnTo>
                <a:lnTo>
                  <a:pt x="10788" y="3027"/>
                </a:lnTo>
                <a:cubicBezTo>
                  <a:pt x="7879" y="2709"/>
                  <a:pt x="5579" y="2117"/>
                  <a:pt x="4252" y="1404"/>
                </a:cubicBezTo>
                <a:close/>
                <a:moveTo>
                  <a:pt x="10798" y="4161"/>
                </a:moveTo>
                <a:cubicBezTo>
                  <a:pt x="13712" y="4479"/>
                  <a:pt x="16020" y="5064"/>
                  <a:pt x="17348" y="5778"/>
                </a:cubicBezTo>
                <a:lnTo>
                  <a:pt x="4247" y="5778"/>
                </a:lnTo>
                <a:cubicBezTo>
                  <a:pt x="5576" y="5064"/>
                  <a:pt x="7883" y="4479"/>
                  <a:pt x="10798" y="4161"/>
                </a:cubicBezTo>
                <a:close/>
                <a:moveTo>
                  <a:pt x="3349" y="6426"/>
                </a:moveTo>
                <a:lnTo>
                  <a:pt x="18246" y="6426"/>
                </a:lnTo>
                <a:cubicBezTo>
                  <a:pt x="18479" y="6673"/>
                  <a:pt x="18602" y="6929"/>
                  <a:pt x="18602" y="7189"/>
                </a:cubicBezTo>
                <a:cubicBezTo>
                  <a:pt x="18602" y="7444"/>
                  <a:pt x="18484" y="7695"/>
                  <a:pt x="18260" y="7938"/>
                </a:cubicBezTo>
                <a:lnTo>
                  <a:pt x="3340" y="7938"/>
                </a:lnTo>
                <a:cubicBezTo>
                  <a:pt x="3116" y="7695"/>
                  <a:pt x="2993" y="7444"/>
                  <a:pt x="2993" y="7189"/>
                </a:cubicBezTo>
                <a:cubicBezTo>
                  <a:pt x="2993" y="6929"/>
                  <a:pt x="3117" y="6673"/>
                  <a:pt x="3349" y="6426"/>
                </a:cubicBezTo>
                <a:close/>
                <a:moveTo>
                  <a:pt x="4224" y="8586"/>
                </a:moveTo>
                <a:lnTo>
                  <a:pt x="17376" y="8586"/>
                </a:lnTo>
                <a:cubicBezTo>
                  <a:pt x="16052" y="9306"/>
                  <a:pt x="13731" y="9898"/>
                  <a:pt x="10798" y="10218"/>
                </a:cubicBezTo>
                <a:cubicBezTo>
                  <a:pt x="7864" y="9898"/>
                  <a:pt x="5548" y="9306"/>
                  <a:pt x="4224" y="8586"/>
                </a:cubicBezTo>
                <a:close/>
                <a:moveTo>
                  <a:pt x="10798" y="11360"/>
                </a:moveTo>
                <a:cubicBezTo>
                  <a:pt x="13688" y="11676"/>
                  <a:pt x="15982" y="12255"/>
                  <a:pt x="17316" y="12960"/>
                </a:cubicBezTo>
                <a:lnTo>
                  <a:pt x="4284" y="12960"/>
                </a:lnTo>
                <a:cubicBezTo>
                  <a:pt x="5618" y="12255"/>
                  <a:pt x="7908" y="11676"/>
                  <a:pt x="10798" y="11360"/>
                </a:cubicBezTo>
                <a:close/>
                <a:moveTo>
                  <a:pt x="3368" y="13608"/>
                </a:moveTo>
                <a:lnTo>
                  <a:pt x="18232" y="13608"/>
                </a:lnTo>
                <a:cubicBezTo>
                  <a:pt x="18476" y="13861"/>
                  <a:pt x="18602" y="14123"/>
                  <a:pt x="18602" y="14389"/>
                </a:cubicBezTo>
                <a:cubicBezTo>
                  <a:pt x="18602" y="14638"/>
                  <a:pt x="18492" y="14883"/>
                  <a:pt x="18278" y="15120"/>
                </a:cubicBezTo>
                <a:lnTo>
                  <a:pt x="3322" y="15120"/>
                </a:lnTo>
                <a:cubicBezTo>
                  <a:pt x="3108" y="14883"/>
                  <a:pt x="2993" y="14638"/>
                  <a:pt x="2993" y="14389"/>
                </a:cubicBezTo>
                <a:cubicBezTo>
                  <a:pt x="2993" y="14123"/>
                  <a:pt x="3124" y="13861"/>
                  <a:pt x="3368" y="13608"/>
                </a:cubicBezTo>
                <a:close/>
                <a:moveTo>
                  <a:pt x="4191" y="15768"/>
                </a:moveTo>
                <a:lnTo>
                  <a:pt x="17409" y="15768"/>
                </a:lnTo>
                <a:cubicBezTo>
                  <a:pt x="16090" y="16496"/>
                  <a:pt x="13756" y="17094"/>
                  <a:pt x="10798" y="17417"/>
                </a:cubicBezTo>
                <a:cubicBezTo>
                  <a:pt x="7840" y="17094"/>
                  <a:pt x="5510" y="16496"/>
                  <a:pt x="4191" y="15768"/>
                </a:cubicBezTo>
                <a:close/>
                <a:moveTo>
                  <a:pt x="10798" y="18571"/>
                </a:moveTo>
                <a:cubicBezTo>
                  <a:pt x="13669" y="18884"/>
                  <a:pt x="15951" y="19445"/>
                  <a:pt x="17288" y="20142"/>
                </a:cubicBezTo>
                <a:lnTo>
                  <a:pt x="4307" y="20142"/>
                </a:lnTo>
                <a:cubicBezTo>
                  <a:pt x="5645" y="19445"/>
                  <a:pt x="7926" y="18884"/>
                  <a:pt x="10798" y="18571"/>
                </a:cubicBezTo>
                <a:close/>
              </a:path>
            </a:pathLst>
          </a:custGeom>
          <a:blipFill>
            <a:blip r:embed="rId2">
              <a:alphaModFix amt="27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ДНК"/>
          <p:cNvSpPr/>
          <p:nvPr/>
        </p:nvSpPr>
        <p:spPr>
          <a:xfrm>
            <a:off x="11354832" y="201923"/>
            <a:ext cx="1217977" cy="3339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446"/>
                  <a:pt x="2597" y="2786"/>
                  <a:pt x="6740" y="3591"/>
                </a:cubicBezTo>
                <a:cubicBezTo>
                  <a:pt x="2597" y="4395"/>
                  <a:pt x="0" y="5732"/>
                  <a:pt x="0" y="7189"/>
                </a:cubicBezTo>
                <a:cubicBezTo>
                  <a:pt x="0" y="8647"/>
                  <a:pt x="2599" y="9985"/>
                  <a:pt x="6750" y="10788"/>
                </a:cubicBezTo>
                <a:cubicBezTo>
                  <a:pt x="2599" y="11592"/>
                  <a:pt x="0" y="12931"/>
                  <a:pt x="0" y="14389"/>
                </a:cubicBezTo>
                <a:cubicBezTo>
                  <a:pt x="0" y="15850"/>
                  <a:pt x="2611" y="17189"/>
                  <a:pt x="6773" y="17992"/>
                </a:cubicBezTo>
                <a:cubicBezTo>
                  <a:pt x="2611" y="18800"/>
                  <a:pt x="0" y="20150"/>
                  <a:pt x="0" y="21600"/>
                </a:cubicBezTo>
                <a:lnTo>
                  <a:pt x="2993" y="21600"/>
                </a:lnTo>
                <a:cubicBezTo>
                  <a:pt x="2993" y="21321"/>
                  <a:pt x="3129" y="21049"/>
                  <a:pt x="3382" y="20790"/>
                </a:cubicBezTo>
                <a:lnTo>
                  <a:pt x="18214" y="20790"/>
                </a:lnTo>
                <a:cubicBezTo>
                  <a:pt x="18467" y="21049"/>
                  <a:pt x="18602" y="21321"/>
                  <a:pt x="18602" y="21600"/>
                </a:cubicBezTo>
                <a:lnTo>
                  <a:pt x="21600" y="21600"/>
                </a:lnTo>
                <a:cubicBezTo>
                  <a:pt x="21600" y="20150"/>
                  <a:pt x="18986" y="18801"/>
                  <a:pt x="14823" y="17994"/>
                </a:cubicBezTo>
                <a:cubicBezTo>
                  <a:pt x="18986" y="17191"/>
                  <a:pt x="21600" y="15850"/>
                  <a:pt x="21600" y="14389"/>
                </a:cubicBezTo>
                <a:cubicBezTo>
                  <a:pt x="21600" y="12931"/>
                  <a:pt x="18996" y="11592"/>
                  <a:pt x="14846" y="10788"/>
                </a:cubicBezTo>
                <a:cubicBezTo>
                  <a:pt x="18997" y="9985"/>
                  <a:pt x="21600" y="8647"/>
                  <a:pt x="21600" y="7189"/>
                </a:cubicBezTo>
                <a:cubicBezTo>
                  <a:pt x="21600" y="5732"/>
                  <a:pt x="19003" y="4395"/>
                  <a:pt x="14860" y="3591"/>
                </a:cubicBezTo>
                <a:cubicBezTo>
                  <a:pt x="19003" y="2786"/>
                  <a:pt x="21600" y="1446"/>
                  <a:pt x="21600" y="0"/>
                </a:cubicBezTo>
                <a:lnTo>
                  <a:pt x="18602" y="0"/>
                </a:lnTo>
                <a:cubicBezTo>
                  <a:pt x="18602" y="257"/>
                  <a:pt x="18479" y="510"/>
                  <a:pt x="18246" y="756"/>
                </a:cubicBezTo>
                <a:lnTo>
                  <a:pt x="3349" y="756"/>
                </a:lnTo>
                <a:cubicBezTo>
                  <a:pt x="3117" y="510"/>
                  <a:pt x="2993" y="257"/>
                  <a:pt x="2993" y="0"/>
                </a:cubicBezTo>
                <a:lnTo>
                  <a:pt x="0" y="0"/>
                </a:lnTo>
                <a:close/>
                <a:moveTo>
                  <a:pt x="4252" y="1404"/>
                </a:moveTo>
                <a:lnTo>
                  <a:pt x="17348" y="1404"/>
                </a:lnTo>
                <a:cubicBezTo>
                  <a:pt x="16021" y="2117"/>
                  <a:pt x="13716" y="2709"/>
                  <a:pt x="10807" y="3027"/>
                </a:cubicBezTo>
                <a:lnTo>
                  <a:pt x="10798" y="3026"/>
                </a:lnTo>
                <a:lnTo>
                  <a:pt x="10788" y="3027"/>
                </a:lnTo>
                <a:cubicBezTo>
                  <a:pt x="7879" y="2709"/>
                  <a:pt x="5579" y="2117"/>
                  <a:pt x="4252" y="1404"/>
                </a:cubicBezTo>
                <a:close/>
                <a:moveTo>
                  <a:pt x="10798" y="4161"/>
                </a:moveTo>
                <a:cubicBezTo>
                  <a:pt x="13712" y="4479"/>
                  <a:pt x="16020" y="5064"/>
                  <a:pt x="17348" y="5778"/>
                </a:cubicBezTo>
                <a:lnTo>
                  <a:pt x="4247" y="5778"/>
                </a:lnTo>
                <a:cubicBezTo>
                  <a:pt x="5576" y="5064"/>
                  <a:pt x="7883" y="4479"/>
                  <a:pt x="10798" y="4161"/>
                </a:cubicBezTo>
                <a:close/>
                <a:moveTo>
                  <a:pt x="3349" y="6426"/>
                </a:moveTo>
                <a:lnTo>
                  <a:pt x="18246" y="6426"/>
                </a:lnTo>
                <a:cubicBezTo>
                  <a:pt x="18479" y="6673"/>
                  <a:pt x="18602" y="6929"/>
                  <a:pt x="18602" y="7189"/>
                </a:cubicBezTo>
                <a:cubicBezTo>
                  <a:pt x="18602" y="7444"/>
                  <a:pt x="18484" y="7695"/>
                  <a:pt x="18260" y="7938"/>
                </a:cubicBezTo>
                <a:lnTo>
                  <a:pt x="3340" y="7938"/>
                </a:lnTo>
                <a:cubicBezTo>
                  <a:pt x="3116" y="7695"/>
                  <a:pt x="2993" y="7444"/>
                  <a:pt x="2993" y="7189"/>
                </a:cubicBezTo>
                <a:cubicBezTo>
                  <a:pt x="2993" y="6929"/>
                  <a:pt x="3117" y="6673"/>
                  <a:pt x="3349" y="6426"/>
                </a:cubicBezTo>
                <a:close/>
                <a:moveTo>
                  <a:pt x="4224" y="8586"/>
                </a:moveTo>
                <a:lnTo>
                  <a:pt x="17376" y="8586"/>
                </a:lnTo>
                <a:cubicBezTo>
                  <a:pt x="16052" y="9306"/>
                  <a:pt x="13731" y="9898"/>
                  <a:pt x="10798" y="10218"/>
                </a:cubicBezTo>
                <a:cubicBezTo>
                  <a:pt x="7864" y="9898"/>
                  <a:pt x="5548" y="9306"/>
                  <a:pt x="4224" y="8586"/>
                </a:cubicBezTo>
                <a:close/>
                <a:moveTo>
                  <a:pt x="10798" y="11360"/>
                </a:moveTo>
                <a:cubicBezTo>
                  <a:pt x="13688" y="11676"/>
                  <a:pt x="15982" y="12255"/>
                  <a:pt x="17316" y="12960"/>
                </a:cubicBezTo>
                <a:lnTo>
                  <a:pt x="4284" y="12960"/>
                </a:lnTo>
                <a:cubicBezTo>
                  <a:pt x="5618" y="12255"/>
                  <a:pt x="7908" y="11676"/>
                  <a:pt x="10798" y="11360"/>
                </a:cubicBezTo>
                <a:close/>
                <a:moveTo>
                  <a:pt x="3368" y="13608"/>
                </a:moveTo>
                <a:lnTo>
                  <a:pt x="18232" y="13608"/>
                </a:lnTo>
                <a:cubicBezTo>
                  <a:pt x="18476" y="13861"/>
                  <a:pt x="18602" y="14123"/>
                  <a:pt x="18602" y="14389"/>
                </a:cubicBezTo>
                <a:cubicBezTo>
                  <a:pt x="18602" y="14638"/>
                  <a:pt x="18492" y="14883"/>
                  <a:pt x="18278" y="15120"/>
                </a:cubicBezTo>
                <a:lnTo>
                  <a:pt x="3322" y="15120"/>
                </a:lnTo>
                <a:cubicBezTo>
                  <a:pt x="3108" y="14883"/>
                  <a:pt x="2993" y="14638"/>
                  <a:pt x="2993" y="14389"/>
                </a:cubicBezTo>
                <a:cubicBezTo>
                  <a:pt x="2993" y="14123"/>
                  <a:pt x="3124" y="13861"/>
                  <a:pt x="3368" y="13608"/>
                </a:cubicBezTo>
                <a:close/>
                <a:moveTo>
                  <a:pt x="4191" y="15768"/>
                </a:moveTo>
                <a:lnTo>
                  <a:pt x="17409" y="15768"/>
                </a:lnTo>
                <a:cubicBezTo>
                  <a:pt x="16090" y="16496"/>
                  <a:pt x="13756" y="17094"/>
                  <a:pt x="10798" y="17417"/>
                </a:cubicBezTo>
                <a:cubicBezTo>
                  <a:pt x="7840" y="17094"/>
                  <a:pt x="5510" y="16496"/>
                  <a:pt x="4191" y="15768"/>
                </a:cubicBezTo>
                <a:close/>
                <a:moveTo>
                  <a:pt x="10798" y="18571"/>
                </a:moveTo>
                <a:cubicBezTo>
                  <a:pt x="13669" y="18884"/>
                  <a:pt x="15951" y="19445"/>
                  <a:pt x="17288" y="20142"/>
                </a:cubicBezTo>
                <a:lnTo>
                  <a:pt x="4307" y="20142"/>
                </a:lnTo>
                <a:cubicBezTo>
                  <a:pt x="5645" y="19445"/>
                  <a:pt x="7926" y="18884"/>
                  <a:pt x="10798" y="18571"/>
                </a:cubicBezTo>
                <a:close/>
              </a:path>
            </a:pathLst>
          </a:custGeom>
          <a:blipFill>
            <a:blip r:embed="rId2">
              <a:alphaModFix amt="27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ДНК"/>
          <p:cNvSpPr/>
          <p:nvPr/>
        </p:nvSpPr>
        <p:spPr>
          <a:xfrm>
            <a:off x="11386576" y="6769744"/>
            <a:ext cx="1154489" cy="3165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446"/>
                  <a:pt x="2597" y="2786"/>
                  <a:pt x="6740" y="3591"/>
                </a:cubicBezTo>
                <a:cubicBezTo>
                  <a:pt x="2597" y="4395"/>
                  <a:pt x="0" y="5732"/>
                  <a:pt x="0" y="7189"/>
                </a:cubicBezTo>
                <a:cubicBezTo>
                  <a:pt x="0" y="8647"/>
                  <a:pt x="2599" y="9985"/>
                  <a:pt x="6750" y="10788"/>
                </a:cubicBezTo>
                <a:cubicBezTo>
                  <a:pt x="2599" y="11592"/>
                  <a:pt x="0" y="12931"/>
                  <a:pt x="0" y="14389"/>
                </a:cubicBezTo>
                <a:cubicBezTo>
                  <a:pt x="0" y="15850"/>
                  <a:pt x="2611" y="17189"/>
                  <a:pt x="6773" y="17992"/>
                </a:cubicBezTo>
                <a:cubicBezTo>
                  <a:pt x="2611" y="18800"/>
                  <a:pt x="0" y="20150"/>
                  <a:pt x="0" y="21600"/>
                </a:cubicBezTo>
                <a:lnTo>
                  <a:pt x="2993" y="21600"/>
                </a:lnTo>
                <a:cubicBezTo>
                  <a:pt x="2993" y="21321"/>
                  <a:pt x="3129" y="21049"/>
                  <a:pt x="3382" y="20790"/>
                </a:cubicBezTo>
                <a:lnTo>
                  <a:pt x="18214" y="20790"/>
                </a:lnTo>
                <a:cubicBezTo>
                  <a:pt x="18467" y="21049"/>
                  <a:pt x="18602" y="21321"/>
                  <a:pt x="18602" y="21600"/>
                </a:cubicBezTo>
                <a:lnTo>
                  <a:pt x="21600" y="21600"/>
                </a:lnTo>
                <a:cubicBezTo>
                  <a:pt x="21600" y="20150"/>
                  <a:pt x="18986" y="18801"/>
                  <a:pt x="14823" y="17994"/>
                </a:cubicBezTo>
                <a:cubicBezTo>
                  <a:pt x="18986" y="17191"/>
                  <a:pt x="21600" y="15850"/>
                  <a:pt x="21600" y="14389"/>
                </a:cubicBezTo>
                <a:cubicBezTo>
                  <a:pt x="21600" y="12931"/>
                  <a:pt x="18996" y="11592"/>
                  <a:pt x="14846" y="10788"/>
                </a:cubicBezTo>
                <a:cubicBezTo>
                  <a:pt x="18997" y="9985"/>
                  <a:pt x="21600" y="8647"/>
                  <a:pt x="21600" y="7189"/>
                </a:cubicBezTo>
                <a:cubicBezTo>
                  <a:pt x="21600" y="5732"/>
                  <a:pt x="19003" y="4395"/>
                  <a:pt x="14860" y="3591"/>
                </a:cubicBezTo>
                <a:cubicBezTo>
                  <a:pt x="19003" y="2786"/>
                  <a:pt x="21600" y="1446"/>
                  <a:pt x="21600" y="0"/>
                </a:cubicBezTo>
                <a:lnTo>
                  <a:pt x="18602" y="0"/>
                </a:lnTo>
                <a:cubicBezTo>
                  <a:pt x="18602" y="257"/>
                  <a:pt x="18479" y="510"/>
                  <a:pt x="18246" y="756"/>
                </a:cubicBezTo>
                <a:lnTo>
                  <a:pt x="3349" y="756"/>
                </a:lnTo>
                <a:cubicBezTo>
                  <a:pt x="3117" y="510"/>
                  <a:pt x="2993" y="257"/>
                  <a:pt x="2993" y="0"/>
                </a:cubicBezTo>
                <a:lnTo>
                  <a:pt x="0" y="0"/>
                </a:lnTo>
                <a:close/>
                <a:moveTo>
                  <a:pt x="4252" y="1404"/>
                </a:moveTo>
                <a:lnTo>
                  <a:pt x="17348" y="1404"/>
                </a:lnTo>
                <a:cubicBezTo>
                  <a:pt x="16021" y="2117"/>
                  <a:pt x="13716" y="2709"/>
                  <a:pt x="10807" y="3027"/>
                </a:cubicBezTo>
                <a:lnTo>
                  <a:pt x="10798" y="3026"/>
                </a:lnTo>
                <a:lnTo>
                  <a:pt x="10788" y="3027"/>
                </a:lnTo>
                <a:cubicBezTo>
                  <a:pt x="7879" y="2709"/>
                  <a:pt x="5579" y="2117"/>
                  <a:pt x="4252" y="1404"/>
                </a:cubicBezTo>
                <a:close/>
                <a:moveTo>
                  <a:pt x="10798" y="4161"/>
                </a:moveTo>
                <a:cubicBezTo>
                  <a:pt x="13712" y="4479"/>
                  <a:pt x="16020" y="5064"/>
                  <a:pt x="17348" y="5778"/>
                </a:cubicBezTo>
                <a:lnTo>
                  <a:pt x="4247" y="5778"/>
                </a:lnTo>
                <a:cubicBezTo>
                  <a:pt x="5576" y="5064"/>
                  <a:pt x="7883" y="4479"/>
                  <a:pt x="10798" y="4161"/>
                </a:cubicBezTo>
                <a:close/>
                <a:moveTo>
                  <a:pt x="3349" y="6426"/>
                </a:moveTo>
                <a:lnTo>
                  <a:pt x="18246" y="6426"/>
                </a:lnTo>
                <a:cubicBezTo>
                  <a:pt x="18479" y="6673"/>
                  <a:pt x="18602" y="6929"/>
                  <a:pt x="18602" y="7189"/>
                </a:cubicBezTo>
                <a:cubicBezTo>
                  <a:pt x="18602" y="7444"/>
                  <a:pt x="18484" y="7695"/>
                  <a:pt x="18260" y="7938"/>
                </a:cubicBezTo>
                <a:lnTo>
                  <a:pt x="3340" y="7938"/>
                </a:lnTo>
                <a:cubicBezTo>
                  <a:pt x="3116" y="7695"/>
                  <a:pt x="2993" y="7444"/>
                  <a:pt x="2993" y="7189"/>
                </a:cubicBezTo>
                <a:cubicBezTo>
                  <a:pt x="2993" y="6929"/>
                  <a:pt x="3117" y="6673"/>
                  <a:pt x="3349" y="6426"/>
                </a:cubicBezTo>
                <a:close/>
                <a:moveTo>
                  <a:pt x="4224" y="8586"/>
                </a:moveTo>
                <a:lnTo>
                  <a:pt x="17376" y="8586"/>
                </a:lnTo>
                <a:cubicBezTo>
                  <a:pt x="16052" y="9306"/>
                  <a:pt x="13731" y="9898"/>
                  <a:pt x="10798" y="10218"/>
                </a:cubicBezTo>
                <a:cubicBezTo>
                  <a:pt x="7864" y="9898"/>
                  <a:pt x="5548" y="9306"/>
                  <a:pt x="4224" y="8586"/>
                </a:cubicBezTo>
                <a:close/>
                <a:moveTo>
                  <a:pt x="10798" y="11360"/>
                </a:moveTo>
                <a:cubicBezTo>
                  <a:pt x="13688" y="11676"/>
                  <a:pt x="15982" y="12255"/>
                  <a:pt x="17316" y="12960"/>
                </a:cubicBezTo>
                <a:lnTo>
                  <a:pt x="4284" y="12960"/>
                </a:lnTo>
                <a:cubicBezTo>
                  <a:pt x="5618" y="12255"/>
                  <a:pt x="7908" y="11676"/>
                  <a:pt x="10798" y="11360"/>
                </a:cubicBezTo>
                <a:close/>
                <a:moveTo>
                  <a:pt x="3368" y="13608"/>
                </a:moveTo>
                <a:lnTo>
                  <a:pt x="18232" y="13608"/>
                </a:lnTo>
                <a:cubicBezTo>
                  <a:pt x="18476" y="13861"/>
                  <a:pt x="18602" y="14123"/>
                  <a:pt x="18602" y="14389"/>
                </a:cubicBezTo>
                <a:cubicBezTo>
                  <a:pt x="18602" y="14638"/>
                  <a:pt x="18492" y="14883"/>
                  <a:pt x="18278" y="15120"/>
                </a:cubicBezTo>
                <a:lnTo>
                  <a:pt x="3322" y="15120"/>
                </a:lnTo>
                <a:cubicBezTo>
                  <a:pt x="3108" y="14883"/>
                  <a:pt x="2993" y="14638"/>
                  <a:pt x="2993" y="14389"/>
                </a:cubicBezTo>
                <a:cubicBezTo>
                  <a:pt x="2993" y="14123"/>
                  <a:pt x="3124" y="13861"/>
                  <a:pt x="3368" y="13608"/>
                </a:cubicBezTo>
                <a:close/>
                <a:moveTo>
                  <a:pt x="4191" y="15768"/>
                </a:moveTo>
                <a:lnTo>
                  <a:pt x="17409" y="15768"/>
                </a:lnTo>
                <a:cubicBezTo>
                  <a:pt x="16090" y="16496"/>
                  <a:pt x="13756" y="17094"/>
                  <a:pt x="10798" y="17417"/>
                </a:cubicBezTo>
                <a:cubicBezTo>
                  <a:pt x="7840" y="17094"/>
                  <a:pt x="5510" y="16496"/>
                  <a:pt x="4191" y="15768"/>
                </a:cubicBezTo>
                <a:close/>
                <a:moveTo>
                  <a:pt x="10798" y="18571"/>
                </a:moveTo>
                <a:cubicBezTo>
                  <a:pt x="13669" y="18884"/>
                  <a:pt x="15951" y="19445"/>
                  <a:pt x="17288" y="20142"/>
                </a:cubicBezTo>
                <a:lnTo>
                  <a:pt x="4307" y="20142"/>
                </a:lnTo>
                <a:cubicBezTo>
                  <a:pt x="5645" y="19445"/>
                  <a:pt x="7926" y="18884"/>
                  <a:pt x="10798" y="18571"/>
                </a:cubicBezTo>
                <a:close/>
              </a:path>
            </a:pathLst>
          </a:custGeom>
          <a:blipFill>
            <a:blip r:embed="rId2">
              <a:alphaModFix amt="27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инимая во внимание исследования в области славянской семантики лингвистических элементов генетического кода Г.С. Гриневича и совокупность изысканий его коллег в смежных областях, таких как «Лингвистическая волновая генетика» П.П. Гаряева, а также знакомство с языковыми системами как «Всеясветная грамота» [3]; с языковой системой БУКВИЦА [4], Глаголица, Церковнославянским языком; была открыта символика устройства в прагматике: «Мера Времени»; «Нашъ»; «Отъ»; «Омъ»; «Фита»; «Мыслите»; «Зело». То есть, устройство генерировало семантический ряд, что дало основание изучать его глубже [Рис.5]."/>
          <p:cNvSpPr txBox="1">
            <a:spLocks noGrp="1"/>
          </p:cNvSpPr>
          <p:nvPr>
            <p:ph type="body" sz="half" idx="1"/>
          </p:nvPr>
        </p:nvSpPr>
        <p:spPr>
          <a:xfrm>
            <a:off x="338141" y="6996812"/>
            <a:ext cx="12328518" cy="3112009"/>
          </a:xfrm>
          <a:prstGeom prst="rect">
            <a:avLst/>
          </a:prstGeom>
        </p:spPr>
        <p:txBody>
          <a:bodyPr/>
          <a:lstStyle>
            <a:lvl1pPr algn="just" defTabSz="457200">
              <a:def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Принимая во внимание исследования в области славянской семантики лингвистических элементов генетического кода Г.С. Гриневича и совокупность изысканий его коллег в смежных областях, таких как «Лингвистическая волновая генетика» П.П. Гаряева, а также знакомство с языковыми системами как «Всеясветная грамота» [3]; с языковой системой БУКВИЦА [4], Глаголица, Церковнославянским языком; была открыта символика устройства в прагматике: «Мера Времени»; «Нашъ»; «Отъ»; «Омъ»; «Фита»; «Мыслите»; «Зело». То есть, устройство генерировало семантический ряд, что дало основание изучать его глубже [Рис.5].</a:t>
            </a:r>
          </a:p>
        </p:txBody>
      </p:sp>
      <p:pic>
        <p:nvPicPr>
          <p:cNvPr id="164" name="Изображение" descr="Изображение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5015" y="551707"/>
            <a:ext cx="9794770" cy="5983949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65" name="Рис.5. Коллаж. Пример исследуемых языковых систем и лингвистических элементов."/>
          <p:cNvSpPr txBox="1"/>
          <p:nvPr/>
        </p:nvSpPr>
        <p:spPr>
          <a:xfrm>
            <a:off x="2020039" y="6488205"/>
            <a:ext cx="8453959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Рис.5. Коллаж. Пример исследуемых языковых систем и лингвистических элементов.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ам известно устройство фигуры Спираль – винтообразная кривая, образующая ряд оборотов вокруг оси в пропорции ПИ и/или являющаяся геометрической сущностью пружины [5].…"/>
          <p:cNvSpPr txBox="1">
            <a:spLocks noGrp="1"/>
          </p:cNvSpPr>
          <p:nvPr>
            <p:ph type="body" idx="1"/>
          </p:nvPr>
        </p:nvSpPr>
        <p:spPr>
          <a:xfrm>
            <a:off x="787400" y="-1879460"/>
            <a:ext cx="11430000" cy="7573432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Нам известно устройство фигуры Спираль – винтообразная кривая, образующая ряд оборотов вокруг оси в пропорции ПИ и/или являющаяся геометрической сущностью пружины [5].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Рассматриваемое в настоящем контексте устройство, состоящее из двух зеркально симметричных витков, соединённых промежуточной S-образной петлёй в пропорции ФИ, верно будет назвать Сфиралью.</a:t>
            </a:r>
          </a:p>
        </p:txBody>
      </p:sp>
      <p:pic>
        <p:nvPicPr>
          <p:cNvPr id="16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4" y="3716087"/>
            <a:ext cx="11954932" cy="273758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Сфираль – винтообразная кривая образующая ряд зеркально симметричных витков, соединённые промежуточными S-образными петлями вдоль оси в пропорции ФИ."/>
          <p:cNvSpPr txBox="1"/>
          <p:nvPr/>
        </p:nvSpPr>
        <p:spPr>
          <a:xfrm>
            <a:off x="669286" y="7362886"/>
            <a:ext cx="11666228" cy="126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С</a:t>
            </a:r>
            <a:r>
              <a:t>фираль – винтообразная кривая образующая ряд зеркально симметричных витков, соединённые промежуточными S-образными петлями вдоль оси в пропорции ФИ.</a:t>
            </a:r>
          </a:p>
        </p:txBody>
      </p:sp>
      <p:sp>
        <p:nvSpPr>
          <p:cNvPr id="170" name="Рис. 6: Две фигуры, Спираль и Сфираль, вид с торца и с боку."/>
          <p:cNvSpPr txBox="1"/>
          <p:nvPr/>
        </p:nvSpPr>
        <p:spPr>
          <a:xfrm>
            <a:off x="3937263" y="6510815"/>
            <a:ext cx="5130274" cy="309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Рис. 6: Две фигуры, Спираль и Сфираль, вид с торца и с боку.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Изображение"/>
          <p:cNvGrpSpPr/>
          <p:nvPr/>
        </p:nvGrpSpPr>
        <p:grpSpPr>
          <a:xfrm>
            <a:off x="401890" y="1361647"/>
            <a:ext cx="6439294" cy="3017132"/>
            <a:chOff x="0" y="0"/>
            <a:chExt cx="6439293" cy="3017130"/>
          </a:xfrm>
        </p:grpSpPr>
        <p:pic>
          <p:nvPicPr>
            <p:cNvPr id="173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700" y="139700"/>
              <a:ext cx="6159894" cy="27377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Изображение" descr="Изображение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39294" cy="3017131"/>
            </a:xfrm>
            <a:prstGeom prst="rect">
              <a:avLst/>
            </a:prstGeom>
            <a:effectLst/>
          </p:spPr>
        </p:pic>
      </p:grpSp>
      <p:sp>
        <p:nvSpPr>
          <p:cNvPr id="175" name="Различие устройств фигур Спирали от Сфирали в пропорциях ПИ и ФИ. Обратите внимание на строение самих букв П и Ф.…"/>
          <p:cNvSpPr txBox="1"/>
          <p:nvPr/>
        </p:nvSpPr>
        <p:spPr>
          <a:xfrm>
            <a:off x="7486622" y="965200"/>
            <a:ext cx="5230628" cy="78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27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Различие устройств фигур Спирали от Сфирали в пропорциях </a:t>
            </a:r>
            <a:r>
              <a:rPr b="1"/>
              <a:t>ПИ</a:t>
            </a:r>
            <a:r>
              <a:t> и </a:t>
            </a:r>
            <a:r>
              <a:rPr b="1"/>
              <a:t>ФИ</a:t>
            </a:r>
            <a:r>
              <a:t>. Обратите внимание на строение самих букв </a:t>
            </a:r>
            <a:r>
              <a:rPr b="1"/>
              <a:t>П</a:t>
            </a:r>
            <a:r>
              <a:t> и </a:t>
            </a:r>
            <a:r>
              <a:rPr b="1"/>
              <a:t>Ф</a:t>
            </a:r>
            <a:r>
              <a:t>. </a:t>
            </a:r>
          </a:p>
          <a:p>
            <a:pPr algn="l" defTabSz="355600">
              <a:defRPr sz="27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П </a:t>
            </a:r>
            <a:r>
              <a:t>являет собой элемент фрагмента витка, если её представить округлой; а </a:t>
            </a:r>
            <a:r>
              <a:rPr b="1"/>
              <a:t>Ф</a:t>
            </a:r>
            <a:r>
              <a:t> - круговой элемент витка с сечением и соединительным элементом посередине.</a:t>
            </a:r>
          </a:p>
          <a:p>
            <a:pPr algn="l" defTabSz="355600">
              <a:defRPr sz="27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Ф</a:t>
            </a:r>
            <a:r>
              <a:t> как бы поглощает </a:t>
            </a:r>
            <a:r>
              <a:rPr b="1"/>
              <a:t>П</a:t>
            </a:r>
            <a:r>
              <a:t>, то есть, она включает его в себя, другими словами, с</a:t>
            </a:r>
            <a:r>
              <a:rPr b="1"/>
              <a:t>ФИ</a:t>
            </a:r>
            <a:r>
              <a:t>раль несет в себе с</a:t>
            </a:r>
            <a:r>
              <a:rPr b="1"/>
              <a:t>ПИ</a:t>
            </a:r>
            <a:r>
              <a:t>раль. </a:t>
            </a:r>
          </a:p>
          <a:p>
            <a:pPr algn="l" defTabSz="355600">
              <a:defRPr sz="27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И </a:t>
            </a:r>
            <a:r>
              <a:t>- в слогах </a:t>
            </a:r>
            <a:r>
              <a:rPr b="1"/>
              <a:t>ФИ</a:t>
            </a:r>
            <a:r>
              <a:t> и </a:t>
            </a:r>
            <a:r>
              <a:rPr b="1"/>
              <a:t>ПИ</a:t>
            </a:r>
            <a:r>
              <a:t> является проекцией элемента вида с боку, где </a:t>
            </a:r>
            <a:r>
              <a:rPr b="1"/>
              <a:t>Ф</a:t>
            </a:r>
            <a:r>
              <a:t> и </a:t>
            </a:r>
            <a:r>
              <a:rPr b="1"/>
              <a:t>П</a:t>
            </a:r>
            <a:r>
              <a:t> вид с торца [Рис.7].</a:t>
            </a:r>
          </a:p>
        </p:txBody>
      </p:sp>
      <p:grpSp>
        <p:nvGrpSpPr>
          <p:cNvPr id="178" name="Изображение"/>
          <p:cNvGrpSpPr/>
          <p:nvPr/>
        </p:nvGrpSpPr>
        <p:grpSpPr>
          <a:xfrm>
            <a:off x="433976" y="4996336"/>
            <a:ext cx="6375122" cy="2964928"/>
            <a:chOff x="0" y="0"/>
            <a:chExt cx="6375120" cy="2964926"/>
          </a:xfrm>
        </p:grpSpPr>
        <p:pic>
          <p:nvPicPr>
            <p:cNvPr id="177" name="Изображение" descr="Изображение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9700" y="139700"/>
              <a:ext cx="6095721" cy="26855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Изображение" descr="Изображение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375121" cy="29649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2">
            <a:alphaModFix amt="31000"/>
            <a:extLst/>
          </a:blip>
          <a:stretch>
            <a:fillRect/>
          </a:stretch>
        </p:blipFill>
        <p:spPr>
          <a:xfrm>
            <a:off x="1925151" y="543191"/>
            <a:ext cx="8732059" cy="866721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Очевидно, конструкция символа, в частности буквы, наделяется перципиентом каким-либо значением и/или смыслом и вызывает в его сознании определенный образ: как минимум название семантической конструкции - буквы (символа), порядок её в пространстве, её фонему (звучание) если имеется и так далее, что называется совокупностью признаков. И возвращаясь к теме о &quot;тонких аналогиях&quot; между языком и языковыми текстами, и генетическим кодом, и генетическими текстами, обеспечивающими передачу наследственной информации."/>
          <p:cNvSpPr txBox="1"/>
          <p:nvPr/>
        </p:nvSpPr>
        <p:spPr>
          <a:xfrm rot="21583204">
            <a:off x="1048839" y="1365978"/>
            <a:ext cx="11392635" cy="3337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Очевидно, конструкция символа, в частности буквы, наделяется перципиентом каким-либо значением и/или смыслом и вызывает в его сознании определенный образ: как минимум название семантической конструкции - буквы (символа), порядок её в пространстве, её фонему (звучание) если имеется и так далее, что называется совокупностью признаков. И возвращаясь к теме о "тонких аналогиях" между языком и языковыми текстами, и генетическим кодом, и генетическими текстами, обеспечивающими передачу наследственной информации.</a:t>
            </a:r>
          </a:p>
        </p:txBody>
      </p:sp>
      <p:sp>
        <p:nvSpPr>
          <p:cNvPr id="182" name="Вполне разумно представить себе, что ген есть собственно мысль. И здесь справедливо заметить, что весь прогресс человечества основан на одном принципе - принципе сжатия информации: число, язык человеческой речи, геометрические фигуры, астрологические и другие символы - это результат и средство для такого сжатия."/>
          <p:cNvSpPr txBox="1"/>
          <p:nvPr/>
        </p:nvSpPr>
        <p:spPr>
          <a:xfrm>
            <a:off x="861590" y="5946565"/>
            <a:ext cx="11281620" cy="226981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Вполне разумно представить себе, что ген есть собственно мысль. И здесь справедливо заметить, что весь прогресс человечества основан на одном принципе - принципе сжатия информации: число, язык человеческой речи, геометрические фигуры, астрологические и другие символы - это результат и средство для такого сжатия. 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Изображение" descr="Изображение"/>
          <p:cNvPicPr>
            <a:picLocks noChangeAspect="1"/>
          </p:cNvPicPr>
          <p:nvPr/>
        </p:nvPicPr>
        <p:blipFill>
          <a:blip r:embed="rId2">
            <a:alphaModFix amt="31000"/>
            <a:extLst/>
          </a:blip>
          <a:stretch>
            <a:fillRect/>
          </a:stretch>
        </p:blipFill>
        <p:spPr>
          <a:xfrm>
            <a:off x="2866598" y="464539"/>
            <a:ext cx="7271604" cy="882452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Гено́м - совокупность наследственного материала, заключенного в клетке организма [6]. Геном содержит биологическую информацию, необходимую для построения и поддержания организма. Большинство геномов, в том числе геном человека и геномы всех остальных клеточных форм жизни, построены из ДНК, однако некоторые вирусы имеют геномы из РНК [7]. Существует также и другое определение термина «геном», в котором под геномом понимают совокупность генетического материала."/>
          <p:cNvSpPr txBox="1"/>
          <p:nvPr/>
        </p:nvSpPr>
        <p:spPr>
          <a:xfrm>
            <a:off x="771842" y="796752"/>
            <a:ext cx="11750112" cy="2221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Гено́м - совокупность наследственного материала, заключенного в клетке организма [6]. Геном содержит биологическую информацию, необходимую для построения и поддержания организма. Большинство геномов, в том числе геном человека и геномы всех остальных клеточных форм жизни, построены из ДНК, однако некоторые вирусы имеют геномы из РНК [7]. Существует также и другое определение термина «геном», в котором под геномом понимают совокупность генетического материала.</a:t>
            </a:r>
          </a:p>
        </p:txBody>
      </p:sp>
      <p:sp>
        <p:nvSpPr>
          <p:cNvPr id="186" name="Термин «геном» был предложен Гансом Винклером в 1920 году в работе, посвящённой межвидовым амфлидиплоидным растительным гибридам, для описания совокупности генов, заключённых в гаплоидном наборе хромосом организмов одного биологического вида."/>
          <p:cNvSpPr txBox="1"/>
          <p:nvPr/>
        </p:nvSpPr>
        <p:spPr>
          <a:xfrm>
            <a:off x="811827" y="3837806"/>
            <a:ext cx="11381146" cy="166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Термин «геном» был предложен Гансом Винклером в 1920 году в работе, посвящённой межвидовым амфлидиплоидным растительным гибридам, для описания совокупности генов, заключённых в гаплоидном наборе хромосом организмов одного биологического вида.</a:t>
            </a:r>
          </a:p>
        </p:txBody>
      </p:sp>
      <p:sp>
        <p:nvSpPr>
          <p:cNvPr id="187" name="В Оксфордском энциклопедическом словаре указано, что термин образован слиянием слов «ген» и «хромосома» [8]. Таким образом, «геном» можно понимать, как объединение генов в целое [9]. А в аналогии между языком и языковыми текстами, и генетическим кодом, и генетическими текстами, ген есть – лингвистический элемент, а его совокупность – устройство геномного текста, следовательно, исследуемое нами устройство Сфирали есть иное модельное представление о геноме и его сфирали совокупной наследственной информации."/>
          <p:cNvSpPr txBox="1"/>
          <p:nvPr/>
        </p:nvSpPr>
        <p:spPr>
          <a:xfrm>
            <a:off x="791022" y="5989321"/>
            <a:ext cx="11711753" cy="323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 Оксфордском энциклопедическом словаре указано, что термин образован слиянием слов «ген» и «хромосома» [8]. Таким образом, «геном» можно понимать, как объединение генов в целое [9]. А в аналогии между языком и языковыми текстами, и генетическим кодом, и генетическими текстами, ген есть – лингвистический элемент, а его совокупность – устройство геномного текста, следовательно, исследуемое нами устройство Сфирали есть иное модельное представление о геноме и его сфирали совокупной наследственной информации.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Читателю никогда не приходил в голову вопрос: почему все витые элементы в науке представлены или левой, или правой спиралью; почему, отсутствует фигура, отвечающая гармоничному построению и левых и правых витков одновременно в едином устройстве?"/>
          <p:cNvSpPr txBox="1"/>
          <p:nvPr/>
        </p:nvSpPr>
        <p:spPr>
          <a:xfrm>
            <a:off x="695147" y="405828"/>
            <a:ext cx="11614507" cy="1510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Читателю никогда не приходил в голову вопрос: почему все витые элементы в науке представлены или левой, или правой спиралью; почему, отсутствует фигура, отвечающая гармоничному построению и левых и правых витков одновременно в едином устройстве?</a:t>
            </a:r>
          </a:p>
        </p:txBody>
      </p:sp>
      <p:sp>
        <p:nvSpPr>
          <p:cNvPr id="190" name="Кроме того, на протяжении всего исследования с 2008 года по настоящее время, автор получает совокупную информацию из различных источников: личных встреч, частной переписки и обращений изыскателей, следящих за течением настоящего исследования, где совокупность информации сводится к явлению природы Времени."/>
          <p:cNvSpPr txBox="1"/>
          <p:nvPr/>
        </p:nvSpPr>
        <p:spPr>
          <a:xfrm>
            <a:off x="726707" y="2352576"/>
            <a:ext cx="7170345" cy="323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Кроме того, на протяжении всего исследования с 2008 года по настоящее время, автор получает совокупную информацию из различных источников: личных встреч, частной переписки и обращений изыскателей, следящих за течением настоящего исследования, где совокупность информации сводится к явлению природы Времени. </a:t>
            </a:r>
          </a:p>
        </p:txBody>
      </p:sp>
      <p:sp>
        <p:nvSpPr>
          <p:cNvPr id="191" name="Время - это не только длительность исторических процессов (хронология); но и порядок следования событий в циклах перемен: восходов и закатов, приливов и отливов энергий, имеющих космические основания; где пропорция ФИ – ключ к физике космоса, именно в траектории эффекта Джанибекова находит себя Сфираль. Вре́мя это форма протекания физических и психических процессов, условие возможности изменения [10]. Форму сфирали времени демонстрирует нам и эффект Джанибекова, то есть Время имеет цикличное, поступательное устройство и, если применить настоящую модель к настоящему времени социально-физических процессов, общество переживает сегодня явление «петли Времени»."/>
          <p:cNvSpPr txBox="1"/>
          <p:nvPr/>
        </p:nvSpPr>
        <p:spPr>
          <a:xfrm>
            <a:off x="640495" y="5806741"/>
            <a:ext cx="11723810" cy="328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Время - это не только длительность исторических процессов (хронология); но и порядок следования событий в циклах перемен: восходов и закатов, приливов и отливов энергий, имеющих космические основания; где пропорция ФИ – ключ к физике космоса, именно в траектории эффекта Джанибекова находит себя Сфираль. Вре́мя это форма протекания физических и психических процессов, условие возможности изменения [10]. Форму сфирали времени демонстрирует нам и эффект Джанибекова, то есть Время имеет цикличное, поступательное устройство и, если применить настоящую модель к настоящему времени социально-физических процессов, общество переживает сегодня явление «петли Времени».</a:t>
            </a:r>
          </a:p>
        </p:txBody>
      </p:sp>
      <p:pic>
        <p:nvPicPr>
          <p:cNvPr id="19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4157" y="2087786"/>
            <a:ext cx="3336321" cy="3311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Эксперимен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Эксперимент </a:t>
            </a:r>
          </a:p>
        </p:txBody>
      </p:sp>
      <p:sp>
        <p:nvSpPr>
          <p:cNvPr id="195" name="Один из трех проведенных экспериментов по проращиванию культуры семени подсолнечника с пространственно совмещенным устройством Сфирали.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Один из трех проведенных экспериментов по проращиванию культуры семени подсолнечника с пространственно совмещенным устройством Сфирали.</a:t>
            </a:r>
          </a:p>
          <a:p>
            <a:pPr defTabSz="457200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2014 год. Крым. Севастополь. Автор эксперимента: Алексей Качан.</a:t>
            </a:r>
          </a:p>
        </p:txBody>
      </p:sp>
      <p:grpSp>
        <p:nvGrpSpPr>
          <p:cNvPr id="198" name="Изображение"/>
          <p:cNvGrpSpPr/>
          <p:nvPr/>
        </p:nvGrpSpPr>
        <p:grpSpPr>
          <a:xfrm>
            <a:off x="811399" y="402595"/>
            <a:ext cx="5351785" cy="3753164"/>
            <a:chOff x="0" y="0"/>
            <a:chExt cx="5351783" cy="3753162"/>
          </a:xfrm>
        </p:grpSpPr>
        <p:pic>
          <p:nvPicPr>
            <p:cNvPr id="197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5021584" cy="33213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Изображение" descr="Изображение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51784" cy="3753163"/>
            </a:xfrm>
            <a:prstGeom prst="rect">
              <a:avLst/>
            </a:prstGeom>
            <a:effectLst/>
          </p:spPr>
        </p:pic>
      </p:grpSp>
      <p:grpSp>
        <p:nvGrpSpPr>
          <p:cNvPr id="201" name="Изображение"/>
          <p:cNvGrpSpPr/>
          <p:nvPr/>
        </p:nvGrpSpPr>
        <p:grpSpPr>
          <a:xfrm>
            <a:off x="4567343" y="3151122"/>
            <a:ext cx="3870115" cy="4077383"/>
            <a:chOff x="0" y="0"/>
            <a:chExt cx="3870113" cy="4077382"/>
          </a:xfrm>
        </p:grpSpPr>
        <p:pic>
          <p:nvPicPr>
            <p:cNvPr id="200" name="Изображение" descr="Изображение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100" y="114300"/>
              <a:ext cx="3539914" cy="36455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Изображение" descr="Изображение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870114" cy="4077383"/>
            </a:xfrm>
            <a:prstGeom prst="rect">
              <a:avLst/>
            </a:prstGeom>
            <a:effectLst/>
          </p:spPr>
        </p:pic>
      </p:grpSp>
      <p:grpSp>
        <p:nvGrpSpPr>
          <p:cNvPr id="204" name="Изображение"/>
          <p:cNvGrpSpPr/>
          <p:nvPr/>
        </p:nvGrpSpPr>
        <p:grpSpPr>
          <a:xfrm>
            <a:off x="7151432" y="352581"/>
            <a:ext cx="5268048" cy="4056391"/>
            <a:chOff x="0" y="0"/>
            <a:chExt cx="5268047" cy="4056389"/>
          </a:xfrm>
        </p:grpSpPr>
        <p:pic>
          <p:nvPicPr>
            <p:cNvPr id="203" name="Изображение" descr="Изображение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100" y="114300"/>
              <a:ext cx="4937848" cy="36245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Изображение" descr="Изображение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268048" cy="40563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Автором, так же проведен и организованы ряд аграрных экспериментов по проращиванию семени подсолнечника в условиях пространственного совмещения споры культур и исследуемого устройства, результат трёх экспериментов положительный; экспериментальной материал относительно контрольного всходит быстрее и обильнее"/>
          <p:cNvSpPr txBox="1">
            <a:spLocks noGrp="1"/>
          </p:cNvSpPr>
          <p:nvPr>
            <p:ph type="subTitle" sz="quarter" idx="1"/>
          </p:nvPr>
        </p:nvSpPr>
        <p:spPr>
          <a:xfrm>
            <a:off x="787400" y="3748023"/>
            <a:ext cx="11430000" cy="14478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388620">
              <a:defRPr sz="229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Автором, так же проведен и организованы ряд аграрных экспериментов по проращиванию семени подсолнечника в условиях пространственного совмещения споры культур и исследуемого устройства, результат трёх экспериментов положительный; экспериментальной материал относительно контрольного всходит быстрее и обильнее</a:t>
            </a:r>
          </a:p>
        </p:txBody>
      </p:sp>
      <p:sp>
        <p:nvSpPr>
          <p:cNvPr id="207" name="Росток"/>
          <p:cNvSpPr/>
          <p:nvPr/>
        </p:nvSpPr>
        <p:spPr>
          <a:xfrm>
            <a:off x="5823508" y="5526890"/>
            <a:ext cx="1357783" cy="2237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1199" y="0"/>
                </a:moveTo>
                <a:cubicBezTo>
                  <a:pt x="11199" y="0"/>
                  <a:pt x="4417" y="3031"/>
                  <a:pt x="10035" y="4898"/>
                </a:cubicBezTo>
                <a:cubicBezTo>
                  <a:pt x="9510" y="6131"/>
                  <a:pt x="9363" y="7938"/>
                  <a:pt x="9409" y="9496"/>
                </a:cubicBezTo>
                <a:lnTo>
                  <a:pt x="8674" y="8999"/>
                </a:lnTo>
                <a:cubicBezTo>
                  <a:pt x="8753" y="8469"/>
                  <a:pt x="8637" y="7236"/>
                  <a:pt x="6085" y="6596"/>
                </a:cubicBezTo>
                <a:cubicBezTo>
                  <a:pt x="4779" y="6269"/>
                  <a:pt x="1583" y="5708"/>
                  <a:pt x="1583" y="5708"/>
                </a:cubicBezTo>
                <a:cubicBezTo>
                  <a:pt x="1583" y="5708"/>
                  <a:pt x="2192" y="9914"/>
                  <a:pt x="8277" y="9288"/>
                </a:cubicBezTo>
                <a:lnTo>
                  <a:pt x="9442" y="10173"/>
                </a:lnTo>
                <a:cubicBezTo>
                  <a:pt x="9506" y="11142"/>
                  <a:pt x="9642" y="11948"/>
                  <a:pt x="9794" y="12354"/>
                </a:cubicBezTo>
                <a:cubicBezTo>
                  <a:pt x="9962" y="12802"/>
                  <a:pt x="9961" y="13514"/>
                  <a:pt x="9880" y="14272"/>
                </a:cubicBezTo>
                <a:cubicBezTo>
                  <a:pt x="9466" y="14005"/>
                  <a:pt x="8793" y="13598"/>
                  <a:pt x="8103" y="13290"/>
                </a:cubicBezTo>
                <a:cubicBezTo>
                  <a:pt x="8027" y="12682"/>
                  <a:pt x="7456" y="11412"/>
                  <a:pt x="4177" y="10704"/>
                </a:cubicBezTo>
                <a:cubicBezTo>
                  <a:pt x="2433" y="10327"/>
                  <a:pt x="0" y="9337"/>
                  <a:pt x="0" y="9337"/>
                </a:cubicBezTo>
                <a:cubicBezTo>
                  <a:pt x="0" y="9337"/>
                  <a:pt x="-91" y="14725"/>
                  <a:pt x="7643" y="13699"/>
                </a:cubicBezTo>
                <a:lnTo>
                  <a:pt x="9774" y="15048"/>
                </a:lnTo>
                <a:cubicBezTo>
                  <a:pt x="9613" y="16048"/>
                  <a:pt x="9368" y="17001"/>
                  <a:pt x="9248" y="17425"/>
                </a:cubicBezTo>
                <a:cubicBezTo>
                  <a:pt x="9002" y="18288"/>
                  <a:pt x="9059" y="20480"/>
                  <a:pt x="9040" y="20890"/>
                </a:cubicBezTo>
                <a:cubicBezTo>
                  <a:pt x="9025" y="21202"/>
                  <a:pt x="8408" y="21321"/>
                  <a:pt x="8408" y="21321"/>
                </a:cubicBezTo>
                <a:cubicBezTo>
                  <a:pt x="8040" y="21377"/>
                  <a:pt x="8034" y="21600"/>
                  <a:pt x="8408" y="21600"/>
                </a:cubicBezTo>
                <a:cubicBezTo>
                  <a:pt x="8609" y="21600"/>
                  <a:pt x="11920" y="21600"/>
                  <a:pt x="12073" y="21600"/>
                </a:cubicBezTo>
                <a:cubicBezTo>
                  <a:pt x="12436" y="21600"/>
                  <a:pt x="12487" y="21364"/>
                  <a:pt x="12073" y="21321"/>
                </a:cubicBezTo>
                <a:cubicBezTo>
                  <a:pt x="11522" y="21262"/>
                  <a:pt x="11131" y="21121"/>
                  <a:pt x="11041" y="20813"/>
                </a:cubicBezTo>
                <a:cubicBezTo>
                  <a:pt x="10952" y="20504"/>
                  <a:pt x="10394" y="18575"/>
                  <a:pt x="10639" y="17569"/>
                </a:cubicBezTo>
                <a:cubicBezTo>
                  <a:pt x="10677" y="17413"/>
                  <a:pt x="10715" y="17216"/>
                  <a:pt x="10750" y="16989"/>
                </a:cubicBezTo>
                <a:cubicBezTo>
                  <a:pt x="11060" y="16769"/>
                  <a:pt x="11717" y="16311"/>
                  <a:pt x="12305" y="15945"/>
                </a:cubicBezTo>
                <a:cubicBezTo>
                  <a:pt x="13447" y="16166"/>
                  <a:pt x="15980" y="16464"/>
                  <a:pt x="18119" y="15364"/>
                </a:cubicBezTo>
                <a:cubicBezTo>
                  <a:pt x="19247" y="14783"/>
                  <a:pt x="21509" y="13280"/>
                  <a:pt x="21509" y="13280"/>
                </a:cubicBezTo>
                <a:cubicBezTo>
                  <a:pt x="21509" y="13280"/>
                  <a:pt x="12547" y="12190"/>
                  <a:pt x="11737" y="15573"/>
                </a:cubicBezTo>
                <a:lnTo>
                  <a:pt x="10864" y="16043"/>
                </a:lnTo>
                <a:cubicBezTo>
                  <a:pt x="10971" y="14873"/>
                  <a:pt x="10991" y="13415"/>
                  <a:pt x="10775" y="12417"/>
                </a:cubicBezTo>
                <a:lnTo>
                  <a:pt x="12355" y="11579"/>
                </a:lnTo>
                <a:cubicBezTo>
                  <a:pt x="18672" y="12159"/>
                  <a:pt x="20026" y="7835"/>
                  <a:pt x="20026" y="7835"/>
                </a:cubicBezTo>
                <a:cubicBezTo>
                  <a:pt x="20026" y="7835"/>
                  <a:pt x="17651" y="8235"/>
                  <a:pt x="15906" y="8612"/>
                </a:cubicBezTo>
                <a:cubicBezTo>
                  <a:pt x="12429" y="9363"/>
                  <a:pt x="11998" y="10745"/>
                  <a:pt x="11973" y="11300"/>
                </a:cubicBezTo>
                <a:lnTo>
                  <a:pt x="10634" y="11780"/>
                </a:lnTo>
                <a:cubicBezTo>
                  <a:pt x="10426" y="10763"/>
                  <a:pt x="10298" y="9630"/>
                  <a:pt x="10271" y="8492"/>
                </a:cubicBezTo>
                <a:lnTo>
                  <a:pt x="11654" y="7417"/>
                </a:lnTo>
                <a:cubicBezTo>
                  <a:pt x="16996" y="7894"/>
                  <a:pt x="18144" y="4232"/>
                  <a:pt x="18144" y="4232"/>
                </a:cubicBezTo>
                <a:cubicBezTo>
                  <a:pt x="18144" y="4232"/>
                  <a:pt x="16125" y="4573"/>
                  <a:pt x="14642" y="4893"/>
                </a:cubicBezTo>
                <a:cubicBezTo>
                  <a:pt x="11810" y="5505"/>
                  <a:pt x="11357" y="6610"/>
                  <a:pt x="11305" y="7117"/>
                </a:cubicBezTo>
                <a:cubicBezTo>
                  <a:pt x="10911" y="7336"/>
                  <a:pt x="10530" y="7612"/>
                  <a:pt x="10265" y="7818"/>
                </a:cubicBezTo>
                <a:cubicBezTo>
                  <a:pt x="10277" y="6831"/>
                  <a:pt x="10367" y="5857"/>
                  <a:pt x="10551" y="4967"/>
                </a:cubicBezTo>
                <a:cubicBezTo>
                  <a:pt x="11084" y="4744"/>
                  <a:pt x="13013" y="3792"/>
                  <a:pt x="11865" y="2105"/>
                </a:cubicBezTo>
                <a:cubicBezTo>
                  <a:pt x="11342" y="1337"/>
                  <a:pt x="11199" y="0"/>
                  <a:pt x="11199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Вывод:"/>
          <p:cNvSpPr txBox="1">
            <a:spLocks noGrp="1"/>
          </p:cNvSpPr>
          <p:nvPr>
            <p:ph type="ctrTitle"/>
          </p:nvPr>
        </p:nvSpPr>
        <p:spPr>
          <a:xfrm>
            <a:off x="787400" y="-1609853"/>
            <a:ext cx="11430000" cy="3810001"/>
          </a:xfrm>
          <a:prstGeom prst="rect">
            <a:avLst/>
          </a:prstGeom>
        </p:spPr>
        <p:txBody>
          <a:bodyPr/>
          <a:lstStyle/>
          <a:p>
            <a:r>
              <a:t>Вывод:</a:t>
            </a:r>
          </a:p>
        </p:txBody>
      </p:sp>
      <p:sp>
        <p:nvSpPr>
          <p:cNvPr id="210" name="Перечисленные явления и события, организованные мероприятия и эксперименты, внесли существенный вклад к появлению и возникновению еще более фундаментальных задач: дешифровки и прочтению обнаруженной языковой системы, её содержания и свойств. Промежуточные результаты исследования устройства открытой новой фигуры и моделирование ею существующих норм, в частности, об устройстве форм наследственной информации, дает основание к прогнозированию новой элементной базы."/>
          <p:cNvSpPr txBox="1">
            <a:spLocks noGrp="1"/>
          </p:cNvSpPr>
          <p:nvPr>
            <p:ph type="subTitle" idx="1"/>
          </p:nvPr>
        </p:nvSpPr>
        <p:spPr>
          <a:xfrm>
            <a:off x="1787324" y="2493783"/>
            <a:ext cx="10193100" cy="63144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43484">
              <a:defRPr sz="358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Перечисленные явления и события, организованные мероприятия и эксперименты, внесли существенный вклад к появлению и возникновению еще более фундаментальных задач: дешифровки и прочтению обнаруженной языковой системы, её содержания и свойств. Промежуточные результаты исследования устройства открытой новой фигуры и моделирование ею существующих норм, в частности, об устройстве форм наследственной информации, дает основание к прогнозированию новой элементной базы.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Исследование Хронокванта в устройстве Сфирали и…"/>
          <p:cNvSpPr txBox="1">
            <a:spLocks noGrp="1"/>
          </p:cNvSpPr>
          <p:nvPr>
            <p:ph type="title"/>
          </p:nvPr>
        </p:nvSpPr>
        <p:spPr>
          <a:xfrm>
            <a:off x="787400" y="102066"/>
            <a:ext cx="11430000" cy="9549466"/>
          </a:xfrm>
          <a:prstGeom prst="rect">
            <a:avLst/>
          </a:prstGeom>
        </p:spPr>
        <p:txBody>
          <a:bodyPr/>
          <a:lstStyle/>
          <a:p>
            <a:pPr algn="l" defTabSz="457200">
              <a:defRPr sz="33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Исследование Хронокванта в устройстве Сфирали и</a:t>
            </a:r>
          </a:p>
          <a:p>
            <a:pPr algn="l" defTabSz="457200">
              <a:defRPr sz="33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её семантика лингвистических элементов генетического кода,</a:t>
            </a:r>
          </a:p>
          <a:p>
            <a:pPr algn="l" defTabSz="457200">
              <a:defRPr sz="33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языковой системе Витие.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Олег Сергеевич Басаргин"/>
          <p:cNvSpPr txBox="1">
            <a:spLocks noGrp="1"/>
          </p:cNvSpPr>
          <p:nvPr>
            <p:ph type="title"/>
          </p:nvPr>
        </p:nvSpPr>
        <p:spPr>
          <a:xfrm>
            <a:off x="787399" y="736448"/>
            <a:ext cx="11430001" cy="2438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Олег Сергеевич Басаргин </a:t>
            </a:r>
          </a:p>
        </p:txBody>
      </p:sp>
      <p:sp>
        <p:nvSpPr>
          <p:cNvPr id="213" name="Исследователь, изобретатель, общественный деятель;…"/>
          <p:cNvSpPr txBox="1"/>
          <p:nvPr/>
        </p:nvSpPr>
        <p:spPr>
          <a:xfrm>
            <a:off x="857539" y="3552660"/>
            <a:ext cx="11289722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/>
            </a:pPr>
            <a:r>
              <a:t>Исследователь, изобретатель, общественный деятель;</a:t>
            </a:r>
          </a:p>
          <a:p>
            <a:pPr algn="l">
              <a:defRPr sz="3500"/>
            </a:pPr>
            <a:r>
              <a:t>Член-корреспондент Международного Союза Общественных Объединений «Международной Академии Авторов Научных Открытий и Изобретений» (МСОО МААНОИ).</a:t>
            </a:r>
          </a:p>
          <a:p>
            <a:pPr algn="l">
              <a:defRPr sz="3500"/>
            </a:pPr>
            <a:r>
              <a:t>Mail: basarginnigrasab@yandex.ru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Используемая литература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r>
              <a:t>Используемая литература :</a:t>
            </a:r>
          </a:p>
        </p:txBody>
      </p:sp>
      <p:sp>
        <p:nvSpPr>
          <p:cNvPr id="216" name="1. –  Формула патента на полезную модель РФ № 98676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–  Формула патента на полезную модель РФ № 98676.  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– Энциклопедия Русской мысли. ТОМ 8. Г.С. Гриневич. "Вначале было слово..." "Славянская семантика лингвистических элементов генетического кода", М., 1997 г (с. 2).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- Всеясветная грамота. Шубин-Абрамов Ананий Фёдорович. ПРАЯЗЫК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- Азбука для детей и их родителей. Климашевский Л.В., Молчанова О.А. Издательство: Раритеты Кубани., 2010 год.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– Спираль. Толковый словарь Ожегова.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 – Talking glossary of genetic terms: genome (англ.). National Human Genome Research Institute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- Браун Т.А. Геномы/Пер. с англ. = Genomes. - М.-Ижевск: Институт компьютерных исследований, 2011. - 944 с. - ISBN 978-5-4344-0002-2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8. – Патрушев Л.И. Экспрессия генов / Ю.А. Берлин – М.: Наука, 2000. -  526 с. - ISBN 5-02-001890-2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9. - Abecasis GR, Auton A, Brooks LD, et al. (November 2012). «An integrated map of genetic variation from 1,092 human genomes». Nature 491 (7422): 56–65. DOI:10.1038/nature11632. PMID 23128226.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205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10. - Смирнов А. В. Время // Новая философская энциклопедия / Ин-т философии РАН; Нац. обществ-науч. фонд; Предс. научно-ред. совета В. С. Стёпин, заместители предс.: А. А. Гусейнов, Г. Ю. Семигин, уч. секр. А. П. Огурцов. - 2-е изд., испр. и допол. - М.: Мысль, 2010. - ISBN 978-5-244-01115-9.</a:t>
            </a:r>
            <a:endParaRPr sz="1764"/>
          </a:p>
          <a:p>
            <a:pPr marL="0" indent="0" defTabSz="448055">
              <a:spcBef>
                <a:spcPts val="0"/>
              </a:spcBef>
              <a:buSzTx/>
              <a:buNone/>
              <a:defRPr sz="1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Благодарю за внимание!"/>
          <p:cNvSpPr txBox="1">
            <a:spLocks noGrp="1"/>
          </p:cNvSpPr>
          <p:nvPr>
            <p:ph type="ctrTitle"/>
          </p:nvPr>
        </p:nvSpPr>
        <p:spPr>
          <a:xfrm>
            <a:off x="787400" y="1036055"/>
            <a:ext cx="11430000" cy="3810001"/>
          </a:xfrm>
          <a:prstGeom prst="rect">
            <a:avLst/>
          </a:prstGeom>
        </p:spPr>
        <p:txBody>
          <a:bodyPr/>
          <a:lstStyle/>
          <a:p>
            <a:r>
              <a:t>Благодарю за внимание! </a:t>
            </a:r>
          </a:p>
        </p:txBody>
      </p:sp>
      <p:pic>
        <p:nvPicPr>
          <p:cNvPr id="21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969019" y="4876972"/>
            <a:ext cx="1426732" cy="1416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астоящий труд направлен на знакомство с результатами десятилетнего исследования открытия ранее неизвестной фигуры «Сфирали» и проявления ею неожиданных свойств в виде достаточных признаков неизвестной языковой системы «Витие», её когнитивного влияния на индивидуальное и коллективное сознание перципиента; конвергенции знаний ряда гуманитарных и технических научных дисциплин от этнолингвистики, генетики, традиционной классической и квантовой физики до исследования природы Времени."/>
          <p:cNvSpPr txBox="1">
            <a:spLocks noGrp="1"/>
          </p:cNvSpPr>
          <p:nvPr>
            <p:ph type="title"/>
          </p:nvPr>
        </p:nvSpPr>
        <p:spPr>
          <a:xfrm>
            <a:off x="787400" y="234079"/>
            <a:ext cx="11430000" cy="9285442"/>
          </a:xfrm>
          <a:prstGeom prst="rect">
            <a:avLst/>
          </a:prstGeom>
        </p:spPr>
        <p:txBody>
          <a:bodyPr/>
          <a:lstStyle>
            <a:lvl1pPr algn="l"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Настоящий труд направлен на знакомство с результатами десятилетнего исследования открытия ранее неизвестной фигуры «Сфирали» и проявления ею неожиданных свойств в виде достаточных признаков неизвестной языковой системы «Витие», её когнитивного влияния на индивидуальное и коллективное сознание перципиента; конвергенции знаний ряда гуманитарных и технических научных дисциплин от этнолингвистики, генетики, традиционной классической и квантовой физики до исследования природы Времени.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В 2007-2008 году особое внимание привлекло явление в отражении мыльного пузыря знака равновесия [Рис.1]."/>
          <p:cNvSpPr txBox="1"/>
          <p:nvPr/>
        </p:nvSpPr>
        <p:spPr>
          <a:xfrm>
            <a:off x="787400" y="6624946"/>
            <a:ext cx="11328273" cy="125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457200">
              <a:def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 2007-2008 году особое внимание привлекло явление в отражении мыльного пузыря знака равновесия [Рис.1].</a:t>
            </a:r>
          </a:p>
        </p:txBody>
      </p:sp>
      <p:sp>
        <p:nvSpPr>
          <p:cNvPr id="128" name="Рис. 1: Фото явление знака равновесия в отражении мыльного пузыря против времени стрелки часов."/>
          <p:cNvSpPr txBox="1"/>
          <p:nvPr/>
        </p:nvSpPr>
        <p:spPr>
          <a:xfrm>
            <a:off x="828273" y="8413365"/>
            <a:ext cx="10018106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Рис. 1: Фото явление знака равновесия в отражении мыльного пузыря против времени стрелки часов.</a:t>
            </a:r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2124" y="559451"/>
            <a:ext cx="9300552" cy="6249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17 ноября 2009 года, была подана заявка в Федеральный Институт Промышленной Собственности РФ на изобретение устройства скрепления плоских относительно жестких и удлинённых гибких элементов, состоящее из двух зеркально симметричных витков проволоки, соединённых промежуточной S-образной петлёй."/>
          <p:cNvSpPr txBox="1">
            <a:spLocks noGrp="1"/>
          </p:cNvSpPr>
          <p:nvPr>
            <p:ph type="title"/>
          </p:nvPr>
        </p:nvSpPr>
        <p:spPr>
          <a:xfrm>
            <a:off x="674769" y="2213214"/>
            <a:ext cx="5600701" cy="4657762"/>
          </a:xfrm>
          <a:prstGeom prst="rect">
            <a:avLst/>
          </a:prstGeom>
        </p:spPr>
        <p:txBody>
          <a:bodyPr/>
          <a:lstStyle>
            <a:lvl1pPr algn="l" defTabSz="457200">
              <a:defRPr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17 ноября 2009 года, была подана заявка в Федеральный Институт Промышленной Собственности РФ на изобретение устройства скрепления плоских относительно жестких и удлинённых гибких элементов, состоящее из двух зеркально симметричных витков проволоки, соединённых промежуточной S-образной петлёй.</a:t>
            </a:r>
          </a:p>
        </p:txBody>
      </p:sp>
      <p:pic>
        <p:nvPicPr>
          <p:cNvPr id="13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9989" y="1491674"/>
            <a:ext cx="2772049" cy="275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9055" y="5510462"/>
            <a:ext cx="2575516" cy="312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36556" y="1243769"/>
            <a:ext cx="505529" cy="3481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9905" y="4623420"/>
            <a:ext cx="3453968" cy="506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Изображение" descr="Изображение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24894" y="946150"/>
            <a:ext cx="6012012" cy="7810500"/>
          </a:xfrm>
          <a:prstGeom prst="rect">
            <a:avLst/>
          </a:prstGeom>
        </p:spPr>
      </p:pic>
      <p:sp>
        <p:nvSpPr>
          <p:cNvPr id="138" name="27 октября 2010 года, был выдан патент на полезную модель № 98676."/>
          <p:cNvSpPr txBox="1">
            <a:spLocks noGrp="1"/>
          </p:cNvSpPr>
          <p:nvPr>
            <p:ph type="title"/>
          </p:nvPr>
        </p:nvSpPr>
        <p:spPr>
          <a:xfrm>
            <a:off x="7374646" y="2652731"/>
            <a:ext cx="5600701" cy="2798239"/>
          </a:xfrm>
          <a:prstGeom prst="rect">
            <a:avLst/>
          </a:prstGeom>
        </p:spPr>
        <p:txBody>
          <a:bodyPr/>
          <a:lstStyle>
            <a:lvl1pPr algn="l" defTabSz="457200">
              <a:def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27 октября 2010 года, был выдан патент на полезную модель № 98676.</a:t>
            </a:r>
            <a:endParaRPr sz="18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Изображение" descr="Изображение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5651" y="1797818"/>
            <a:ext cx="4776944" cy="3729889"/>
          </a:xfrm>
          <a:prstGeom prst="rect">
            <a:avLst/>
          </a:prstGeom>
        </p:spPr>
      </p:pic>
      <p:pic>
        <p:nvPicPr>
          <p:cNvPr id="141" name="Изображение" descr="Изображение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872" y="1763246"/>
            <a:ext cx="6590993" cy="3799033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2" name="В ходе практического применения устройства, было выявлено неожиданное его свойство: при раскрытии (разжатии) его витков относительно друг друга и помещении устройства между источником света и двухмерной координатной плоскостью, на плоскости образуется проекция устройства напоминающая семантический ряд лингвистических элементов и символов."/>
          <p:cNvSpPr txBox="1"/>
          <p:nvPr/>
        </p:nvSpPr>
        <p:spPr>
          <a:xfrm>
            <a:off x="1015867" y="6149302"/>
            <a:ext cx="11662345" cy="1360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 ходе практического применения устройства, было выявлено неожиданное его свойство: при раскрытии (разжатии) его витков относительно друг друга и помещении устройства между источником света и двухмерной координатной плоскостью, на плоскости образуется проекция устройства напоминающая семантический ряд лингвистических элементов и символов.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На начальном этапе исследования в большей степени интересовало явление проецируемого семантического ряда, а намерение его толкования открывалось в тождественности символов этнических языковых системах (этнолингвистике), где геометрия лингвистических элементов соответствовала наблюдаемым проекциям и их инвариантностью."/>
          <p:cNvSpPr txBox="1"/>
          <p:nvPr/>
        </p:nvSpPr>
        <p:spPr>
          <a:xfrm>
            <a:off x="891269" y="5055334"/>
            <a:ext cx="11222262" cy="346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На начальном этапе исследования в большей степени интересовало явление проецируемого семантического ряда, а намерение его толкования открывалось в тождественности символов этнических языковых системах (этнолингвистике), где геометрия лингвистических элементов соответствовала наблюдаемым проекциям и их инвариантностью.</a:t>
            </a:r>
          </a:p>
        </p:txBody>
      </p:sp>
      <p:pic>
        <p:nvPicPr>
          <p:cNvPr id="145" name="Изображение" descr="Изображение"/>
          <p:cNvPicPr>
            <a:picLocks noChangeAspect="1"/>
          </p:cNvPicPr>
          <p:nvPr/>
        </p:nvPicPr>
        <p:blipFill>
          <a:blip r:embed="rId2">
            <a:alphaModFix amt="16000"/>
            <a:extLst/>
          </a:blip>
          <a:stretch>
            <a:fillRect/>
          </a:stretch>
        </p:blipFill>
        <p:spPr>
          <a:xfrm>
            <a:off x="-1333989" y="69976"/>
            <a:ext cx="7453744" cy="6102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Изображение" descr="Изображение"/>
          <p:cNvPicPr>
            <a:picLocks noChangeAspect="1"/>
          </p:cNvPicPr>
          <p:nvPr/>
        </p:nvPicPr>
        <p:blipFill>
          <a:blip r:embed="rId3">
            <a:alphaModFix amt="16000"/>
            <a:extLst/>
          </a:blip>
          <a:stretch>
            <a:fillRect/>
          </a:stretch>
        </p:blipFill>
        <p:spPr>
          <a:xfrm>
            <a:off x="3999025" y="4283218"/>
            <a:ext cx="11196952" cy="605066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Исследование настоящего явления привело к пониманию, что все буквы плоскостного письма есть проекция на плоскости объемных многомерных объектов. Поиск тождественных символов выявил ряд лингвистических элементов из этнических языковых систем."/>
          <p:cNvSpPr txBox="1"/>
          <p:nvPr/>
        </p:nvSpPr>
        <p:spPr>
          <a:xfrm>
            <a:off x="909079" y="1873023"/>
            <a:ext cx="10799406" cy="249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Исследование настоящего явления привело к пониманию, что все буквы плоскостного письма есть проекция на плоскости объемных многомерных объектов. Поиск тождественных символов выявил ряд лингвистических элементов из этнических языковых систем.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Изображение" descr="Изображение"/>
          <p:cNvPicPr>
            <a:picLocks noGrp="1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66000" y="4152900"/>
            <a:ext cx="5118101" cy="5080000"/>
          </a:xfrm>
          <a:prstGeom prst="rect">
            <a:avLst/>
          </a:prstGeom>
        </p:spPr>
      </p:pic>
      <p:sp>
        <p:nvSpPr>
          <p:cNvPr id="150" name="Встал вопрос о их смысловом значении.…"/>
          <p:cNvSpPr txBox="1"/>
          <p:nvPr/>
        </p:nvSpPr>
        <p:spPr>
          <a:xfrm>
            <a:off x="428418" y="1137853"/>
            <a:ext cx="6404651" cy="740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Встал вопрос о их смысловом значении.</a:t>
            </a:r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2012 году была предпринята попытка паломничества в Непал через Тибет.</a:t>
            </a:r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Результат экспедиции привел на север Таиланда, где в международном центре Випассана, монастыря Wat Tham Wua (Tam Wua Forest Monastery | Meditation Vipassana), королевские монахи прочли в устройстве два семантических образа (лингвистических элемента) «Тигр» и «Отец».</a:t>
            </a:r>
          </a:p>
        </p:txBody>
      </p:sp>
      <p:pic>
        <p:nvPicPr>
          <p:cNvPr id="151" name="Изображение" descr="Изображение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9279" y="454541"/>
            <a:ext cx="5576629" cy="336771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5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200" y="3815227"/>
            <a:ext cx="5734385" cy="84133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Рис. 4. Настоятель монастыря Wat Tham Wua читает устройство Сфирали."/>
          <p:cNvSpPr txBox="1"/>
          <p:nvPr/>
        </p:nvSpPr>
        <p:spPr>
          <a:xfrm>
            <a:off x="7064694" y="3720684"/>
            <a:ext cx="7589700" cy="28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Рис. 4. Настоятель монастыря Wat Tham Wua читает устройство Сфирали.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1405</Words>
  <Application>Microsoft Office PowerPoint</Application>
  <PresentationFormat>Произвольный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Baskerville</vt:lpstr>
      <vt:lpstr>Helvetica</vt:lpstr>
      <vt:lpstr>Helvetica Neue</vt:lpstr>
      <vt:lpstr>Hoefler Text</vt:lpstr>
      <vt:lpstr>Times New Roman</vt:lpstr>
      <vt:lpstr>Harmony</vt:lpstr>
      <vt:lpstr>ХРОНОКВАНТ:</vt:lpstr>
      <vt:lpstr>Исследование Хронокванта в устройстве Сфирали и её семантика лингвистических элементов генетического кода, в языковой системе Витие.</vt:lpstr>
      <vt:lpstr>Настоящий труд направлен на знакомство с результатами десятилетнего исследования открытия ранее неизвестной фигуры «Сфирали» и проявления ею неожиданных свойств в виде достаточных признаков неизвестной языковой системы «Витие», её когнитивного влияния на индивидуальное и коллективное сознание перципиента; конвергенции знаний ряда гуманитарных и технических научных дисциплин от этнолингвистики, генетики, традиционной классической и квантовой физики до исследования природы Времени.</vt:lpstr>
      <vt:lpstr>Презентация PowerPoint</vt:lpstr>
      <vt:lpstr>17 ноября 2009 года, была подана заявка в Федеральный Институт Промышленной Собственности РФ на изобретение устройства скрепления плоских относительно жестких и удлинённых гибких элементов, состоящее из двух зеркально симметричных витков проволоки, соединённых промежуточной S-образной петлёй.</vt:lpstr>
      <vt:lpstr>27 октября 2010 года, был выдан патент на полезную модель № 98676.</vt:lpstr>
      <vt:lpstr>Презентация PowerPoint</vt:lpstr>
      <vt:lpstr>Презентация PowerPoint</vt:lpstr>
      <vt:lpstr>Презентация PowerPoint</vt:lpstr>
      <vt:lpstr>Историческая справка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 </vt:lpstr>
      <vt:lpstr>Презентация PowerPoint</vt:lpstr>
      <vt:lpstr>Вывод:</vt:lpstr>
      <vt:lpstr>Олег Сергеевич Басаргин </vt:lpstr>
      <vt:lpstr>Используемая литература :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ХРОНОКВАНТ:</dc:title>
  <cp:lastModifiedBy>XTreme.ws</cp:lastModifiedBy>
  <cp:revision>3</cp:revision>
  <dcterms:modified xsi:type="dcterms:W3CDTF">2020-01-10T02:00:38Z</dcterms:modified>
</cp:coreProperties>
</file>