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2"/>
  </p:notesMasterIdLst>
  <p:sldIdLst>
    <p:sldId id="259" r:id="rId2"/>
    <p:sldId id="291" r:id="rId3"/>
    <p:sldId id="293" r:id="rId4"/>
    <p:sldId id="294" r:id="rId5"/>
    <p:sldId id="292" r:id="rId6"/>
    <p:sldId id="295" r:id="rId7"/>
    <p:sldId id="296" r:id="rId8"/>
    <p:sldId id="297" r:id="rId9"/>
    <p:sldId id="286" r:id="rId10"/>
    <p:sldId id="277" r:id="rId11"/>
    <p:sldId id="275" r:id="rId12"/>
    <p:sldId id="276" r:id="rId13"/>
    <p:sldId id="278" r:id="rId14"/>
    <p:sldId id="279" r:id="rId15"/>
    <p:sldId id="280" r:id="rId16"/>
    <p:sldId id="282" r:id="rId17"/>
    <p:sldId id="284" r:id="rId18"/>
    <p:sldId id="298" r:id="rId19"/>
    <p:sldId id="299" r:id="rId20"/>
    <p:sldId id="270" r:id="rId21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5" autoAdjust="0"/>
    <p:restoredTop sz="95930" autoAdjust="0"/>
  </p:normalViewPr>
  <p:slideViewPr>
    <p:cSldViewPr snapToGrid="0">
      <p:cViewPr varScale="1">
        <p:scale>
          <a:sx n="112" d="100"/>
          <a:sy n="112" d="100"/>
        </p:scale>
        <p:origin x="-774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1958" y="5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D6457-5A40-42E8-80FB-5F68C92D572A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B3163-770B-478A-9D60-E44510AC68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9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6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91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54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63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91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53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2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342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9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7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0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B3163-770B-478A-9D60-E44510AC689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5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4FDBA-DA9D-4953-A455-7FD6F50F6345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000A7-51C0-48A9-A933-A42BB9A62B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0.jpg"/><Relationship Id="rId7" Type="http://schemas.openxmlformats.org/officeDocument/2006/relationships/image" Target="../media/image54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7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6.jpeg"/><Relationship Id="rId18" Type="http://schemas.openxmlformats.org/officeDocument/2006/relationships/image" Target="../media/image70.jpeg"/><Relationship Id="rId3" Type="http://schemas.openxmlformats.org/officeDocument/2006/relationships/image" Target="../media/image40.jpg"/><Relationship Id="rId21" Type="http://schemas.openxmlformats.org/officeDocument/2006/relationships/image" Target="../media/image3.jpeg"/><Relationship Id="rId7" Type="http://schemas.openxmlformats.org/officeDocument/2006/relationships/image" Target="../media/image61.jpeg"/><Relationship Id="rId12" Type="http://schemas.openxmlformats.org/officeDocument/2006/relationships/image" Target="../media/image6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image" Target="../media/image68.jpeg"/><Relationship Id="rId10" Type="http://schemas.openxmlformats.org/officeDocument/2006/relationships/image" Target="../media/image64.jpeg"/><Relationship Id="rId19" Type="http://schemas.openxmlformats.org/officeDocument/2006/relationships/image" Target="../media/image71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1.jpeg"/><Relationship Id="rId3" Type="http://schemas.openxmlformats.org/officeDocument/2006/relationships/image" Target="../media/image40.jp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.jpeg"/><Relationship Id="rId5" Type="http://schemas.openxmlformats.org/officeDocument/2006/relationships/image" Target="../media/image74.jpeg"/><Relationship Id="rId15" Type="http://schemas.openxmlformats.org/officeDocument/2006/relationships/image" Target="../media/image82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.jpeg"/><Relationship Id="rId5" Type="http://schemas.openxmlformats.org/officeDocument/2006/relationships/image" Target="../media/image85.jpeg"/><Relationship Id="rId10" Type="http://schemas.openxmlformats.org/officeDocument/2006/relationships/image" Target="../media/image89.jpeg"/><Relationship Id="rId4" Type="http://schemas.openxmlformats.org/officeDocument/2006/relationships/image" Target="../media/image84.jpe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umanikAN\Desktop\Лучшая практика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4" y="-1"/>
            <a:ext cx="1220047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391129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69" y="7885"/>
            <a:ext cx="5941437" cy="685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4" name="Группа 43"/>
          <p:cNvGrpSpPr/>
          <p:nvPr/>
        </p:nvGrpSpPr>
        <p:grpSpPr>
          <a:xfrm>
            <a:off x="5774074" y="1740696"/>
            <a:ext cx="2212848" cy="3187920"/>
            <a:chOff x="5774074" y="1740696"/>
            <a:chExt cx="2212848" cy="318792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5774074" y="4142232"/>
              <a:ext cx="155448" cy="59436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7" name="Прямая соединительная линия 306"/>
            <p:cNvCxnSpPr/>
            <p:nvPr/>
          </p:nvCxnSpPr>
          <p:spPr>
            <a:xfrm flipV="1">
              <a:off x="5996578" y="3306604"/>
              <a:ext cx="155448" cy="59436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3" name="Прямая соединительная линия 312"/>
            <p:cNvCxnSpPr/>
            <p:nvPr/>
          </p:nvCxnSpPr>
          <p:spPr>
            <a:xfrm flipV="1">
              <a:off x="7138988" y="1740696"/>
              <a:ext cx="152514" cy="81676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Полилиния 17"/>
            <p:cNvSpPr/>
            <p:nvPr/>
          </p:nvSpPr>
          <p:spPr>
            <a:xfrm>
              <a:off x="6112402" y="2340864"/>
              <a:ext cx="1874520" cy="2587752"/>
            </a:xfrm>
            <a:custGeom>
              <a:avLst/>
              <a:gdLst>
                <a:gd name="connsiteX0" fmla="*/ 1060704 w 1874520"/>
                <a:gd name="connsiteY0" fmla="*/ 0 h 2587752"/>
                <a:gd name="connsiteX1" fmla="*/ 1874520 w 1874520"/>
                <a:gd name="connsiteY1" fmla="*/ 265176 h 2587752"/>
                <a:gd name="connsiteX2" fmla="*/ 1609344 w 1874520"/>
                <a:gd name="connsiteY2" fmla="*/ 713232 h 2587752"/>
                <a:gd name="connsiteX3" fmla="*/ 1353312 w 1874520"/>
                <a:gd name="connsiteY3" fmla="*/ 621792 h 2587752"/>
                <a:gd name="connsiteX4" fmla="*/ 749808 w 1874520"/>
                <a:gd name="connsiteY4" fmla="*/ 1645920 h 2587752"/>
                <a:gd name="connsiteX5" fmla="*/ 402336 w 1874520"/>
                <a:gd name="connsiteY5" fmla="*/ 1572768 h 2587752"/>
                <a:gd name="connsiteX6" fmla="*/ 146304 w 1874520"/>
                <a:gd name="connsiteY6" fmla="*/ 2587752 h 2587752"/>
                <a:gd name="connsiteX7" fmla="*/ 0 w 1874520"/>
                <a:gd name="connsiteY7" fmla="*/ 2532888 h 2587752"/>
                <a:gd name="connsiteX8" fmla="*/ 402336 w 1874520"/>
                <a:gd name="connsiteY8" fmla="*/ 969264 h 2587752"/>
                <a:gd name="connsiteX9" fmla="*/ 713232 w 1874520"/>
                <a:gd name="connsiteY9" fmla="*/ 1005840 h 2587752"/>
                <a:gd name="connsiteX10" fmla="*/ 859536 w 1874520"/>
                <a:gd name="connsiteY10" fmla="*/ 932688 h 2587752"/>
                <a:gd name="connsiteX11" fmla="*/ 877824 w 1874520"/>
                <a:gd name="connsiteY11" fmla="*/ 841248 h 2587752"/>
                <a:gd name="connsiteX12" fmla="*/ 1060704 w 1874520"/>
                <a:gd name="connsiteY12" fmla="*/ 0 h 258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4520" h="2587752">
                  <a:moveTo>
                    <a:pt x="1060704" y="0"/>
                  </a:moveTo>
                  <a:lnTo>
                    <a:pt x="1874520" y="265176"/>
                  </a:lnTo>
                  <a:lnTo>
                    <a:pt x="1609344" y="713232"/>
                  </a:lnTo>
                  <a:lnTo>
                    <a:pt x="1353312" y="621792"/>
                  </a:lnTo>
                  <a:lnTo>
                    <a:pt x="749808" y="1645920"/>
                  </a:lnTo>
                  <a:lnTo>
                    <a:pt x="402336" y="1572768"/>
                  </a:lnTo>
                  <a:lnTo>
                    <a:pt x="146304" y="2587752"/>
                  </a:lnTo>
                  <a:lnTo>
                    <a:pt x="0" y="2532888"/>
                  </a:lnTo>
                  <a:lnTo>
                    <a:pt x="402336" y="969264"/>
                  </a:lnTo>
                  <a:lnTo>
                    <a:pt x="713232" y="1005840"/>
                  </a:lnTo>
                  <a:lnTo>
                    <a:pt x="859536" y="932688"/>
                  </a:lnTo>
                  <a:lnTo>
                    <a:pt x="877824" y="841248"/>
                  </a:lnTo>
                  <a:lnTo>
                    <a:pt x="1060704" y="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603772" y="36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асфальтирования 2 микрорайона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TumanikAN\Desktop\презентация\фотографии до\Проезды\DSC061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1" y="2390130"/>
            <a:ext cx="5677758" cy="425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TumanikAN\Desktop\презентация\фотографии до\Проезды\DSC062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88" y="1740696"/>
            <a:ext cx="5838277" cy="4378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TumanikAN\Desktop\презентация\фотографии до\Проезды\DSC062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24" y="1050381"/>
            <a:ext cx="6287708" cy="47157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TumanikAN\Desktop\презентация\фотографии до\Проезды\DSC062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90" y="646691"/>
            <a:ext cx="6234350" cy="4675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TumanikAN\Desktop\презентация\фотографии до\Проезды\DSC062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037" y="173668"/>
            <a:ext cx="6339931" cy="475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umanikAN\Desktop\презентация\фотографии\Проезды\IMG_21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41" y="133350"/>
            <a:ext cx="6689755" cy="5017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umanikAN\Desktop\презентация\фотографии\Проезды\IMG_21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257" y="930356"/>
            <a:ext cx="6682749" cy="5012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umanikAN\Desktop\презентация\фотографии\Проезды\IMG_215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67" y="1451594"/>
            <a:ext cx="6609083" cy="4956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umanikAN\Desktop\презентация\фотографии\Проезды\IMG_215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80" y="1664800"/>
            <a:ext cx="6606353" cy="495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umanikAN\Desktop\презентация\фотографии\Проезды\IMG_217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82" y="292030"/>
            <a:ext cx="8121810" cy="6091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3581866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88"/>
            <a:ext cx="12192000" cy="63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1233488" y="602189"/>
            <a:ext cx="9446418" cy="5058042"/>
            <a:chOff x="1233488" y="602189"/>
            <a:chExt cx="9446418" cy="5058042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flipH="1">
              <a:off x="2268537" y="3041650"/>
              <a:ext cx="287338" cy="131127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2028825" y="3219450"/>
              <a:ext cx="479425" cy="2222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>
              <a:off x="2371725" y="3476625"/>
              <a:ext cx="79375" cy="317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7" name="Прямая соединительная линия 306"/>
            <p:cNvCxnSpPr/>
            <p:nvPr/>
          </p:nvCxnSpPr>
          <p:spPr>
            <a:xfrm flipH="1" flipV="1">
              <a:off x="1742491" y="3647617"/>
              <a:ext cx="668922" cy="8868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9" name="Прямая соединительная линия 308"/>
            <p:cNvCxnSpPr/>
            <p:nvPr/>
          </p:nvCxnSpPr>
          <p:spPr>
            <a:xfrm flipH="1">
              <a:off x="1679575" y="3870325"/>
              <a:ext cx="692151" cy="2222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/>
            <p:cNvCxnSpPr/>
            <p:nvPr/>
          </p:nvCxnSpPr>
          <p:spPr>
            <a:xfrm flipH="1">
              <a:off x="1514475" y="3429000"/>
              <a:ext cx="228016" cy="88106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8151019" y="5403056"/>
              <a:ext cx="1407319" cy="10715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3" name="Прямая соединительная линия 312"/>
            <p:cNvCxnSpPr/>
            <p:nvPr/>
          </p:nvCxnSpPr>
          <p:spPr>
            <a:xfrm>
              <a:off x="9558338" y="5403057"/>
              <a:ext cx="595312" cy="25717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 flipV="1">
              <a:off x="7274719" y="2771775"/>
              <a:ext cx="288131" cy="149066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4" name="Прямая соединительная линия 313"/>
            <p:cNvCxnSpPr/>
            <p:nvPr/>
          </p:nvCxnSpPr>
          <p:spPr>
            <a:xfrm flipH="1">
              <a:off x="7000875" y="2771776"/>
              <a:ext cx="273845" cy="1666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 flipH="1">
              <a:off x="6838951" y="2833688"/>
              <a:ext cx="57149" cy="9744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8" name="Прямая соединительная линия 317"/>
            <p:cNvCxnSpPr/>
            <p:nvPr/>
          </p:nvCxnSpPr>
          <p:spPr>
            <a:xfrm flipH="1">
              <a:off x="6896101" y="2788444"/>
              <a:ext cx="104774" cy="4524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0" name="Прямая соединительная линия 319"/>
            <p:cNvCxnSpPr/>
            <p:nvPr/>
          </p:nvCxnSpPr>
          <p:spPr>
            <a:xfrm flipH="1">
              <a:off x="7458869" y="3412331"/>
              <a:ext cx="508794" cy="4683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flipH="1">
              <a:off x="7582298" y="3414712"/>
              <a:ext cx="385365" cy="68500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4" name="Прямая соединительная линия 323"/>
            <p:cNvCxnSpPr/>
            <p:nvPr/>
          </p:nvCxnSpPr>
          <p:spPr>
            <a:xfrm flipV="1">
              <a:off x="6981825" y="5133976"/>
              <a:ext cx="1088232" cy="6429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6" name="Прямая соединительная линия 325"/>
            <p:cNvCxnSpPr/>
            <p:nvPr/>
          </p:nvCxnSpPr>
          <p:spPr>
            <a:xfrm flipV="1">
              <a:off x="7329488" y="5083771"/>
              <a:ext cx="304800" cy="1607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7" name="Прямая соединительная линия 326"/>
            <p:cNvCxnSpPr/>
            <p:nvPr/>
          </p:nvCxnSpPr>
          <p:spPr>
            <a:xfrm flipH="1" flipV="1">
              <a:off x="7562850" y="4619815"/>
              <a:ext cx="84932" cy="48003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8" name="Прямая соединительная линия 327"/>
            <p:cNvCxnSpPr/>
            <p:nvPr/>
          </p:nvCxnSpPr>
          <p:spPr>
            <a:xfrm flipH="1" flipV="1">
              <a:off x="7274719" y="4767512"/>
              <a:ext cx="54770" cy="33777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9" name="Прямая соединительная линия 328"/>
            <p:cNvCxnSpPr/>
            <p:nvPr/>
          </p:nvCxnSpPr>
          <p:spPr>
            <a:xfrm flipH="1" flipV="1">
              <a:off x="7053262" y="4490908"/>
              <a:ext cx="221457" cy="27660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1" name="Прямая соединительная линия 330"/>
            <p:cNvCxnSpPr/>
            <p:nvPr/>
          </p:nvCxnSpPr>
          <p:spPr>
            <a:xfrm flipV="1">
              <a:off x="7372350" y="4294729"/>
              <a:ext cx="1041685" cy="3438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 flipH="1">
              <a:off x="6360321" y="2882409"/>
              <a:ext cx="440529" cy="68341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flipH="1" flipV="1">
              <a:off x="6849667" y="3493295"/>
              <a:ext cx="151208" cy="99761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7" name="Прямая соединительная линия 336"/>
            <p:cNvCxnSpPr/>
            <p:nvPr/>
          </p:nvCxnSpPr>
          <p:spPr>
            <a:xfrm flipV="1">
              <a:off x="6948488" y="4490909"/>
              <a:ext cx="50004" cy="16205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 flipV="1">
              <a:off x="6867525" y="4652964"/>
              <a:ext cx="80963" cy="14049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flipV="1">
              <a:off x="6748463" y="4793456"/>
              <a:ext cx="119062" cy="10395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3" name="Прямая соединительная линия 342"/>
            <p:cNvCxnSpPr/>
            <p:nvPr/>
          </p:nvCxnSpPr>
          <p:spPr>
            <a:xfrm flipV="1">
              <a:off x="6607969" y="4897414"/>
              <a:ext cx="140494" cy="3898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5" name="Прямая соединительная линия 344"/>
            <p:cNvCxnSpPr/>
            <p:nvPr/>
          </p:nvCxnSpPr>
          <p:spPr>
            <a:xfrm>
              <a:off x="6488907" y="4936400"/>
              <a:ext cx="123825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7" name="Прямая соединительная линия 346"/>
            <p:cNvCxnSpPr/>
            <p:nvPr/>
          </p:nvCxnSpPr>
          <p:spPr>
            <a:xfrm flipV="1">
              <a:off x="3493294" y="4193567"/>
              <a:ext cx="2122884" cy="12562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flipV="1">
              <a:off x="1233488" y="4329114"/>
              <a:ext cx="2168128" cy="12689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9242821" y="1696566"/>
              <a:ext cx="1133475" cy="37385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flipV="1">
              <a:off x="10376296" y="2003746"/>
              <a:ext cx="135732" cy="6667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0" name="Прямая соединительная линия 349"/>
            <p:cNvCxnSpPr/>
            <p:nvPr/>
          </p:nvCxnSpPr>
          <p:spPr>
            <a:xfrm>
              <a:off x="8843963" y="1853804"/>
              <a:ext cx="1207293" cy="40354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1" name="Прямая соединительная линия 350"/>
            <p:cNvCxnSpPr/>
            <p:nvPr/>
          </p:nvCxnSpPr>
          <p:spPr>
            <a:xfrm flipV="1">
              <a:off x="9285684" y="1743672"/>
              <a:ext cx="91679" cy="26007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5" name="Прямая соединительная линия 354"/>
            <p:cNvCxnSpPr/>
            <p:nvPr/>
          </p:nvCxnSpPr>
          <p:spPr>
            <a:xfrm flipV="1">
              <a:off x="7072312" y="1921668"/>
              <a:ext cx="1745457" cy="6627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7" name="Прямая соединительная линия 356"/>
            <p:cNvCxnSpPr/>
            <p:nvPr/>
          </p:nvCxnSpPr>
          <p:spPr>
            <a:xfrm flipV="1">
              <a:off x="7046118" y="1630967"/>
              <a:ext cx="283370" cy="28566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9" name="Прямая соединительная линия 358"/>
            <p:cNvCxnSpPr/>
            <p:nvPr/>
          </p:nvCxnSpPr>
          <p:spPr>
            <a:xfrm flipH="1" flipV="1">
              <a:off x="7350323" y="1630967"/>
              <a:ext cx="68461" cy="28525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/>
            <p:nvPr/>
          </p:nvCxnSpPr>
          <p:spPr>
            <a:xfrm flipH="1" flipV="1">
              <a:off x="8252521" y="1578246"/>
              <a:ext cx="274886" cy="27192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3" name="Прямая соединительная линия 362"/>
            <p:cNvCxnSpPr/>
            <p:nvPr/>
          </p:nvCxnSpPr>
          <p:spPr>
            <a:xfrm flipH="1">
              <a:off x="8312053" y="1419895"/>
              <a:ext cx="714670" cy="3009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5" name="Прямая соединительная линия 364"/>
            <p:cNvCxnSpPr/>
            <p:nvPr/>
          </p:nvCxnSpPr>
          <p:spPr>
            <a:xfrm flipH="1">
              <a:off x="7317286" y="1592502"/>
              <a:ext cx="955177" cy="3574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7" name="Прямая соединительная линия 366"/>
            <p:cNvCxnSpPr/>
            <p:nvPr/>
          </p:nvCxnSpPr>
          <p:spPr>
            <a:xfrm flipH="1">
              <a:off x="7302105" y="1338793"/>
              <a:ext cx="446483" cy="1098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9" name="Прямая соединительная линия 368"/>
            <p:cNvCxnSpPr/>
            <p:nvPr/>
          </p:nvCxnSpPr>
          <p:spPr>
            <a:xfrm flipH="1" flipV="1">
              <a:off x="7748588" y="1331167"/>
              <a:ext cx="58539" cy="27379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/>
            <p:nvPr/>
          </p:nvCxnSpPr>
          <p:spPr>
            <a:xfrm flipH="1">
              <a:off x="7788773" y="1322955"/>
              <a:ext cx="317002" cy="1583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2" name="Прямая соединительная линия 371"/>
            <p:cNvCxnSpPr/>
            <p:nvPr/>
          </p:nvCxnSpPr>
          <p:spPr>
            <a:xfrm flipH="1" flipV="1">
              <a:off x="8102653" y="1309721"/>
              <a:ext cx="77237" cy="28006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3" name="Прямая соединительная линия 372"/>
            <p:cNvCxnSpPr/>
            <p:nvPr/>
          </p:nvCxnSpPr>
          <p:spPr>
            <a:xfrm flipH="1">
              <a:off x="7098506" y="1062463"/>
              <a:ext cx="930275" cy="2270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H="1" flipV="1">
              <a:off x="7249024" y="1067038"/>
              <a:ext cx="56653" cy="24239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8" name="Прямая соединительная линия 377"/>
            <p:cNvCxnSpPr/>
            <p:nvPr/>
          </p:nvCxnSpPr>
          <p:spPr>
            <a:xfrm flipH="1">
              <a:off x="5818189" y="781050"/>
              <a:ext cx="1254123" cy="6361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0" name="Прямая соединительная линия 379"/>
            <p:cNvCxnSpPr/>
            <p:nvPr/>
          </p:nvCxnSpPr>
          <p:spPr>
            <a:xfrm flipH="1">
              <a:off x="5132389" y="602189"/>
              <a:ext cx="1135061" cy="5060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H="1" flipV="1">
              <a:off x="5609831" y="684036"/>
              <a:ext cx="6347" cy="160627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4" name="Прямая соединительная линия 383"/>
            <p:cNvCxnSpPr/>
            <p:nvPr/>
          </p:nvCxnSpPr>
          <p:spPr>
            <a:xfrm flipH="1" flipV="1">
              <a:off x="4604944" y="732543"/>
              <a:ext cx="394" cy="8031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6" name="Прямая соединительная линия 385"/>
            <p:cNvCxnSpPr/>
            <p:nvPr/>
          </p:nvCxnSpPr>
          <p:spPr>
            <a:xfrm flipH="1" flipV="1">
              <a:off x="4040588" y="762959"/>
              <a:ext cx="394" cy="8031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H="1" flipV="1">
              <a:off x="7722688" y="2459831"/>
              <a:ext cx="218781" cy="95250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0" name="Прямая соединительная линия 389"/>
            <p:cNvCxnSpPr/>
            <p:nvPr/>
          </p:nvCxnSpPr>
          <p:spPr>
            <a:xfrm flipH="1">
              <a:off x="7804547" y="2557147"/>
              <a:ext cx="1296591" cy="5270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2" name="Прямая соединительная линия 391"/>
            <p:cNvCxnSpPr/>
            <p:nvPr/>
          </p:nvCxnSpPr>
          <p:spPr>
            <a:xfrm flipH="1">
              <a:off x="7867427" y="2811066"/>
              <a:ext cx="1093217" cy="5621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4" name="Прямая соединительная линия 393"/>
            <p:cNvCxnSpPr/>
            <p:nvPr/>
          </p:nvCxnSpPr>
          <p:spPr>
            <a:xfrm flipH="1" flipV="1">
              <a:off x="7418784" y="3182772"/>
              <a:ext cx="488210" cy="35083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7" name="Прямая соединительная линия 396"/>
            <p:cNvCxnSpPr/>
            <p:nvPr/>
          </p:nvCxnSpPr>
          <p:spPr>
            <a:xfrm flipH="1" flipV="1">
              <a:off x="9094589" y="2555370"/>
              <a:ext cx="1585317" cy="57121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/>
            <p:cNvCxnSpPr/>
            <p:nvPr/>
          </p:nvCxnSpPr>
          <p:spPr>
            <a:xfrm flipH="1">
              <a:off x="8960644" y="2716962"/>
              <a:ext cx="133946" cy="9410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3" name="Прямая соединительная линия 402"/>
            <p:cNvCxnSpPr/>
            <p:nvPr/>
          </p:nvCxnSpPr>
          <p:spPr>
            <a:xfrm flipH="1">
              <a:off x="9085957" y="2716961"/>
              <a:ext cx="217587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05" name="Прямая соединительная линия 404"/>
            <p:cNvCxnSpPr/>
            <p:nvPr/>
          </p:nvCxnSpPr>
          <p:spPr>
            <a:xfrm flipH="1">
              <a:off x="9271992" y="2652856"/>
              <a:ext cx="57745" cy="18083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9271991" y="2833688"/>
              <a:ext cx="88703" cy="30508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4" name="Прямая соединительная линия 413"/>
            <p:cNvCxnSpPr/>
            <p:nvPr/>
          </p:nvCxnSpPr>
          <p:spPr>
            <a:xfrm flipH="1">
              <a:off x="9660731" y="3140146"/>
              <a:ext cx="224136" cy="79606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7" name="Прямая соединительная линия 416"/>
            <p:cNvCxnSpPr/>
            <p:nvPr/>
          </p:nvCxnSpPr>
          <p:spPr>
            <a:xfrm flipH="1" flipV="1">
              <a:off x="9353848" y="3138771"/>
              <a:ext cx="432048" cy="14735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19" name="Прямая соединительная линия 418"/>
            <p:cNvCxnSpPr/>
            <p:nvPr/>
          </p:nvCxnSpPr>
          <p:spPr>
            <a:xfrm flipH="1" flipV="1">
              <a:off x="9500555" y="3585027"/>
              <a:ext cx="138633" cy="19633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/>
            <p:cNvCxnSpPr/>
            <p:nvPr/>
          </p:nvCxnSpPr>
          <p:spPr>
            <a:xfrm flipV="1">
              <a:off x="9300865" y="4294729"/>
              <a:ext cx="257473" cy="91360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4" name="Прямая соединительная линия 423"/>
            <p:cNvCxnSpPr/>
            <p:nvPr/>
          </p:nvCxnSpPr>
          <p:spPr>
            <a:xfrm flipH="1" flipV="1">
              <a:off x="8582789" y="4135151"/>
              <a:ext cx="681278" cy="97393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6" name="Прямая соединительная линия 425"/>
            <p:cNvCxnSpPr/>
            <p:nvPr/>
          </p:nvCxnSpPr>
          <p:spPr>
            <a:xfrm flipH="1" flipV="1">
              <a:off x="8854679" y="3839261"/>
              <a:ext cx="763190" cy="29592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0" name="Прямая соединительная линия 429"/>
            <p:cNvCxnSpPr/>
            <p:nvPr/>
          </p:nvCxnSpPr>
          <p:spPr>
            <a:xfrm flipV="1">
              <a:off x="8414035" y="3837647"/>
              <a:ext cx="459728" cy="45708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5" name="Прямая соединительная линия 434"/>
            <p:cNvCxnSpPr/>
            <p:nvPr/>
          </p:nvCxnSpPr>
          <p:spPr>
            <a:xfrm flipH="1" flipV="1">
              <a:off x="8421795" y="4294728"/>
              <a:ext cx="280371" cy="15336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7" name="Прямая соединительная линия 436"/>
            <p:cNvCxnSpPr/>
            <p:nvPr/>
          </p:nvCxnSpPr>
          <p:spPr>
            <a:xfrm flipH="1" flipV="1">
              <a:off x="8702166" y="4319191"/>
              <a:ext cx="712989" cy="26094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0" name="Прямая соединительная линия 439"/>
            <p:cNvCxnSpPr/>
            <p:nvPr/>
          </p:nvCxnSpPr>
          <p:spPr>
            <a:xfrm flipV="1">
              <a:off x="9970294" y="2011247"/>
              <a:ext cx="214907" cy="79959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2" name="Прямая соединительная линия 441"/>
            <p:cNvCxnSpPr/>
            <p:nvPr/>
          </p:nvCxnSpPr>
          <p:spPr>
            <a:xfrm flipV="1">
              <a:off x="3563754" y="892971"/>
              <a:ext cx="215290" cy="182399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5" name="Прямая соединительная линия 444"/>
            <p:cNvCxnSpPr/>
            <p:nvPr/>
          </p:nvCxnSpPr>
          <p:spPr>
            <a:xfrm flipV="1">
              <a:off x="2857849" y="1040908"/>
              <a:ext cx="153988" cy="71948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7" name="Прямая соединительная линия 446"/>
            <p:cNvCxnSpPr/>
            <p:nvPr/>
          </p:nvCxnSpPr>
          <p:spPr>
            <a:xfrm flipV="1">
              <a:off x="3011837" y="781050"/>
              <a:ext cx="389779" cy="259858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9" name="Прямая соединительная линия 448"/>
            <p:cNvCxnSpPr/>
            <p:nvPr/>
          </p:nvCxnSpPr>
          <p:spPr>
            <a:xfrm flipV="1">
              <a:off x="2678275" y="1040908"/>
              <a:ext cx="333562" cy="1203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7" name="Прямая соединительная линия 456"/>
            <p:cNvCxnSpPr/>
            <p:nvPr/>
          </p:nvCxnSpPr>
          <p:spPr>
            <a:xfrm flipV="1">
              <a:off x="2845056" y="1743672"/>
              <a:ext cx="260094" cy="601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8" name="Прямая соединительная линия 457"/>
            <p:cNvCxnSpPr/>
            <p:nvPr/>
          </p:nvCxnSpPr>
          <p:spPr>
            <a:xfrm flipV="1">
              <a:off x="3216251" y="1383267"/>
              <a:ext cx="260094" cy="601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0" name="Прямая соединительная линия 459"/>
            <p:cNvCxnSpPr/>
            <p:nvPr/>
          </p:nvCxnSpPr>
          <p:spPr>
            <a:xfrm flipV="1">
              <a:off x="2257424" y="892970"/>
              <a:ext cx="144701" cy="57857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3" name="Прямая соединительная линия 462"/>
            <p:cNvCxnSpPr/>
            <p:nvPr/>
          </p:nvCxnSpPr>
          <p:spPr>
            <a:xfrm flipV="1">
              <a:off x="2997819" y="1795463"/>
              <a:ext cx="84787" cy="50056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4" name="Прямая соединительная линия 463"/>
            <p:cNvCxnSpPr/>
            <p:nvPr/>
          </p:nvCxnSpPr>
          <p:spPr>
            <a:xfrm flipH="1" flipV="1">
              <a:off x="2857849" y="1795463"/>
              <a:ext cx="224757" cy="88031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7" name="Прямая соединительная линия 466"/>
            <p:cNvCxnSpPr/>
            <p:nvPr/>
          </p:nvCxnSpPr>
          <p:spPr>
            <a:xfrm flipV="1">
              <a:off x="3115079" y="2031069"/>
              <a:ext cx="260094" cy="601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8" name="Прямая соединительная линия 467"/>
            <p:cNvCxnSpPr/>
            <p:nvPr/>
          </p:nvCxnSpPr>
          <p:spPr>
            <a:xfrm flipV="1">
              <a:off x="3330265" y="1916226"/>
              <a:ext cx="110027" cy="80770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0" name="Прямая соединительная линия 469"/>
            <p:cNvCxnSpPr/>
            <p:nvPr/>
          </p:nvCxnSpPr>
          <p:spPr>
            <a:xfrm>
              <a:off x="3326637" y="2714889"/>
              <a:ext cx="237116" cy="207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4" name="Прямая соединительная линия 473"/>
            <p:cNvCxnSpPr/>
            <p:nvPr/>
          </p:nvCxnSpPr>
          <p:spPr>
            <a:xfrm flipV="1">
              <a:off x="2879354" y="2340402"/>
              <a:ext cx="113010" cy="63646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6" name="Прямая соединительная линия 475"/>
            <p:cNvCxnSpPr/>
            <p:nvPr/>
          </p:nvCxnSpPr>
          <p:spPr>
            <a:xfrm flipV="1">
              <a:off x="2131219" y="2963475"/>
              <a:ext cx="748134" cy="22754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1" name="Прямая соединительная линия 480"/>
            <p:cNvCxnSpPr/>
            <p:nvPr/>
          </p:nvCxnSpPr>
          <p:spPr>
            <a:xfrm flipV="1">
              <a:off x="2992627" y="2713953"/>
              <a:ext cx="260094" cy="6015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2" name="Прямая соединительная линия 481"/>
            <p:cNvCxnSpPr/>
            <p:nvPr/>
          </p:nvCxnSpPr>
          <p:spPr>
            <a:xfrm flipV="1">
              <a:off x="3472651" y="3041650"/>
              <a:ext cx="75510" cy="76835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 flipH="1" flipV="1">
              <a:off x="7891277" y="3517106"/>
              <a:ext cx="708512" cy="614903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H="1">
              <a:off x="8150618" y="3490633"/>
              <a:ext cx="937242" cy="4925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flipH="1" flipV="1">
              <a:off x="7933264" y="3393035"/>
              <a:ext cx="91758" cy="9683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H="1" flipV="1">
              <a:off x="8025022" y="3487491"/>
              <a:ext cx="137019" cy="52392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2" name="Прямоугольник 101"/>
          <p:cNvSpPr/>
          <p:nvPr/>
        </p:nvSpPr>
        <p:spPr>
          <a:xfrm>
            <a:off x="1764506" y="-100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ремонта тротуаров 2 микрорайона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280594" y="5857015"/>
            <a:ext cx="6520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тротуаров – 6 327,6 м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61758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41" y="7885"/>
            <a:ext cx="5941437" cy="685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Группа 20"/>
          <p:cNvGrpSpPr/>
          <p:nvPr/>
        </p:nvGrpSpPr>
        <p:grpSpPr>
          <a:xfrm>
            <a:off x="5740561" y="1460500"/>
            <a:ext cx="2403314" cy="3590925"/>
            <a:chOff x="5740561" y="1460500"/>
            <a:chExt cx="2403314" cy="35909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6248400" y="1460500"/>
              <a:ext cx="889000" cy="30480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H="1">
              <a:off x="6848475" y="1765300"/>
              <a:ext cx="288925" cy="145261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6273800" y="3159125"/>
              <a:ext cx="574675" cy="5879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7191375" y="2035175"/>
              <a:ext cx="952500" cy="34607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flipH="1">
              <a:off x="5740561" y="3188520"/>
              <a:ext cx="437990" cy="164383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5884703" y="4737100"/>
              <a:ext cx="443072" cy="5715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>
              <a:off x="6327775" y="4794250"/>
              <a:ext cx="723900" cy="25717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Прямоугольник 24"/>
          <p:cNvSpPr/>
          <p:nvPr/>
        </p:nvSpPr>
        <p:spPr>
          <a:xfrm>
            <a:off x="1764506" y="-100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ремонта тротуаров 2 микрорайона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TumanikAN\Desktop\презентация\фотографии до\Тротуары\DSC06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4" y="1865808"/>
            <a:ext cx="6265333" cy="469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umanikAN\Desktop\презентация\фотографии до\Тротуары\DSC061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60" y="322156"/>
            <a:ext cx="4481002" cy="5974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umanikAN\Desktop\презентация\фотографии до\Тротуары\DSC065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12" y="133350"/>
            <a:ext cx="6952944" cy="5214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TumanikAN\Desktop\презентация\фотографии\Тротуары\Нефтяников, 5б, тротуа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42" y="1396946"/>
            <a:ext cx="6533620" cy="522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TumanikAN\Desktop\презентация\фотографии\Тротуары\IMG_216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4" y="1565681"/>
            <a:ext cx="6972570" cy="5229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TumanikAN\Desktop\презентация\фотографии\Тротуары\IMG_215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42" y="164104"/>
            <a:ext cx="6870232" cy="5153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TumanikAN\Desktop\презентация\фотографии\Тротуары\IMG_212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44" y="347003"/>
            <a:ext cx="6667396" cy="500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TumanikAN\Desktop\презентация\фотографии\Тротуары\IMG_216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32" y="595233"/>
            <a:ext cx="7650879" cy="5738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174040" y="133350"/>
            <a:ext cx="12017959" cy="6662291"/>
            <a:chOff x="180975" y="200025"/>
            <a:chExt cx="12017959" cy="666229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9810749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4052341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88"/>
            <a:ext cx="12192000" cy="63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66" name="Группа 465"/>
          <p:cNvGrpSpPr/>
          <p:nvPr/>
        </p:nvGrpSpPr>
        <p:grpSpPr>
          <a:xfrm>
            <a:off x="2181225" y="647700"/>
            <a:ext cx="7848600" cy="4699000"/>
            <a:chOff x="2181225" y="647700"/>
            <a:chExt cx="7848600" cy="4699000"/>
          </a:xfrm>
        </p:grpSpPr>
        <p:sp>
          <p:nvSpPr>
            <p:cNvPr id="11" name="Полилиния 10"/>
            <p:cNvSpPr/>
            <p:nvPr/>
          </p:nvSpPr>
          <p:spPr>
            <a:xfrm>
              <a:off x="2965451" y="2638425"/>
              <a:ext cx="317500" cy="228599"/>
            </a:xfrm>
            <a:custGeom>
              <a:avLst/>
              <a:gdLst>
                <a:gd name="connsiteX0" fmla="*/ 44450 w 336550"/>
                <a:gd name="connsiteY0" fmla="*/ 3175 h 225425"/>
                <a:gd name="connsiteX1" fmla="*/ 336550 w 336550"/>
                <a:gd name="connsiteY1" fmla="*/ 0 h 225425"/>
                <a:gd name="connsiteX2" fmla="*/ 304800 w 336550"/>
                <a:gd name="connsiteY2" fmla="*/ 225425 h 225425"/>
                <a:gd name="connsiteX3" fmla="*/ 0 w 336550"/>
                <a:gd name="connsiteY3" fmla="*/ 225425 h 225425"/>
                <a:gd name="connsiteX4" fmla="*/ 44450 w 336550"/>
                <a:gd name="connsiteY4" fmla="*/ 3175 h 2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550" h="225425">
                  <a:moveTo>
                    <a:pt x="44450" y="3175"/>
                  </a:moveTo>
                  <a:lnTo>
                    <a:pt x="336550" y="0"/>
                  </a:lnTo>
                  <a:lnTo>
                    <a:pt x="304800" y="225425"/>
                  </a:lnTo>
                  <a:lnTo>
                    <a:pt x="0" y="225425"/>
                  </a:lnTo>
                  <a:lnTo>
                    <a:pt x="44450" y="3175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778125" y="3035300"/>
              <a:ext cx="250825" cy="247650"/>
            </a:xfrm>
            <a:custGeom>
              <a:avLst/>
              <a:gdLst>
                <a:gd name="connsiteX0" fmla="*/ 31750 w 250825"/>
                <a:gd name="connsiteY0" fmla="*/ 9525 h 247650"/>
                <a:gd name="connsiteX1" fmla="*/ 250825 w 250825"/>
                <a:gd name="connsiteY1" fmla="*/ 0 h 247650"/>
                <a:gd name="connsiteX2" fmla="*/ 209550 w 250825"/>
                <a:gd name="connsiteY2" fmla="*/ 241300 h 247650"/>
                <a:gd name="connsiteX3" fmla="*/ 0 w 250825"/>
                <a:gd name="connsiteY3" fmla="*/ 247650 h 247650"/>
                <a:gd name="connsiteX4" fmla="*/ 31750 w 250825"/>
                <a:gd name="connsiteY4" fmla="*/ 952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25" h="247650">
                  <a:moveTo>
                    <a:pt x="31750" y="9525"/>
                  </a:moveTo>
                  <a:lnTo>
                    <a:pt x="250825" y="0"/>
                  </a:lnTo>
                  <a:lnTo>
                    <a:pt x="209550" y="241300"/>
                  </a:lnTo>
                  <a:lnTo>
                    <a:pt x="0" y="247650"/>
                  </a:lnTo>
                  <a:lnTo>
                    <a:pt x="31750" y="952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3086100" y="3028277"/>
              <a:ext cx="196851" cy="171450"/>
            </a:xfrm>
            <a:custGeom>
              <a:avLst/>
              <a:gdLst>
                <a:gd name="connsiteX0" fmla="*/ 31750 w 250825"/>
                <a:gd name="connsiteY0" fmla="*/ 9525 h 247650"/>
                <a:gd name="connsiteX1" fmla="*/ 250825 w 250825"/>
                <a:gd name="connsiteY1" fmla="*/ 0 h 247650"/>
                <a:gd name="connsiteX2" fmla="*/ 209550 w 250825"/>
                <a:gd name="connsiteY2" fmla="*/ 241300 h 247650"/>
                <a:gd name="connsiteX3" fmla="*/ 0 w 250825"/>
                <a:gd name="connsiteY3" fmla="*/ 247650 h 247650"/>
                <a:gd name="connsiteX4" fmla="*/ 31750 w 250825"/>
                <a:gd name="connsiteY4" fmla="*/ 952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825" h="247650">
                  <a:moveTo>
                    <a:pt x="31750" y="9525"/>
                  </a:moveTo>
                  <a:lnTo>
                    <a:pt x="250825" y="0"/>
                  </a:lnTo>
                  <a:lnTo>
                    <a:pt x="209550" y="241300"/>
                  </a:lnTo>
                  <a:lnTo>
                    <a:pt x="0" y="247650"/>
                  </a:lnTo>
                  <a:lnTo>
                    <a:pt x="31750" y="952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181225" y="3057525"/>
              <a:ext cx="361950" cy="247650"/>
            </a:xfrm>
            <a:custGeom>
              <a:avLst/>
              <a:gdLst>
                <a:gd name="connsiteX0" fmla="*/ 361950 w 361950"/>
                <a:gd name="connsiteY0" fmla="*/ 0 h 247650"/>
                <a:gd name="connsiteX1" fmla="*/ 320675 w 361950"/>
                <a:gd name="connsiteY1" fmla="*/ 231775 h 247650"/>
                <a:gd name="connsiteX2" fmla="*/ 0 w 361950"/>
                <a:gd name="connsiteY2" fmla="*/ 247650 h 247650"/>
                <a:gd name="connsiteX3" fmla="*/ 28575 w 361950"/>
                <a:gd name="connsiteY3" fmla="*/ 98425 h 247650"/>
                <a:gd name="connsiteX4" fmla="*/ 361950 w 361950"/>
                <a:gd name="connsiteY4" fmla="*/ 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247650">
                  <a:moveTo>
                    <a:pt x="361950" y="0"/>
                  </a:moveTo>
                  <a:lnTo>
                    <a:pt x="320675" y="231775"/>
                  </a:lnTo>
                  <a:lnTo>
                    <a:pt x="0" y="247650"/>
                  </a:lnTo>
                  <a:lnTo>
                    <a:pt x="28575" y="98425"/>
                  </a:lnTo>
                  <a:lnTo>
                    <a:pt x="36195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443287" y="1638301"/>
              <a:ext cx="247651" cy="242888"/>
            </a:xfrm>
            <a:custGeom>
              <a:avLst/>
              <a:gdLst>
                <a:gd name="connsiteX0" fmla="*/ 23812 w 214312"/>
                <a:gd name="connsiteY0" fmla="*/ 9525 h 238125"/>
                <a:gd name="connsiteX1" fmla="*/ 214312 w 214312"/>
                <a:gd name="connsiteY1" fmla="*/ 0 h 238125"/>
                <a:gd name="connsiteX2" fmla="*/ 190500 w 214312"/>
                <a:gd name="connsiteY2" fmla="*/ 228600 h 238125"/>
                <a:gd name="connsiteX3" fmla="*/ 0 w 214312"/>
                <a:gd name="connsiteY3" fmla="*/ 238125 h 238125"/>
                <a:gd name="connsiteX4" fmla="*/ 23812 w 214312"/>
                <a:gd name="connsiteY4" fmla="*/ 95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2" h="238125">
                  <a:moveTo>
                    <a:pt x="23812" y="9525"/>
                  </a:moveTo>
                  <a:lnTo>
                    <a:pt x="214312" y="0"/>
                  </a:lnTo>
                  <a:lnTo>
                    <a:pt x="190500" y="228600"/>
                  </a:lnTo>
                  <a:lnTo>
                    <a:pt x="0" y="238125"/>
                  </a:lnTo>
                  <a:lnTo>
                    <a:pt x="23812" y="952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048000" y="2090738"/>
              <a:ext cx="333375" cy="200025"/>
            </a:xfrm>
            <a:custGeom>
              <a:avLst/>
              <a:gdLst>
                <a:gd name="connsiteX0" fmla="*/ 23812 w 338137"/>
                <a:gd name="connsiteY0" fmla="*/ 19050 h 190500"/>
                <a:gd name="connsiteX1" fmla="*/ 0 w 338137"/>
                <a:gd name="connsiteY1" fmla="*/ 190500 h 190500"/>
                <a:gd name="connsiteX2" fmla="*/ 314325 w 338137"/>
                <a:gd name="connsiteY2" fmla="*/ 180975 h 190500"/>
                <a:gd name="connsiteX3" fmla="*/ 338137 w 338137"/>
                <a:gd name="connsiteY3" fmla="*/ 0 h 190500"/>
                <a:gd name="connsiteX4" fmla="*/ 23812 w 338137"/>
                <a:gd name="connsiteY4" fmla="*/ 190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137" h="190500">
                  <a:moveTo>
                    <a:pt x="23812" y="19050"/>
                  </a:moveTo>
                  <a:lnTo>
                    <a:pt x="0" y="190500"/>
                  </a:lnTo>
                  <a:lnTo>
                    <a:pt x="314325" y="180975"/>
                  </a:lnTo>
                  <a:lnTo>
                    <a:pt x="338137" y="0"/>
                  </a:lnTo>
                  <a:lnTo>
                    <a:pt x="23812" y="1905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2390775" y="823913"/>
              <a:ext cx="295275" cy="342900"/>
            </a:xfrm>
            <a:custGeom>
              <a:avLst/>
              <a:gdLst>
                <a:gd name="connsiteX0" fmla="*/ 295275 w 295275"/>
                <a:gd name="connsiteY0" fmla="*/ 0 h 342900"/>
                <a:gd name="connsiteX1" fmla="*/ 119063 w 295275"/>
                <a:gd name="connsiteY1" fmla="*/ 14287 h 342900"/>
                <a:gd name="connsiteX2" fmla="*/ 80963 w 295275"/>
                <a:gd name="connsiteY2" fmla="*/ 42862 h 342900"/>
                <a:gd name="connsiteX3" fmla="*/ 0 w 295275"/>
                <a:gd name="connsiteY3" fmla="*/ 342900 h 342900"/>
                <a:gd name="connsiteX4" fmla="*/ 223838 w 295275"/>
                <a:gd name="connsiteY4" fmla="*/ 328612 h 342900"/>
                <a:gd name="connsiteX5" fmla="*/ 295275 w 295275"/>
                <a:gd name="connsiteY5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275" h="342900">
                  <a:moveTo>
                    <a:pt x="295275" y="0"/>
                  </a:moveTo>
                  <a:lnTo>
                    <a:pt x="119063" y="14287"/>
                  </a:lnTo>
                  <a:lnTo>
                    <a:pt x="80963" y="42862"/>
                  </a:lnTo>
                  <a:lnTo>
                    <a:pt x="0" y="342900"/>
                  </a:lnTo>
                  <a:lnTo>
                    <a:pt x="223838" y="328612"/>
                  </a:lnTo>
                  <a:lnTo>
                    <a:pt x="295275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795588" y="1023938"/>
              <a:ext cx="166687" cy="342900"/>
            </a:xfrm>
            <a:custGeom>
              <a:avLst/>
              <a:gdLst>
                <a:gd name="connsiteX0" fmla="*/ 0 w 166687"/>
                <a:gd name="connsiteY0" fmla="*/ 342900 h 342900"/>
                <a:gd name="connsiteX1" fmla="*/ 71437 w 166687"/>
                <a:gd name="connsiteY1" fmla="*/ 4762 h 342900"/>
                <a:gd name="connsiteX2" fmla="*/ 166687 w 166687"/>
                <a:gd name="connsiteY2" fmla="*/ 0 h 342900"/>
                <a:gd name="connsiteX3" fmla="*/ 95250 w 166687"/>
                <a:gd name="connsiteY3" fmla="*/ 342900 h 342900"/>
                <a:gd name="connsiteX4" fmla="*/ 0 w 166687"/>
                <a:gd name="connsiteY4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87" h="342900">
                  <a:moveTo>
                    <a:pt x="0" y="342900"/>
                  </a:moveTo>
                  <a:lnTo>
                    <a:pt x="71437" y="4762"/>
                  </a:lnTo>
                  <a:lnTo>
                    <a:pt x="166687" y="0"/>
                  </a:lnTo>
                  <a:lnTo>
                    <a:pt x="95250" y="342900"/>
                  </a:lnTo>
                  <a:lnTo>
                    <a:pt x="0" y="34290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9534525" y="1881189"/>
              <a:ext cx="495300" cy="495299"/>
            </a:xfrm>
            <a:custGeom>
              <a:avLst/>
              <a:gdLst>
                <a:gd name="connsiteX0" fmla="*/ 347662 w 442912"/>
                <a:gd name="connsiteY0" fmla="*/ 490538 h 490538"/>
                <a:gd name="connsiteX1" fmla="*/ 442912 w 442912"/>
                <a:gd name="connsiteY1" fmla="*/ 161925 h 490538"/>
                <a:gd name="connsiteX2" fmla="*/ 333375 w 442912"/>
                <a:gd name="connsiteY2" fmla="*/ 71438 h 490538"/>
                <a:gd name="connsiteX3" fmla="*/ 100012 w 442912"/>
                <a:gd name="connsiteY3" fmla="*/ 0 h 490538"/>
                <a:gd name="connsiteX4" fmla="*/ 0 w 442912"/>
                <a:gd name="connsiteY4" fmla="*/ 352425 h 490538"/>
                <a:gd name="connsiteX5" fmla="*/ 347662 w 442912"/>
                <a:gd name="connsiteY5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2912" h="490538">
                  <a:moveTo>
                    <a:pt x="347662" y="490538"/>
                  </a:moveTo>
                  <a:lnTo>
                    <a:pt x="442912" y="161925"/>
                  </a:lnTo>
                  <a:lnTo>
                    <a:pt x="333375" y="71438"/>
                  </a:lnTo>
                  <a:lnTo>
                    <a:pt x="100012" y="0"/>
                  </a:lnTo>
                  <a:lnTo>
                    <a:pt x="0" y="352425"/>
                  </a:lnTo>
                  <a:lnTo>
                    <a:pt x="347662" y="490538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048750" y="4633913"/>
              <a:ext cx="314325" cy="552450"/>
            </a:xfrm>
            <a:custGeom>
              <a:avLst/>
              <a:gdLst>
                <a:gd name="connsiteX0" fmla="*/ 180975 w 314325"/>
                <a:gd name="connsiteY0" fmla="*/ 552450 h 552450"/>
                <a:gd name="connsiteX1" fmla="*/ 66675 w 314325"/>
                <a:gd name="connsiteY1" fmla="*/ 514350 h 552450"/>
                <a:gd name="connsiteX2" fmla="*/ 128588 w 314325"/>
                <a:gd name="connsiteY2" fmla="*/ 304800 h 552450"/>
                <a:gd name="connsiteX3" fmla="*/ 0 w 314325"/>
                <a:gd name="connsiteY3" fmla="*/ 257175 h 552450"/>
                <a:gd name="connsiteX4" fmla="*/ 80963 w 314325"/>
                <a:gd name="connsiteY4" fmla="*/ 0 h 552450"/>
                <a:gd name="connsiteX5" fmla="*/ 314325 w 314325"/>
                <a:gd name="connsiteY5" fmla="*/ 76200 h 552450"/>
                <a:gd name="connsiteX6" fmla="*/ 180975 w 314325"/>
                <a:gd name="connsiteY6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325" h="552450">
                  <a:moveTo>
                    <a:pt x="180975" y="552450"/>
                  </a:moveTo>
                  <a:lnTo>
                    <a:pt x="66675" y="514350"/>
                  </a:lnTo>
                  <a:lnTo>
                    <a:pt x="128588" y="304800"/>
                  </a:lnTo>
                  <a:lnTo>
                    <a:pt x="0" y="257175"/>
                  </a:lnTo>
                  <a:lnTo>
                    <a:pt x="80963" y="0"/>
                  </a:lnTo>
                  <a:lnTo>
                    <a:pt x="314325" y="76200"/>
                  </a:lnTo>
                  <a:lnTo>
                    <a:pt x="180975" y="55245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8177213" y="3362325"/>
              <a:ext cx="900112" cy="109538"/>
            </a:xfrm>
            <a:custGeom>
              <a:avLst/>
              <a:gdLst>
                <a:gd name="connsiteX0" fmla="*/ 9525 w 900112"/>
                <a:gd name="connsiteY0" fmla="*/ 109538 h 109538"/>
                <a:gd name="connsiteX1" fmla="*/ 900112 w 900112"/>
                <a:gd name="connsiteY1" fmla="*/ 61913 h 109538"/>
                <a:gd name="connsiteX2" fmla="*/ 881062 w 900112"/>
                <a:gd name="connsiteY2" fmla="*/ 0 h 109538"/>
                <a:gd name="connsiteX3" fmla="*/ 0 w 900112"/>
                <a:gd name="connsiteY3" fmla="*/ 47625 h 109538"/>
                <a:gd name="connsiteX4" fmla="*/ 9525 w 900112"/>
                <a:gd name="connsiteY4" fmla="*/ 109538 h 10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112" h="109538">
                  <a:moveTo>
                    <a:pt x="9525" y="109538"/>
                  </a:moveTo>
                  <a:lnTo>
                    <a:pt x="900112" y="61913"/>
                  </a:lnTo>
                  <a:lnTo>
                    <a:pt x="881062" y="0"/>
                  </a:lnTo>
                  <a:lnTo>
                    <a:pt x="0" y="47625"/>
                  </a:lnTo>
                  <a:lnTo>
                    <a:pt x="9525" y="109538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9363075" y="3224212"/>
              <a:ext cx="223838" cy="419101"/>
            </a:xfrm>
            <a:custGeom>
              <a:avLst/>
              <a:gdLst>
                <a:gd name="connsiteX0" fmla="*/ 104775 w 252413"/>
                <a:gd name="connsiteY0" fmla="*/ 0 h 423862"/>
                <a:gd name="connsiteX1" fmla="*/ 0 w 252413"/>
                <a:gd name="connsiteY1" fmla="*/ 385762 h 423862"/>
                <a:gd name="connsiteX2" fmla="*/ 147638 w 252413"/>
                <a:gd name="connsiteY2" fmla="*/ 423862 h 423862"/>
                <a:gd name="connsiteX3" fmla="*/ 252413 w 252413"/>
                <a:gd name="connsiteY3" fmla="*/ 71437 h 423862"/>
                <a:gd name="connsiteX4" fmla="*/ 104775 w 252413"/>
                <a:gd name="connsiteY4" fmla="*/ 0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413" h="423862">
                  <a:moveTo>
                    <a:pt x="104775" y="0"/>
                  </a:moveTo>
                  <a:lnTo>
                    <a:pt x="0" y="385762"/>
                  </a:lnTo>
                  <a:lnTo>
                    <a:pt x="147638" y="423862"/>
                  </a:lnTo>
                  <a:lnTo>
                    <a:pt x="252413" y="71437"/>
                  </a:lnTo>
                  <a:lnTo>
                    <a:pt x="104775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7043738" y="2290763"/>
              <a:ext cx="385762" cy="447675"/>
            </a:xfrm>
            <a:custGeom>
              <a:avLst/>
              <a:gdLst>
                <a:gd name="connsiteX0" fmla="*/ 76200 w 385762"/>
                <a:gd name="connsiteY0" fmla="*/ 447675 h 447675"/>
                <a:gd name="connsiteX1" fmla="*/ 0 w 385762"/>
                <a:gd name="connsiteY1" fmla="*/ 4762 h 447675"/>
                <a:gd name="connsiteX2" fmla="*/ 304800 w 385762"/>
                <a:gd name="connsiteY2" fmla="*/ 0 h 447675"/>
                <a:gd name="connsiteX3" fmla="*/ 385762 w 385762"/>
                <a:gd name="connsiteY3" fmla="*/ 442912 h 447675"/>
                <a:gd name="connsiteX4" fmla="*/ 76200 w 385762"/>
                <a:gd name="connsiteY4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762" h="447675">
                  <a:moveTo>
                    <a:pt x="76200" y="447675"/>
                  </a:moveTo>
                  <a:lnTo>
                    <a:pt x="0" y="4762"/>
                  </a:lnTo>
                  <a:lnTo>
                    <a:pt x="304800" y="0"/>
                  </a:lnTo>
                  <a:lnTo>
                    <a:pt x="385762" y="442912"/>
                  </a:lnTo>
                  <a:lnTo>
                    <a:pt x="76200" y="44767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2890838" y="800100"/>
              <a:ext cx="328612" cy="76200"/>
            </a:xfrm>
            <a:custGeom>
              <a:avLst/>
              <a:gdLst>
                <a:gd name="connsiteX0" fmla="*/ 328612 w 328612"/>
                <a:gd name="connsiteY0" fmla="*/ 0 h 76200"/>
                <a:gd name="connsiteX1" fmla="*/ 4762 w 328612"/>
                <a:gd name="connsiteY1" fmla="*/ 14288 h 76200"/>
                <a:gd name="connsiteX2" fmla="*/ 0 w 328612"/>
                <a:gd name="connsiteY2" fmla="*/ 76200 h 76200"/>
                <a:gd name="connsiteX3" fmla="*/ 328612 w 328612"/>
                <a:gd name="connsiteY3" fmla="*/ 57150 h 76200"/>
                <a:gd name="connsiteX4" fmla="*/ 328612 w 328612"/>
                <a:gd name="connsiteY4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" h="76200">
                  <a:moveTo>
                    <a:pt x="328612" y="0"/>
                  </a:moveTo>
                  <a:lnTo>
                    <a:pt x="4762" y="14288"/>
                  </a:lnTo>
                  <a:lnTo>
                    <a:pt x="0" y="76200"/>
                  </a:lnTo>
                  <a:lnTo>
                    <a:pt x="328612" y="57150"/>
                  </a:lnTo>
                  <a:lnTo>
                    <a:pt x="328612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029075" y="714375"/>
              <a:ext cx="690563" cy="104775"/>
            </a:xfrm>
            <a:custGeom>
              <a:avLst/>
              <a:gdLst>
                <a:gd name="connsiteX0" fmla="*/ 685800 w 690563"/>
                <a:gd name="connsiteY0" fmla="*/ 0 h 104775"/>
                <a:gd name="connsiteX1" fmla="*/ 690563 w 690563"/>
                <a:gd name="connsiteY1" fmla="*/ 95250 h 104775"/>
                <a:gd name="connsiteX2" fmla="*/ 328613 w 690563"/>
                <a:gd name="connsiteY2" fmla="*/ 104775 h 104775"/>
                <a:gd name="connsiteX3" fmla="*/ 328613 w 690563"/>
                <a:gd name="connsiteY3" fmla="*/ 66675 h 104775"/>
                <a:gd name="connsiteX4" fmla="*/ 0 w 690563"/>
                <a:gd name="connsiteY4" fmla="*/ 80963 h 104775"/>
                <a:gd name="connsiteX5" fmla="*/ 4763 w 690563"/>
                <a:gd name="connsiteY5" fmla="*/ 42863 h 104775"/>
                <a:gd name="connsiteX6" fmla="*/ 685800 w 690563"/>
                <a:gd name="connsiteY6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563" h="104775">
                  <a:moveTo>
                    <a:pt x="685800" y="0"/>
                  </a:moveTo>
                  <a:lnTo>
                    <a:pt x="690563" y="95250"/>
                  </a:lnTo>
                  <a:lnTo>
                    <a:pt x="328613" y="104775"/>
                  </a:lnTo>
                  <a:lnTo>
                    <a:pt x="328613" y="66675"/>
                  </a:lnTo>
                  <a:lnTo>
                    <a:pt x="0" y="80963"/>
                  </a:lnTo>
                  <a:lnTo>
                    <a:pt x="4763" y="42863"/>
                  </a:lnTo>
                  <a:lnTo>
                    <a:pt x="6858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5557838" y="647700"/>
              <a:ext cx="738187" cy="152400"/>
            </a:xfrm>
            <a:custGeom>
              <a:avLst/>
              <a:gdLst>
                <a:gd name="connsiteX0" fmla="*/ 0 w 738187"/>
                <a:gd name="connsiteY0" fmla="*/ 28575 h 152400"/>
                <a:gd name="connsiteX1" fmla="*/ 4762 w 738187"/>
                <a:gd name="connsiteY1" fmla="*/ 152400 h 152400"/>
                <a:gd name="connsiteX2" fmla="*/ 738187 w 738187"/>
                <a:gd name="connsiteY2" fmla="*/ 119063 h 152400"/>
                <a:gd name="connsiteX3" fmla="*/ 723900 w 738187"/>
                <a:gd name="connsiteY3" fmla="*/ 42863 h 152400"/>
                <a:gd name="connsiteX4" fmla="*/ 676275 w 738187"/>
                <a:gd name="connsiteY4" fmla="*/ 0 h 152400"/>
                <a:gd name="connsiteX5" fmla="*/ 0 w 738187"/>
                <a:gd name="connsiteY5" fmla="*/ 2857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8187" h="152400">
                  <a:moveTo>
                    <a:pt x="0" y="28575"/>
                  </a:moveTo>
                  <a:lnTo>
                    <a:pt x="4762" y="152400"/>
                  </a:lnTo>
                  <a:lnTo>
                    <a:pt x="738187" y="119063"/>
                  </a:lnTo>
                  <a:lnTo>
                    <a:pt x="723900" y="42863"/>
                  </a:lnTo>
                  <a:lnTo>
                    <a:pt x="676275" y="0"/>
                  </a:lnTo>
                  <a:lnTo>
                    <a:pt x="0" y="2857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7419975" y="900113"/>
              <a:ext cx="414338" cy="123825"/>
            </a:xfrm>
            <a:custGeom>
              <a:avLst/>
              <a:gdLst>
                <a:gd name="connsiteX0" fmla="*/ 0 w 414338"/>
                <a:gd name="connsiteY0" fmla="*/ 0 h 123825"/>
                <a:gd name="connsiteX1" fmla="*/ 23813 w 414338"/>
                <a:gd name="connsiteY1" fmla="*/ 123825 h 123825"/>
                <a:gd name="connsiteX2" fmla="*/ 414338 w 414338"/>
                <a:gd name="connsiteY2" fmla="*/ 104775 h 123825"/>
                <a:gd name="connsiteX3" fmla="*/ 390525 w 414338"/>
                <a:gd name="connsiteY3" fmla="*/ 0 h 123825"/>
                <a:gd name="connsiteX4" fmla="*/ 0 w 414338"/>
                <a:gd name="connsiteY4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38" h="123825">
                  <a:moveTo>
                    <a:pt x="0" y="0"/>
                  </a:moveTo>
                  <a:lnTo>
                    <a:pt x="23813" y="123825"/>
                  </a:lnTo>
                  <a:lnTo>
                    <a:pt x="414338" y="104775"/>
                  </a:lnTo>
                  <a:lnTo>
                    <a:pt x="390525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Полилиния 447"/>
            <p:cNvSpPr/>
            <p:nvPr/>
          </p:nvSpPr>
          <p:spPr>
            <a:xfrm>
              <a:off x="7772400" y="1314450"/>
              <a:ext cx="161925" cy="271463"/>
            </a:xfrm>
            <a:custGeom>
              <a:avLst/>
              <a:gdLst>
                <a:gd name="connsiteX0" fmla="*/ 0 w 161925"/>
                <a:gd name="connsiteY0" fmla="*/ 4763 h 271463"/>
                <a:gd name="connsiteX1" fmla="*/ 90488 w 161925"/>
                <a:gd name="connsiteY1" fmla="*/ 0 h 271463"/>
                <a:gd name="connsiteX2" fmla="*/ 161925 w 161925"/>
                <a:gd name="connsiteY2" fmla="*/ 271463 h 271463"/>
                <a:gd name="connsiteX3" fmla="*/ 66675 w 161925"/>
                <a:gd name="connsiteY3" fmla="*/ 271463 h 271463"/>
                <a:gd name="connsiteX4" fmla="*/ 0 w 161925"/>
                <a:gd name="connsiteY4" fmla="*/ 47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271463">
                  <a:moveTo>
                    <a:pt x="0" y="4763"/>
                  </a:moveTo>
                  <a:lnTo>
                    <a:pt x="90488" y="0"/>
                  </a:lnTo>
                  <a:lnTo>
                    <a:pt x="161925" y="271463"/>
                  </a:lnTo>
                  <a:lnTo>
                    <a:pt x="66675" y="271463"/>
                  </a:lnTo>
                  <a:lnTo>
                    <a:pt x="0" y="4763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Полилиния 450"/>
            <p:cNvSpPr/>
            <p:nvPr/>
          </p:nvSpPr>
          <p:spPr>
            <a:xfrm>
              <a:off x="7429500" y="1666875"/>
              <a:ext cx="428625" cy="238125"/>
            </a:xfrm>
            <a:custGeom>
              <a:avLst/>
              <a:gdLst>
                <a:gd name="connsiteX0" fmla="*/ 28575 w 428625"/>
                <a:gd name="connsiteY0" fmla="*/ 238125 h 238125"/>
                <a:gd name="connsiteX1" fmla="*/ 428625 w 428625"/>
                <a:gd name="connsiteY1" fmla="*/ 223838 h 238125"/>
                <a:gd name="connsiteX2" fmla="*/ 376238 w 428625"/>
                <a:gd name="connsiteY2" fmla="*/ 0 h 238125"/>
                <a:gd name="connsiteX3" fmla="*/ 0 w 428625"/>
                <a:gd name="connsiteY3" fmla="*/ 19050 h 238125"/>
                <a:gd name="connsiteX4" fmla="*/ 28575 w 428625"/>
                <a:gd name="connsiteY4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5" h="238125">
                  <a:moveTo>
                    <a:pt x="28575" y="238125"/>
                  </a:moveTo>
                  <a:lnTo>
                    <a:pt x="428625" y="223838"/>
                  </a:lnTo>
                  <a:lnTo>
                    <a:pt x="376238" y="0"/>
                  </a:lnTo>
                  <a:lnTo>
                    <a:pt x="0" y="19050"/>
                  </a:lnTo>
                  <a:lnTo>
                    <a:pt x="28575" y="23812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Полилиния 451"/>
            <p:cNvSpPr/>
            <p:nvPr/>
          </p:nvSpPr>
          <p:spPr>
            <a:xfrm>
              <a:off x="7062788" y="1995488"/>
              <a:ext cx="223837" cy="185737"/>
            </a:xfrm>
            <a:custGeom>
              <a:avLst/>
              <a:gdLst>
                <a:gd name="connsiteX0" fmla="*/ 0 w 223837"/>
                <a:gd name="connsiteY0" fmla="*/ 4762 h 185737"/>
                <a:gd name="connsiteX1" fmla="*/ 185737 w 223837"/>
                <a:gd name="connsiteY1" fmla="*/ 0 h 185737"/>
                <a:gd name="connsiteX2" fmla="*/ 223837 w 223837"/>
                <a:gd name="connsiteY2" fmla="*/ 185737 h 185737"/>
                <a:gd name="connsiteX3" fmla="*/ 33337 w 223837"/>
                <a:gd name="connsiteY3" fmla="*/ 185737 h 185737"/>
                <a:gd name="connsiteX4" fmla="*/ 0 w 223837"/>
                <a:gd name="connsiteY4" fmla="*/ 4762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37" h="185737">
                  <a:moveTo>
                    <a:pt x="0" y="4762"/>
                  </a:moveTo>
                  <a:lnTo>
                    <a:pt x="185737" y="0"/>
                  </a:lnTo>
                  <a:lnTo>
                    <a:pt x="223837" y="185737"/>
                  </a:lnTo>
                  <a:lnTo>
                    <a:pt x="33337" y="185737"/>
                  </a:lnTo>
                  <a:lnTo>
                    <a:pt x="0" y="4762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Полилиния 452"/>
            <p:cNvSpPr/>
            <p:nvPr/>
          </p:nvSpPr>
          <p:spPr>
            <a:xfrm>
              <a:off x="2247900" y="4186238"/>
              <a:ext cx="657225" cy="123825"/>
            </a:xfrm>
            <a:custGeom>
              <a:avLst/>
              <a:gdLst>
                <a:gd name="connsiteX0" fmla="*/ 642938 w 657225"/>
                <a:gd name="connsiteY0" fmla="*/ 85725 h 123825"/>
                <a:gd name="connsiteX1" fmla="*/ 0 w 657225"/>
                <a:gd name="connsiteY1" fmla="*/ 123825 h 123825"/>
                <a:gd name="connsiteX2" fmla="*/ 14288 w 657225"/>
                <a:gd name="connsiteY2" fmla="*/ 38100 h 123825"/>
                <a:gd name="connsiteX3" fmla="*/ 657225 w 657225"/>
                <a:gd name="connsiteY3" fmla="*/ 0 h 123825"/>
                <a:gd name="connsiteX4" fmla="*/ 642938 w 657225"/>
                <a:gd name="connsiteY4" fmla="*/ 857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225" h="123825">
                  <a:moveTo>
                    <a:pt x="642938" y="85725"/>
                  </a:moveTo>
                  <a:lnTo>
                    <a:pt x="0" y="123825"/>
                  </a:lnTo>
                  <a:lnTo>
                    <a:pt x="14288" y="38100"/>
                  </a:lnTo>
                  <a:lnTo>
                    <a:pt x="657225" y="0"/>
                  </a:lnTo>
                  <a:lnTo>
                    <a:pt x="642938" y="8572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Полилиния 453"/>
            <p:cNvSpPr/>
            <p:nvPr/>
          </p:nvSpPr>
          <p:spPr>
            <a:xfrm>
              <a:off x="2990850" y="4167188"/>
              <a:ext cx="285750" cy="100012"/>
            </a:xfrm>
            <a:custGeom>
              <a:avLst/>
              <a:gdLst>
                <a:gd name="connsiteX0" fmla="*/ 9525 w 285750"/>
                <a:gd name="connsiteY0" fmla="*/ 19050 h 100012"/>
                <a:gd name="connsiteX1" fmla="*/ 285750 w 285750"/>
                <a:gd name="connsiteY1" fmla="*/ 0 h 100012"/>
                <a:gd name="connsiteX2" fmla="*/ 271463 w 285750"/>
                <a:gd name="connsiteY2" fmla="*/ 90487 h 100012"/>
                <a:gd name="connsiteX3" fmla="*/ 0 w 285750"/>
                <a:gd name="connsiteY3" fmla="*/ 100012 h 100012"/>
                <a:gd name="connsiteX4" fmla="*/ 9525 w 285750"/>
                <a:gd name="connsiteY4" fmla="*/ 1905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100012">
                  <a:moveTo>
                    <a:pt x="9525" y="19050"/>
                  </a:moveTo>
                  <a:lnTo>
                    <a:pt x="285750" y="0"/>
                  </a:lnTo>
                  <a:lnTo>
                    <a:pt x="271463" y="90487"/>
                  </a:lnTo>
                  <a:lnTo>
                    <a:pt x="0" y="100012"/>
                  </a:lnTo>
                  <a:lnTo>
                    <a:pt x="9525" y="1905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Полилиния 454"/>
            <p:cNvSpPr/>
            <p:nvPr/>
          </p:nvSpPr>
          <p:spPr>
            <a:xfrm>
              <a:off x="3729037" y="4105029"/>
              <a:ext cx="561976" cy="119310"/>
            </a:xfrm>
            <a:custGeom>
              <a:avLst/>
              <a:gdLst>
                <a:gd name="connsiteX0" fmla="*/ 9525 w 381000"/>
                <a:gd name="connsiteY0" fmla="*/ 19050 h 119063"/>
                <a:gd name="connsiteX1" fmla="*/ 381000 w 381000"/>
                <a:gd name="connsiteY1" fmla="*/ 0 h 119063"/>
                <a:gd name="connsiteX2" fmla="*/ 371475 w 381000"/>
                <a:gd name="connsiteY2" fmla="*/ 104775 h 119063"/>
                <a:gd name="connsiteX3" fmla="*/ 0 w 381000"/>
                <a:gd name="connsiteY3" fmla="*/ 119063 h 119063"/>
                <a:gd name="connsiteX4" fmla="*/ 9525 w 381000"/>
                <a:gd name="connsiteY4" fmla="*/ 19050 h 11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" h="119063">
                  <a:moveTo>
                    <a:pt x="9525" y="19050"/>
                  </a:moveTo>
                  <a:lnTo>
                    <a:pt x="381000" y="0"/>
                  </a:lnTo>
                  <a:lnTo>
                    <a:pt x="371475" y="104775"/>
                  </a:lnTo>
                  <a:lnTo>
                    <a:pt x="0" y="119063"/>
                  </a:lnTo>
                  <a:lnTo>
                    <a:pt x="9525" y="1905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Полилиния 455"/>
            <p:cNvSpPr/>
            <p:nvPr/>
          </p:nvSpPr>
          <p:spPr>
            <a:xfrm>
              <a:off x="4895850" y="3879850"/>
              <a:ext cx="717550" cy="285750"/>
            </a:xfrm>
            <a:custGeom>
              <a:avLst/>
              <a:gdLst>
                <a:gd name="connsiteX0" fmla="*/ 0 w 717550"/>
                <a:gd name="connsiteY0" fmla="*/ 44450 h 285750"/>
                <a:gd name="connsiteX1" fmla="*/ 704850 w 717550"/>
                <a:gd name="connsiteY1" fmla="*/ 0 h 285750"/>
                <a:gd name="connsiteX2" fmla="*/ 717550 w 717550"/>
                <a:gd name="connsiteY2" fmla="*/ 247650 h 285750"/>
                <a:gd name="connsiteX3" fmla="*/ 12700 w 717550"/>
                <a:gd name="connsiteY3" fmla="*/ 285750 h 285750"/>
                <a:gd name="connsiteX4" fmla="*/ 0 w 717550"/>
                <a:gd name="connsiteY4" fmla="*/ 444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550" h="285750">
                  <a:moveTo>
                    <a:pt x="0" y="44450"/>
                  </a:moveTo>
                  <a:lnTo>
                    <a:pt x="704850" y="0"/>
                  </a:lnTo>
                  <a:lnTo>
                    <a:pt x="717550" y="247650"/>
                  </a:lnTo>
                  <a:lnTo>
                    <a:pt x="12700" y="285750"/>
                  </a:lnTo>
                  <a:lnTo>
                    <a:pt x="0" y="4445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Полилиния 458"/>
            <p:cNvSpPr/>
            <p:nvPr/>
          </p:nvSpPr>
          <p:spPr>
            <a:xfrm>
              <a:off x="5346700" y="4521200"/>
              <a:ext cx="311150" cy="317500"/>
            </a:xfrm>
            <a:custGeom>
              <a:avLst/>
              <a:gdLst>
                <a:gd name="connsiteX0" fmla="*/ 298450 w 311150"/>
                <a:gd name="connsiteY0" fmla="*/ 0 h 317500"/>
                <a:gd name="connsiteX1" fmla="*/ 0 w 311150"/>
                <a:gd name="connsiteY1" fmla="*/ 19050 h 317500"/>
                <a:gd name="connsiteX2" fmla="*/ 19050 w 311150"/>
                <a:gd name="connsiteY2" fmla="*/ 317500 h 317500"/>
                <a:gd name="connsiteX3" fmla="*/ 311150 w 311150"/>
                <a:gd name="connsiteY3" fmla="*/ 298450 h 317500"/>
                <a:gd name="connsiteX4" fmla="*/ 298450 w 311150"/>
                <a:gd name="connsiteY4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150" h="317500">
                  <a:moveTo>
                    <a:pt x="298450" y="0"/>
                  </a:moveTo>
                  <a:lnTo>
                    <a:pt x="0" y="19050"/>
                  </a:lnTo>
                  <a:lnTo>
                    <a:pt x="19050" y="317500"/>
                  </a:lnTo>
                  <a:lnTo>
                    <a:pt x="311150" y="298450"/>
                  </a:lnTo>
                  <a:lnTo>
                    <a:pt x="29845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Полилиния 461"/>
            <p:cNvSpPr/>
            <p:nvPr/>
          </p:nvSpPr>
          <p:spPr>
            <a:xfrm>
              <a:off x="6850856" y="2803790"/>
              <a:ext cx="323850" cy="1390650"/>
            </a:xfrm>
            <a:custGeom>
              <a:avLst/>
              <a:gdLst>
                <a:gd name="connsiteX0" fmla="*/ 107950 w 323850"/>
                <a:gd name="connsiteY0" fmla="*/ 0 h 1390650"/>
                <a:gd name="connsiteX1" fmla="*/ 323850 w 323850"/>
                <a:gd name="connsiteY1" fmla="*/ 1384300 h 1390650"/>
                <a:gd name="connsiteX2" fmla="*/ 184150 w 323850"/>
                <a:gd name="connsiteY2" fmla="*/ 1390650 h 1390650"/>
                <a:gd name="connsiteX3" fmla="*/ 0 w 323850"/>
                <a:gd name="connsiteY3" fmla="*/ 139700 h 1390650"/>
                <a:gd name="connsiteX4" fmla="*/ 25400 w 323850"/>
                <a:gd name="connsiteY4" fmla="*/ 57150 h 1390650"/>
                <a:gd name="connsiteX5" fmla="*/ 107950 w 3238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0" h="1390650">
                  <a:moveTo>
                    <a:pt x="107950" y="0"/>
                  </a:moveTo>
                  <a:lnTo>
                    <a:pt x="323850" y="1384300"/>
                  </a:lnTo>
                  <a:lnTo>
                    <a:pt x="184150" y="1390650"/>
                  </a:lnTo>
                  <a:lnTo>
                    <a:pt x="0" y="139700"/>
                  </a:lnTo>
                  <a:lnTo>
                    <a:pt x="25400" y="57150"/>
                  </a:lnTo>
                  <a:lnTo>
                    <a:pt x="10795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Полилиния 464"/>
            <p:cNvSpPr/>
            <p:nvPr/>
          </p:nvSpPr>
          <p:spPr>
            <a:xfrm>
              <a:off x="8407400" y="5080000"/>
              <a:ext cx="584200" cy="266700"/>
            </a:xfrm>
            <a:custGeom>
              <a:avLst/>
              <a:gdLst>
                <a:gd name="connsiteX0" fmla="*/ 50800 w 647700"/>
                <a:gd name="connsiteY0" fmla="*/ 266700 h 266700"/>
                <a:gd name="connsiteX1" fmla="*/ 0 w 647700"/>
                <a:gd name="connsiteY1" fmla="*/ 50800 h 266700"/>
                <a:gd name="connsiteX2" fmla="*/ 596900 w 647700"/>
                <a:gd name="connsiteY2" fmla="*/ 0 h 266700"/>
                <a:gd name="connsiteX3" fmla="*/ 647700 w 647700"/>
                <a:gd name="connsiteY3" fmla="*/ 222250 h 266700"/>
                <a:gd name="connsiteX4" fmla="*/ 50800 w 647700"/>
                <a:gd name="connsiteY4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700" h="266700">
                  <a:moveTo>
                    <a:pt x="50800" y="266700"/>
                  </a:moveTo>
                  <a:lnTo>
                    <a:pt x="0" y="50800"/>
                  </a:lnTo>
                  <a:lnTo>
                    <a:pt x="596900" y="0"/>
                  </a:lnTo>
                  <a:lnTo>
                    <a:pt x="647700" y="222250"/>
                  </a:lnTo>
                  <a:lnTo>
                    <a:pt x="50800" y="26670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1337094" y="-65361"/>
            <a:ext cx="10583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парковочных мест во 2 микрорайоне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400" y="5841534"/>
            <a:ext cx="10102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парковочных мест – 11 774, 7 м</a:t>
            </a:r>
            <a:r>
              <a:rPr lang="ru-RU" sz="2800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парковочных мест – 841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2086617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41" y="7885"/>
            <a:ext cx="5941437" cy="685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6350000" y="1854200"/>
            <a:ext cx="1625600" cy="3136900"/>
            <a:chOff x="6350000" y="1854200"/>
            <a:chExt cx="1625600" cy="3136900"/>
          </a:xfrm>
        </p:grpSpPr>
        <p:sp>
          <p:nvSpPr>
            <p:cNvPr id="2" name="Полилиния 1"/>
            <p:cNvSpPr/>
            <p:nvPr/>
          </p:nvSpPr>
          <p:spPr>
            <a:xfrm>
              <a:off x="7226300" y="1854200"/>
              <a:ext cx="749300" cy="711200"/>
            </a:xfrm>
            <a:custGeom>
              <a:avLst/>
              <a:gdLst>
                <a:gd name="connsiteX0" fmla="*/ 127000 w 774700"/>
                <a:gd name="connsiteY0" fmla="*/ 0 h 889000"/>
                <a:gd name="connsiteX1" fmla="*/ 774700 w 774700"/>
                <a:gd name="connsiteY1" fmla="*/ 241300 h 889000"/>
                <a:gd name="connsiteX2" fmla="*/ 393700 w 774700"/>
                <a:gd name="connsiteY2" fmla="*/ 889000 h 889000"/>
                <a:gd name="connsiteX3" fmla="*/ 0 w 774700"/>
                <a:gd name="connsiteY3" fmla="*/ 762000 h 889000"/>
                <a:gd name="connsiteX4" fmla="*/ 127000 w 7747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700" h="889000">
                  <a:moveTo>
                    <a:pt x="127000" y="0"/>
                  </a:moveTo>
                  <a:lnTo>
                    <a:pt x="774700" y="241300"/>
                  </a:lnTo>
                  <a:lnTo>
                    <a:pt x="393700" y="889000"/>
                  </a:lnTo>
                  <a:lnTo>
                    <a:pt x="0" y="762000"/>
                  </a:lnTo>
                  <a:lnTo>
                    <a:pt x="12700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6350000" y="4013200"/>
              <a:ext cx="939800" cy="977900"/>
            </a:xfrm>
            <a:custGeom>
              <a:avLst/>
              <a:gdLst>
                <a:gd name="connsiteX0" fmla="*/ 88900 w 939800"/>
                <a:gd name="connsiteY0" fmla="*/ 279400 h 977900"/>
                <a:gd name="connsiteX1" fmla="*/ 0 w 939800"/>
                <a:gd name="connsiteY1" fmla="*/ 749300 h 977900"/>
                <a:gd name="connsiteX2" fmla="*/ 546100 w 939800"/>
                <a:gd name="connsiteY2" fmla="*/ 977900 h 977900"/>
                <a:gd name="connsiteX3" fmla="*/ 939800 w 939800"/>
                <a:gd name="connsiteY3" fmla="*/ 203200 h 977900"/>
                <a:gd name="connsiteX4" fmla="*/ 482600 w 939800"/>
                <a:gd name="connsiteY4" fmla="*/ 0 h 977900"/>
                <a:gd name="connsiteX5" fmla="*/ 330200 w 939800"/>
                <a:gd name="connsiteY5" fmla="*/ 330200 h 977900"/>
                <a:gd name="connsiteX6" fmla="*/ 88900 w 939800"/>
                <a:gd name="connsiteY6" fmla="*/ 27940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9800" h="977900">
                  <a:moveTo>
                    <a:pt x="88900" y="279400"/>
                  </a:moveTo>
                  <a:lnTo>
                    <a:pt x="0" y="749300"/>
                  </a:lnTo>
                  <a:lnTo>
                    <a:pt x="546100" y="977900"/>
                  </a:lnTo>
                  <a:lnTo>
                    <a:pt x="939800" y="203200"/>
                  </a:lnTo>
                  <a:lnTo>
                    <a:pt x="482600" y="0"/>
                  </a:lnTo>
                  <a:lnTo>
                    <a:pt x="330200" y="330200"/>
                  </a:lnTo>
                  <a:lnTo>
                    <a:pt x="88900" y="27940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1082041" y="-54467"/>
            <a:ext cx="10454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парковочных мест во 2 микрорайоне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TumanikAN\Desktop\презентация\фотографии до\Стоянки\DSC061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2" y="2565400"/>
            <a:ext cx="5381897" cy="4036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umanikAN\Desktop\презентация\фотографии до\Стоянки\DSC062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12" y="1217567"/>
            <a:ext cx="5624710" cy="4218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umanikAN\Desktop\презентация\фотографии до\Стоянки\DSC064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74" y="317246"/>
            <a:ext cx="5405724" cy="4054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umanikAN\Desktop\презентация\фотографии до\Стоянки\DSC065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33" y="89739"/>
            <a:ext cx="5653496" cy="4240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umanikAN\Desktop\презентация\фотографии до\Стоянки\DSC065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43" y="2116885"/>
            <a:ext cx="6013148" cy="4509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umanikAN\Desktop\презентация\фотографии\Стоянки\DSC0620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9" y="1439650"/>
            <a:ext cx="7141321" cy="5355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umanikAN\Desktop\презентация\фотографии\Стоянки\IMG_211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58201"/>
            <a:ext cx="7124700" cy="5344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umanikAN\Desktop\презентация\фотографии\Стоянки\IMG_21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23" y="892310"/>
            <a:ext cx="7110329" cy="5333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umanikAN\Desktop\презентация\фотографии\Стоянки\IMG_212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01" y="591864"/>
            <a:ext cx="7176385" cy="538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umanikAN\Desktop\презентация\фотографии\Стоянки\IMG_212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00" y="268698"/>
            <a:ext cx="7221333" cy="541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umanikAN\Desktop\презентация\фотографии\Стоянки\IMG_213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015" y="89739"/>
            <a:ext cx="7218315" cy="5414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TumanikAN\Desktop\презентация\фотографии\Стоянки\IMG_214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27" y="295565"/>
            <a:ext cx="7149695" cy="5362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umanikAN\Desktop\презентация\фотографии\Стоянки\IMG_2143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91864"/>
            <a:ext cx="7143750" cy="5358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TumanikAN\Desktop\презентация\фотографии\Стоянки\IMG_214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867242"/>
            <a:ext cx="7143750" cy="5358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TumanikAN\Desktop\презентация\фотографии\Стоянки\IMG_214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639" y="1050381"/>
            <a:ext cx="7144664" cy="5359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TumanikAN\Desktop\презентация\фотографии\Стоянки\IMG_215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58" y="1205765"/>
            <a:ext cx="7144664" cy="5359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TumanikAN\Desktop\презентация\фотографии\Стоянки\IMG_2170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97" y="1439650"/>
            <a:ext cx="7084931" cy="5314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1940556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88"/>
            <a:ext cx="12192000" cy="63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1795463" y="714375"/>
            <a:ext cx="7508080" cy="4371975"/>
            <a:chOff x="1795463" y="714375"/>
            <a:chExt cx="7508080" cy="4371975"/>
          </a:xfrm>
        </p:grpSpPr>
        <p:sp>
          <p:nvSpPr>
            <p:cNvPr id="9" name="Полилиния 8"/>
            <p:cNvSpPr/>
            <p:nvPr/>
          </p:nvSpPr>
          <p:spPr>
            <a:xfrm>
              <a:off x="3140869" y="1978820"/>
              <a:ext cx="204787" cy="164306"/>
            </a:xfrm>
            <a:custGeom>
              <a:avLst/>
              <a:gdLst>
                <a:gd name="connsiteX0" fmla="*/ 19050 w 204787"/>
                <a:gd name="connsiteY0" fmla="*/ 11906 h 164306"/>
                <a:gd name="connsiteX1" fmla="*/ 204787 w 204787"/>
                <a:gd name="connsiteY1" fmla="*/ 0 h 164306"/>
                <a:gd name="connsiteX2" fmla="*/ 183356 w 204787"/>
                <a:gd name="connsiteY2" fmla="*/ 157162 h 164306"/>
                <a:gd name="connsiteX3" fmla="*/ 0 w 204787"/>
                <a:gd name="connsiteY3" fmla="*/ 164306 h 164306"/>
                <a:gd name="connsiteX4" fmla="*/ 19050 w 204787"/>
                <a:gd name="connsiteY4" fmla="*/ 11906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87" h="164306">
                  <a:moveTo>
                    <a:pt x="19050" y="11906"/>
                  </a:moveTo>
                  <a:lnTo>
                    <a:pt x="204787" y="0"/>
                  </a:lnTo>
                  <a:lnTo>
                    <a:pt x="183356" y="157162"/>
                  </a:lnTo>
                  <a:lnTo>
                    <a:pt x="0" y="164306"/>
                  </a:lnTo>
                  <a:lnTo>
                    <a:pt x="19050" y="1190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059906" y="2359819"/>
              <a:ext cx="230982" cy="245269"/>
            </a:xfrm>
            <a:custGeom>
              <a:avLst/>
              <a:gdLst>
                <a:gd name="connsiteX0" fmla="*/ 0 w 230982"/>
                <a:gd name="connsiteY0" fmla="*/ 245269 h 245269"/>
                <a:gd name="connsiteX1" fmla="*/ 0 w 230982"/>
                <a:gd name="connsiteY1" fmla="*/ 245269 h 245269"/>
                <a:gd name="connsiteX2" fmla="*/ 135732 w 230982"/>
                <a:gd name="connsiteY2" fmla="*/ 242887 h 245269"/>
                <a:gd name="connsiteX3" fmla="*/ 154782 w 230982"/>
                <a:gd name="connsiteY3" fmla="*/ 240506 h 245269"/>
                <a:gd name="connsiteX4" fmla="*/ 176213 w 230982"/>
                <a:gd name="connsiteY4" fmla="*/ 238125 h 245269"/>
                <a:gd name="connsiteX5" fmla="*/ 183357 w 230982"/>
                <a:gd name="connsiteY5" fmla="*/ 233362 h 245269"/>
                <a:gd name="connsiteX6" fmla="*/ 197644 w 230982"/>
                <a:gd name="connsiteY6" fmla="*/ 228600 h 245269"/>
                <a:gd name="connsiteX7" fmla="*/ 230982 w 230982"/>
                <a:gd name="connsiteY7" fmla="*/ 0 h 245269"/>
                <a:gd name="connsiteX8" fmla="*/ 40482 w 230982"/>
                <a:gd name="connsiteY8" fmla="*/ 11906 h 245269"/>
                <a:gd name="connsiteX9" fmla="*/ 0 w 230982"/>
                <a:gd name="connsiteY9" fmla="*/ 245269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982" h="245269">
                  <a:moveTo>
                    <a:pt x="0" y="245269"/>
                  </a:moveTo>
                  <a:lnTo>
                    <a:pt x="0" y="245269"/>
                  </a:lnTo>
                  <a:lnTo>
                    <a:pt x="135732" y="242887"/>
                  </a:lnTo>
                  <a:cubicBezTo>
                    <a:pt x="142128" y="242690"/>
                    <a:pt x="148426" y="241254"/>
                    <a:pt x="154782" y="240506"/>
                  </a:cubicBezTo>
                  <a:lnTo>
                    <a:pt x="176213" y="238125"/>
                  </a:lnTo>
                  <a:cubicBezTo>
                    <a:pt x="178594" y="236537"/>
                    <a:pt x="180742" y="234524"/>
                    <a:pt x="183357" y="233362"/>
                  </a:cubicBezTo>
                  <a:cubicBezTo>
                    <a:pt x="187944" y="231323"/>
                    <a:pt x="197644" y="228600"/>
                    <a:pt x="197644" y="228600"/>
                  </a:cubicBezTo>
                  <a:lnTo>
                    <a:pt x="230982" y="0"/>
                  </a:lnTo>
                  <a:lnTo>
                    <a:pt x="40482" y="11906"/>
                  </a:lnTo>
                  <a:lnTo>
                    <a:pt x="0" y="2452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2162176" y="3376612"/>
              <a:ext cx="238125" cy="230981"/>
            </a:xfrm>
            <a:custGeom>
              <a:avLst/>
              <a:gdLst>
                <a:gd name="connsiteX0" fmla="*/ 238125 w 238125"/>
                <a:gd name="connsiteY0" fmla="*/ 0 h 230981"/>
                <a:gd name="connsiteX1" fmla="*/ 195263 w 238125"/>
                <a:gd name="connsiteY1" fmla="*/ 226219 h 230981"/>
                <a:gd name="connsiteX2" fmla="*/ 0 w 238125"/>
                <a:gd name="connsiteY2" fmla="*/ 230981 h 230981"/>
                <a:gd name="connsiteX3" fmla="*/ 45244 w 238125"/>
                <a:gd name="connsiteY3" fmla="*/ 9525 h 230981"/>
                <a:gd name="connsiteX4" fmla="*/ 238125 w 238125"/>
                <a:gd name="connsiteY4" fmla="*/ 0 h 23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230981">
                  <a:moveTo>
                    <a:pt x="238125" y="0"/>
                  </a:moveTo>
                  <a:lnTo>
                    <a:pt x="195263" y="226219"/>
                  </a:lnTo>
                  <a:lnTo>
                    <a:pt x="0" y="230981"/>
                  </a:lnTo>
                  <a:lnTo>
                    <a:pt x="45244" y="9525"/>
                  </a:lnTo>
                  <a:lnTo>
                    <a:pt x="238125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1795463" y="3759994"/>
              <a:ext cx="269081" cy="216694"/>
            </a:xfrm>
            <a:custGeom>
              <a:avLst/>
              <a:gdLst>
                <a:gd name="connsiteX0" fmla="*/ 0 w 269081"/>
                <a:gd name="connsiteY0" fmla="*/ 216694 h 216694"/>
                <a:gd name="connsiteX1" fmla="*/ 45243 w 269081"/>
                <a:gd name="connsiteY1" fmla="*/ 11906 h 216694"/>
                <a:gd name="connsiteX2" fmla="*/ 269081 w 269081"/>
                <a:gd name="connsiteY2" fmla="*/ 0 h 216694"/>
                <a:gd name="connsiteX3" fmla="*/ 235743 w 269081"/>
                <a:gd name="connsiteY3" fmla="*/ 192881 h 216694"/>
                <a:gd name="connsiteX4" fmla="*/ 0 w 269081"/>
                <a:gd name="connsiteY4" fmla="*/ 216694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081" h="216694">
                  <a:moveTo>
                    <a:pt x="0" y="216694"/>
                  </a:moveTo>
                  <a:lnTo>
                    <a:pt x="45243" y="11906"/>
                  </a:lnTo>
                  <a:lnTo>
                    <a:pt x="269081" y="0"/>
                  </a:lnTo>
                  <a:lnTo>
                    <a:pt x="235743" y="192881"/>
                  </a:lnTo>
                  <a:lnTo>
                    <a:pt x="0" y="216694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603206" y="3148013"/>
              <a:ext cx="250032" cy="259556"/>
            </a:xfrm>
            <a:custGeom>
              <a:avLst/>
              <a:gdLst>
                <a:gd name="connsiteX0" fmla="*/ 250032 w 250032"/>
                <a:gd name="connsiteY0" fmla="*/ 247650 h 259556"/>
                <a:gd name="connsiteX1" fmla="*/ 33338 w 250032"/>
                <a:gd name="connsiteY1" fmla="*/ 259556 h 259556"/>
                <a:gd name="connsiteX2" fmla="*/ 0 w 250032"/>
                <a:gd name="connsiteY2" fmla="*/ 7143 h 259556"/>
                <a:gd name="connsiteX3" fmla="*/ 214313 w 250032"/>
                <a:gd name="connsiteY3" fmla="*/ 0 h 259556"/>
                <a:gd name="connsiteX4" fmla="*/ 250032 w 250032"/>
                <a:gd name="connsiteY4" fmla="*/ 24765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032" h="259556">
                  <a:moveTo>
                    <a:pt x="250032" y="247650"/>
                  </a:moveTo>
                  <a:lnTo>
                    <a:pt x="33338" y="259556"/>
                  </a:lnTo>
                  <a:lnTo>
                    <a:pt x="0" y="7143"/>
                  </a:lnTo>
                  <a:lnTo>
                    <a:pt x="214313" y="0"/>
                  </a:lnTo>
                  <a:lnTo>
                    <a:pt x="250032" y="24765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336631" y="4867275"/>
              <a:ext cx="278607" cy="219075"/>
            </a:xfrm>
            <a:custGeom>
              <a:avLst/>
              <a:gdLst>
                <a:gd name="connsiteX0" fmla="*/ 28575 w 278607"/>
                <a:gd name="connsiteY0" fmla="*/ 219075 h 219075"/>
                <a:gd name="connsiteX1" fmla="*/ 278607 w 278607"/>
                <a:gd name="connsiteY1" fmla="*/ 202406 h 219075"/>
                <a:gd name="connsiteX2" fmla="*/ 242888 w 278607"/>
                <a:gd name="connsiteY2" fmla="*/ 0 h 219075"/>
                <a:gd name="connsiteX3" fmla="*/ 0 w 278607"/>
                <a:gd name="connsiteY3" fmla="*/ 14288 h 219075"/>
                <a:gd name="connsiteX4" fmla="*/ 28575 w 278607"/>
                <a:gd name="connsiteY4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07" h="219075">
                  <a:moveTo>
                    <a:pt x="28575" y="219075"/>
                  </a:moveTo>
                  <a:lnTo>
                    <a:pt x="278607" y="202406"/>
                  </a:lnTo>
                  <a:lnTo>
                    <a:pt x="242888" y="0"/>
                  </a:lnTo>
                  <a:lnTo>
                    <a:pt x="0" y="14288"/>
                  </a:lnTo>
                  <a:lnTo>
                    <a:pt x="28575" y="219075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552950" y="4048125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9063037" y="1754982"/>
              <a:ext cx="240506" cy="2238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291513" y="1188244"/>
              <a:ext cx="278606" cy="140494"/>
            </a:xfrm>
            <a:custGeom>
              <a:avLst/>
              <a:gdLst>
                <a:gd name="connsiteX0" fmla="*/ 0 w 278606"/>
                <a:gd name="connsiteY0" fmla="*/ 4762 h 140494"/>
                <a:gd name="connsiteX1" fmla="*/ 40481 w 278606"/>
                <a:gd name="connsiteY1" fmla="*/ 140494 h 140494"/>
                <a:gd name="connsiteX2" fmla="*/ 278606 w 278606"/>
                <a:gd name="connsiteY2" fmla="*/ 126206 h 140494"/>
                <a:gd name="connsiteX3" fmla="*/ 230981 w 278606"/>
                <a:gd name="connsiteY3" fmla="*/ 0 h 140494"/>
                <a:gd name="connsiteX4" fmla="*/ 0 w 278606"/>
                <a:gd name="connsiteY4" fmla="*/ 4762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06" h="140494">
                  <a:moveTo>
                    <a:pt x="0" y="4762"/>
                  </a:moveTo>
                  <a:lnTo>
                    <a:pt x="40481" y="140494"/>
                  </a:lnTo>
                  <a:lnTo>
                    <a:pt x="278606" y="126206"/>
                  </a:lnTo>
                  <a:lnTo>
                    <a:pt x="230981" y="0"/>
                  </a:lnTo>
                  <a:lnTo>
                    <a:pt x="0" y="4762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050881" y="1123950"/>
              <a:ext cx="192882" cy="130969"/>
            </a:xfrm>
            <a:custGeom>
              <a:avLst/>
              <a:gdLst>
                <a:gd name="connsiteX0" fmla="*/ 171450 w 192882"/>
                <a:gd name="connsiteY0" fmla="*/ 0 h 130969"/>
                <a:gd name="connsiteX1" fmla="*/ 192882 w 192882"/>
                <a:gd name="connsiteY1" fmla="*/ 130969 h 130969"/>
                <a:gd name="connsiteX2" fmla="*/ 16669 w 192882"/>
                <a:gd name="connsiteY2" fmla="*/ 128588 h 130969"/>
                <a:gd name="connsiteX3" fmla="*/ 0 w 192882"/>
                <a:gd name="connsiteY3" fmla="*/ 7144 h 130969"/>
                <a:gd name="connsiteX4" fmla="*/ 171450 w 192882"/>
                <a:gd name="connsiteY4" fmla="*/ 0 h 13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82" h="130969">
                  <a:moveTo>
                    <a:pt x="171450" y="0"/>
                  </a:moveTo>
                  <a:lnTo>
                    <a:pt x="192882" y="130969"/>
                  </a:lnTo>
                  <a:lnTo>
                    <a:pt x="16669" y="128588"/>
                  </a:lnTo>
                  <a:lnTo>
                    <a:pt x="0" y="7144"/>
                  </a:lnTo>
                  <a:lnTo>
                    <a:pt x="17145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олилиния 1"/>
            <p:cNvSpPr/>
            <p:nvPr/>
          </p:nvSpPr>
          <p:spPr>
            <a:xfrm>
              <a:off x="2781300" y="833438"/>
              <a:ext cx="271463" cy="138112"/>
            </a:xfrm>
            <a:custGeom>
              <a:avLst/>
              <a:gdLst>
                <a:gd name="connsiteX0" fmla="*/ 21431 w 271463"/>
                <a:gd name="connsiteY0" fmla="*/ 11906 h 138112"/>
                <a:gd name="connsiteX1" fmla="*/ 271463 w 271463"/>
                <a:gd name="connsiteY1" fmla="*/ 0 h 138112"/>
                <a:gd name="connsiteX2" fmla="*/ 247650 w 271463"/>
                <a:gd name="connsiteY2" fmla="*/ 130968 h 138112"/>
                <a:gd name="connsiteX3" fmla="*/ 0 w 271463"/>
                <a:gd name="connsiteY3" fmla="*/ 138112 h 138112"/>
                <a:gd name="connsiteX4" fmla="*/ 21431 w 271463"/>
                <a:gd name="connsiteY4" fmla="*/ 11906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63" h="138112">
                  <a:moveTo>
                    <a:pt x="21431" y="11906"/>
                  </a:moveTo>
                  <a:lnTo>
                    <a:pt x="271463" y="0"/>
                  </a:lnTo>
                  <a:lnTo>
                    <a:pt x="247650" y="130968"/>
                  </a:lnTo>
                  <a:lnTo>
                    <a:pt x="0" y="138112"/>
                  </a:lnTo>
                  <a:lnTo>
                    <a:pt x="21431" y="1190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олилиния 2"/>
            <p:cNvSpPr/>
            <p:nvPr/>
          </p:nvSpPr>
          <p:spPr>
            <a:xfrm>
              <a:off x="5186363" y="714375"/>
              <a:ext cx="238125" cy="180975"/>
            </a:xfrm>
            <a:custGeom>
              <a:avLst/>
              <a:gdLst>
                <a:gd name="connsiteX0" fmla="*/ 0 w 238125"/>
                <a:gd name="connsiteY0" fmla="*/ 9525 h 180975"/>
                <a:gd name="connsiteX1" fmla="*/ 223837 w 238125"/>
                <a:gd name="connsiteY1" fmla="*/ 0 h 180975"/>
                <a:gd name="connsiteX2" fmla="*/ 238125 w 238125"/>
                <a:gd name="connsiteY2" fmla="*/ 180975 h 180975"/>
                <a:gd name="connsiteX3" fmla="*/ 7143 w 238125"/>
                <a:gd name="connsiteY3" fmla="*/ 178594 h 180975"/>
                <a:gd name="connsiteX4" fmla="*/ 0 w 238125"/>
                <a:gd name="connsiteY4" fmla="*/ 952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80975">
                  <a:moveTo>
                    <a:pt x="0" y="9525"/>
                  </a:moveTo>
                  <a:lnTo>
                    <a:pt x="223837" y="0"/>
                  </a:lnTo>
                  <a:lnTo>
                    <a:pt x="238125" y="180975"/>
                  </a:lnTo>
                  <a:lnTo>
                    <a:pt x="7143" y="178594"/>
                  </a:lnTo>
                  <a:cubicBezTo>
                    <a:pt x="6349" y="123031"/>
                    <a:pt x="5556" y="67469"/>
                    <a:pt x="0" y="9525"/>
                  </a:cubicBez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8453718" y="4482353"/>
              <a:ext cx="412376" cy="421341"/>
            </a:xfrm>
            <a:custGeom>
              <a:avLst/>
              <a:gdLst>
                <a:gd name="connsiteX0" fmla="*/ 412376 w 412376"/>
                <a:gd name="connsiteY0" fmla="*/ 313765 h 421341"/>
                <a:gd name="connsiteX1" fmla="*/ 161364 w 412376"/>
                <a:gd name="connsiteY1" fmla="*/ 0 h 421341"/>
                <a:gd name="connsiteX2" fmla="*/ 0 w 412376"/>
                <a:gd name="connsiteY2" fmla="*/ 116541 h 421341"/>
                <a:gd name="connsiteX3" fmla="*/ 251011 w 412376"/>
                <a:gd name="connsiteY3" fmla="*/ 421341 h 421341"/>
                <a:gd name="connsiteX4" fmla="*/ 412376 w 412376"/>
                <a:gd name="connsiteY4" fmla="*/ 313765 h 42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6" h="421341">
                  <a:moveTo>
                    <a:pt x="412376" y="313765"/>
                  </a:moveTo>
                  <a:lnTo>
                    <a:pt x="161364" y="0"/>
                  </a:lnTo>
                  <a:lnTo>
                    <a:pt x="0" y="116541"/>
                  </a:lnTo>
                  <a:lnTo>
                    <a:pt x="251011" y="421341"/>
                  </a:lnTo>
                  <a:lnTo>
                    <a:pt x="412376" y="313765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8401050" y="3060700"/>
              <a:ext cx="368300" cy="273050"/>
            </a:xfrm>
            <a:custGeom>
              <a:avLst/>
              <a:gdLst>
                <a:gd name="connsiteX0" fmla="*/ 31750 w 368300"/>
                <a:gd name="connsiteY0" fmla="*/ 273050 h 273050"/>
                <a:gd name="connsiteX1" fmla="*/ 368300 w 368300"/>
                <a:gd name="connsiteY1" fmla="*/ 241300 h 273050"/>
                <a:gd name="connsiteX2" fmla="*/ 304800 w 368300"/>
                <a:gd name="connsiteY2" fmla="*/ 0 h 273050"/>
                <a:gd name="connsiteX3" fmla="*/ 0 w 368300"/>
                <a:gd name="connsiteY3" fmla="*/ 25400 h 273050"/>
                <a:gd name="connsiteX4" fmla="*/ 31750 w 368300"/>
                <a:gd name="connsiteY4" fmla="*/ 273050 h 27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300" h="273050">
                  <a:moveTo>
                    <a:pt x="31750" y="273050"/>
                  </a:moveTo>
                  <a:lnTo>
                    <a:pt x="368300" y="241300"/>
                  </a:lnTo>
                  <a:lnTo>
                    <a:pt x="304800" y="0"/>
                  </a:lnTo>
                  <a:lnTo>
                    <a:pt x="0" y="25400"/>
                  </a:lnTo>
                  <a:lnTo>
                    <a:pt x="31750" y="27305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Полилиния 333"/>
            <p:cNvSpPr/>
            <p:nvPr/>
          </p:nvSpPr>
          <p:spPr>
            <a:xfrm>
              <a:off x="3224243" y="1419895"/>
              <a:ext cx="204787" cy="164306"/>
            </a:xfrm>
            <a:custGeom>
              <a:avLst/>
              <a:gdLst>
                <a:gd name="connsiteX0" fmla="*/ 19050 w 204787"/>
                <a:gd name="connsiteY0" fmla="*/ 11906 h 164306"/>
                <a:gd name="connsiteX1" fmla="*/ 204787 w 204787"/>
                <a:gd name="connsiteY1" fmla="*/ 0 h 164306"/>
                <a:gd name="connsiteX2" fmla="*/ 183356 w 204787"/>
                <a:gd name="connsiteY2" fmla="*/ 157162 h 164306"/>
                <a:gd name="connsiteX3" fmla="*/ 0 w 204787"/>
                <a:gd name="connsiteY3" fmla="*/ 164306 h 164306"/>
                <a:gd name="connsiteX4" fmla="*/ 19050 w 204787"/>
                <a:gd name="connsiteY4" fmla="*/ 11906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87" h="164306">
                  <a:moveTo>
                    <a:pt x="19050" y="11906"/>
                  </a:moveTo>
                  <a:lnTo>
                    <a:pt x="204787" y="0"/>
                  </a:lnTo>
                  <a:lnTo>
                    <a:pt x="183356" y="157162"/>
                  </a:lnTo>
                  <a:lnTo>
                    <a:pt x="0" y="164306"/>
                  </a:lnTo>
                  <a:lnTo>
                    <a:pt x="19050" y="1190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Полилиния 356"/>
            <p:cNvSpPr/>
            <p:nvPr/>
          </p:nvSpPr>
          <p:spPr>
            <a:xfrm>
              <a:off x="2503698" y="1661519"/>
              <a:ext cx="204787" cy="164306"/>
            </a:xfrm>
            <a:custGeom>
              <a:avLst/>
              <a:gdLst>
                <a:gd name="connsiteX0" fmla="*/ 19050 w 204787"/>
                <a:gd name="connsiteY0" fmla="*/ 11906 h 164306"/>
                <a:gd name="connsiteX1" fmla="*/ 204787 w 204787"/>
                <a:gd name="connsiteY1" fmla="*/ 0 h 164306"/>
                <a:gd name="connsiteX2" fmla="*/ 183356 w 204787"/>
                <a:gd name="connsiteY2" fmla="*/ 157162 h 164306"/>
                <a:gd name="connsiteX3" fmla="*/ 0 w 204787"/>
                <a:gd name="connsiteY3" fmla="*/ 164306 h 164306"/>
                <a:gd name="connsiteX4" fmla="*/ 19050 w 204787"/>
                <a:gd name="connsiteY4" fmla="*/ 11906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87" h="164306">
                  <a:moveTo>
                    <a:pt x="19050" y="11906"/>
                  </a:moveTo>
                  <a:lnTo>
                    <a:pt x="204787" y="0"/>
                  </a:lnTo>
                  <a:lnTo>
                    <a:pt x="183356" y="157162"/>
                  </a:lnTo>
                  <a:lnTo>
                    <a:pt x="0" y="164306"/>
                  </a:lnTo>
                  <a:lnTo>
                    <a:pt x="19050" y="1190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Полилиния 368"/>
            <p:cNvSpPr/>
            <p:nvPr/>
          </p:nvSpPr>
          <p:spPr>
            <a:xfrm>
              <a:off x="2387160" y="1164861"/>
              <a:ext cx="204787" cy="164306"/>
            </a:xfrm>
            <a:custGeom>
              <a:avLst/>
              <a:gdLst>
                <a:gd name="connsiteX0" fmla="*/ 19050 w 204787"/>
                <a:gd name="connsiteY0" fmla="*/ 11906 h 164306"/>
                <a:gd name="connsiteX1" fmla="*/ 204787 w 204787"/>
                <a:gd name="connsiteY1" fmla="*/ 0 h 164306"/>
                <a:gd name="connsiteX2" fmla="*/ 183356 w 204787"/>
                <a:gd name="connsiteY2" fmla="*/ 157162 h 164306"/>
                <a:gd name="connsiteX3" fmla="*/ 0 w 204787"/>
                <a:gd name="connsiteY3" fmla="*/ 164306 h 164306"/>
                <a:gd name="connsiteX4" fmla="*/ 19050 w 204787"/>
                <a:gd name="connsiteY4" fmla="*/ 11906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787" h="164306">
                  <a:moveTo>
                    <a:pt x="19050" y="11906"/>
                  </a:moveTo>
                  <a:lnTo>
                    <a:pt x="204787" y="0"/>
                  </a:lnTo>
                  <a:lnTo>
                    <a:pt x="183356" y="157162"/>
                  </a:lnTo>
                  <a:lnTo>
                    <a:pt x="0" y="164306"/>
                  </a:lnTo>
                  <a:lnTo>
                    <a:pt x="19050" y="11906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1574004" y="-65361"/>
            <a:ext cx="10372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Малые архитектурные формы, устройство ограждений </a:t>
            </a:r>
          </a:p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во 2 микрорайоне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4" name="Группа 153"/>
          <p:cNvGrpSpPr/>
          <p:nvPr/>
        </p:nvGrpSpPr>
        <p:grpSpPr>
          <a:xfrm>
            <a:off x="1233488" y="512184"/>
            <a:ext cx="9245400" cy="5072014"/>
            <a:chOff x="1233488" y="512184"/>
            <a:chExt cx="9245400" cy="5072014"/>
          </a:xfrm>
        </p:grpSpPr>
        <p:cxnSp>
          <p:nvCxnSpPr>
            <p:cNvPr id="155" name="Прямая соединительная линия 154"/>
            <p:cNvCxnSpPr/>
            <p:nvPr/>
          </p:nvCxnSpPr>
          <p:spPr>
            <a:xfrm flipH="1">
              <a:off x="2378869" y="3372000"/>
              <a:ext cx="23256" cy="23559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 flipH="1">
              <a:off x="2028825" y="3219450"/>
              <a:ext cx="479425" cy="2222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flipH="1">
              <a:off x="1795463" y="3697287"/>
              <a:ext cx="30241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flipH="1">
              <a:off x="1742491" y="3992101"/>
              <a:ext cx="328905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flipH="1">
              <a:off x="1742491" y="3691960"/>
              <a:ext cx="52972" cy="30014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flipV="1">
              <a:off x="8453718" y="5373216"/>
              <a:ext cx="594610" cy="2984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9303544" y="5198269"/>
              <a:ext cx="850106" cy="385929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 flipH="1" flipV="1">
              <a:off x="7274719" y="2771775"/>
              <a:ext cx="288131" cy="149066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 flipH="1">
              <a:off x="7000875" y="2771776"/>
              <a:ext cx="273845" cy="1666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flipH="1">
              <a:off x="6908006" y="2788444"/>
              <a:ext cx="92869" cy="1344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>
            <a:xfrm flipV="1">
              <a:off x="7329488" y="5083771"/>
              <a:ext cx="304800" cy="1607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 flipH="1">
              <a:off x="7302106" y="4845435"/>
              <a:ext cx="271435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flipH="1" flipV="1">
              <a:off x="7302104" y="4867275"/>
              <a:ext cx="27385" cy="2380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flipV="1">
              <a:off x="6908006" y="4767512"/>
              <a:ext cx="164306" cy="25533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flipV="1">
              <a:off x="7372350" y="4294729"/>
              <a:ext cx="1041685" cy="3438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>
            <a:xfrm flipH="1" flipV="1">
              <a:off x="6849667" y="3493295"/>
              <a:ext cx="151208" cy="9976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 flipV="1">
              <a:off x="3493294" y="4193567"/>
              <a:ext cx="2122884" cy="12562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 flipV="1">
              <a:off x="1233488" y="4329114"/>
              <a:ext cx="2168128" cy="12689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9183290" y="1688899"/>
              <a:ext cx="194073" cy="5477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>
              <a:off x="8843963" y="1853804"/>
              <a:ext cx="1207293" cy="40354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7" name="Прямая соединительная линия 186"/>
            <p:cNvCxnSpPr/>
            <p:nvPr/>
          </p:nvCxnSpPr>
          <p:spPr>
            <a:xfrm flipV="1">
              <a:off x="9285684" y="1743672"/>
              <a:ext cx="91679" cy="26007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/>
            <p:nvPr/>
          </p:nvCxnSpPr>
          <p:spPr>
            <a:xfrm flipV="1">
              <a:off x="7475934" y="1730425"/>
              <a:ext cx="1359327" cy="6627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flipV="1">
              <a:off x="7207102" y="1630969"/>
              <a:ext cx="122386" cy="13856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 flipH="1" flipV="1">
              <a:off x="7350324" y="1630968"/>
              <a:ext cx="68460" cy="19256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 flipV="1">
              <a:off x="8817769" y="1502048"/>
              <a:ext cx="191690" cy="21423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 flipH="1">
              <a:off x="8312053" y="1419895"/>
              <a:ext cx="714670" cy="30099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flipH="1">
              <a:off x="7317286" y="1592502"/>
              <a:ext cx="955177" cy="3574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/>
            <p:nvPr/>
          </p:nvCxnSpPr>
          <p:spPr>
            <a:xfrm flipH="1">
              <a:off x="7302105" y="1338793"/>
              <a:ext cx="446483" cy="1098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flipH="1" flipV="1">
              <a:off x="7719318" y="1323843"/>
              <a:ext cx="58539" cy="273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flipH="1">
              <a:off x="7722688" y="1322955"/>
              <a:ext cx="383087" cy="21329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flipH="1" flipV="1">
              <a:off x="8102653" y="1309721"/>
              <a:ext cx="77237" cy="28006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8" name="Прямая соединительная линия 197"/>
            <p:cNvCxnSpPr/>
            <p:nvPr/>
          </p:nvCxnSpPr>
          <p:spPr>
            <a:xfrm flipH="1">
              <a:off x="7274719" y="1035494"/>
              <a:ext cx="795338" cy="3154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9" name="Прямая соединительная линия 198"/>
            <p:cNvCxnSpPr/>
            <p:nvPr/>
          </p:nvCxnSpPr>
          <p:spPr>
            <a:xfrm flipH="1" flipV="1">
              <a:off x="7249026" y="1067040"/>
              <a:ext cx="25693" cy="17997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/>
            <p:cNvCxnSpPr/>
            <p:nvPr/>
          </p:nvCxnSpPr>
          <p:spPr>
            <a:xfrm flipH="1">
              <a:off x="5180019" y="700737"/>
              <a:ext cx="293686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2" name="Прямая соединительная линия 201"/>
            <p:cNvCxnSpPr/>
            <p:nvPr/>
          </p:nvCxnSpPr>
          <p:spPr>
            <a:xfrm flipH="1" flipV="1">
              <a:off x="5793981" y="759474"/>
              <a:ext cx="6347" cy="1606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/>
            <p:nvPr/>
          </p:nvCxnSpPr>
          <p:spPr>
            <a:xfrm flipH="1" flipV="1">
              <a:off x="7860155" y="2620609"/>
              <a:ext cx="168626" cy="69220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 flipH="1">
              <a:off x="7832078" y="2573482"/>
              <a:ext cx="568972" cy="3160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/>
            <p:nvPr/>
          </p:nvCxnSpPr>
          <p:spPr>
            <a:xfrm flipH="1" flipV="1">
              <a:off x="9094590" y="2555372"/>
              <a:ext cx="956666" cy="32703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211"/>
            <p:cNvCxnSpPr/>
            <p:nvPr/>
          </p:nvCxnSpPr>
          <p:spPr>
            <a:xfrm flipH="1">
              <a:off x="9271992" y="2652856"/>
              <a:ext cx="57745" cy="18083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212"/>
            <p:cNvCxnSpPr/>
            <p:nvPr/>
          </p:nvCxnSpPr>
          <p:spPr>
            <a:xfrm>
              <a:off x="9271991" y="2833688"/>
              <a:ext cx="88703" cy="30508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>
            <a:xfrm flipH="1">
              <a:off x="9660731" y="3140146"/>
              <a:ext cx="224136" cy="79606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flipV="1">
              <a:off x="9300865" y="4294729"/>
              <a:ext cx="257473" cy="91360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/>
            <p:cNvCxnSpPr/>
            <p:nvPr/>
          </p:nvCxnSpPr>
          <p:spPr>
            <a:xfrm flipH="1" flipV="1">
              <a:off x="8854679" y="3839261"/>
              <a:ext cx="763190" cy="29592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/>
            <p:cNvCxnSpPr/>
            <p:nvPr/>
          </p:nvCxnSpPr>
          <p:spPr>
            <a:xfrm flipV="1">
              <a:off x="8414035" y="3837647"/>
              <a:ext cx="459728" cy="4570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 flipH="1" flipV="1">
              <a:off x="8421795" y="4294728"/>
              <a:ext cx="280371" cy="1533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 flipH="1" flipV="1">
              <a:off x="8702166" y="4319191"/>
              <a:ext cx="712989" cy="26094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 flipV="1">
              <a:off x="9970294" y="2185690"/>
              <a:ext cx="147637" cy="62515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flipV="1">
              <a:off x="3687802" y="892971"/>
              <a:ext cx="91242" cy="7834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flipV="1">
              <a:off x="3040212" y="1381899"/>
              <a:ext cx="59871" cy="2806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>
            <a:xfrm flipV="1">
              <a:off x="2678275" y="781050"/>
              <a:ext cx="723341" cy="381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 flipV="1">
              <a:off x="2628900" y="819150"/>
              <a:ext cx="49375" cy="2433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8" name="Прямая соединительная линия 227"/>
            <p:cNvCxnSpPr/>
            <p:nvPr/>
          </p:nvCxnSpPr>
          <p:spPr>
            <a:xfrm flipV="1">
              <a:off x="2845056" y="1743672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flipV="1">
              <a:off x="3216251" y="1383267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flipV="1">
              <a:off x="2257424" y="892970"/>
              <a:ext cx="144701" cy="57857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flipV="1">
              <a:off x="3025055" y="1754982"/>
              <a:ext cx="57551" cy="38814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2" name="Прямая соединительная линия 231"/>
            <p:cNvCxnSpPr/>
            <p:nvPr/>
          </p:nvCxnSpPr>
          <p:spPr>
            <a:xfrm flipH="1" flipV="1">
              <a:off x="2857850" y="1795464"/>
              <a:ext cx="195980" cy="8803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4" name="Прямая соединительная линия 233"/>
            <p:cNvCxnSpPr/>
            <p:nvPr/>
          </p:nvCxnSpPr>
          <p:spPr>
            <a:xfrm flipV="1">
              <a:off x="3330265" y="1825825"/>
              <a:ext cx="110027" cy="89810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234"/>
            <p:cNvCxnSpPr/>
            <p:nvPr/>
          </p:nvCxnSpPr>
          <p:spPr>
            <a:xfrm>
              <a:off x="3326637" y="2714889"/>
              <a:ext cx="237116" cy="207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/>
            <p:cNvCxnSpPr/>
            <p:nvPr/>
          </p:nvCxnSpPr>
          <p:spPr>
            <a:xfrm flipV="1">
              <a:off x="2131219" y="2963475"/>
              <a:ext cx="748134" cy="2275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/>
            <p:cNvCxnSpPr/>
            <p:nvPr/>
          </p:nvCxnSpPr>
          <p:spPr>
            <a:xfrm flipV="1">
              <a:off x="2764961" y="2136273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 flipV="1">
              <a:off x="3472651" y="3041650"/>
              <a:ext cx="75510" cy="7683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1" name="Прямая соединительная линия 240"/>
            <p:cNvCxnSpPr/>
            <p:nvPr/>
          </p:nvCxnSpPr>
          <p:spPr>
            <a:xfrm flipH="1">
              <a:off x="8093531" y="3358319"/>
              <a:ext cx="937242" cy="492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4" name="Прямая соединительная линия 243"/>
            <p:cNvCxnSpPr/>
            <p:nvPr/>
          </p:nvCxnSpPr>
          <p:spPr>
            <a:xfrm flipV="1">
              <a:off x="3452167" y="1035494"/>
              <a:ext cx="76994" cy="59547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 flipV="1">
              <a:off x="3452167" y="1630967"/>
              <a:ext cx="219232" cy="601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6" name="Прямая соединительная линия 245"/>
            <p:cNvCxnSpPr/>
            <p:nvPr/>
          </p:nvCxnSpPr>
          <p:spPr>
            <a:xfrm flipV="1">
              <a:off x="3830241" y="892971"/>
              <a:ext cx="51197" cy="79592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0" name="Прямая соединительная линия 249"/>
            <p:cNvCxnSpPr/>
            <p:nvPr/>
          </p:nvCxnSpPr>
          <p:spPr>
            <a:xfrm flipV="1">
              <a:off x="3830241" y="1688899"/>
              <a:ext cx="219232" cy="601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2" name="Прямая соединительная линия 251"/>
            <p:cNvCxnSpPr/>
            <p:nvPr/>
          </p:nvCxnSpPr>
          <p:spPr>
            <a:xfrm flipH="1" flipV="1">
              <a:off x="7131054" y="672811"/>
              <a:ext cx="6347" cy="1606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 flipH="1">
              <a:off x="5790211" y="753124"/>
              <a:ext cx="12163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5" name="Прямая соединительная линия 254"/>
            <p:cNvCxnSpPr/>
            <p:nvPr/>
          </p:nvCxnSpPr>
          <p:spPr>
            <a:xfrm flipV="1">
              <a:off x="6085487" y="679161"/>
              <a:ext cx="3771" cy="7396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6" name="Прямая соединительная линия 255"/>
            <p:cNvCxnSpPr/>
            <p:nvPr/>
          </p:nvCxnSpPr>
          <p:spPr>
            <a:xfrm flipH="1">
              <a:off x="6085487" y="672810"/>
              <a:ext cx="12163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7" name="Прямая соединительная линия 256"/>
            <p:cNvCxnSpPr/>
            <p:nvPr/>
          </p:nvCxnSpPr>
          <p:spPr>
            <a:xfrm flipV="1">
              <a:off x="6096000" y="679161"/>
              <a:ext cx="104780" cy="8031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4" name="Прямая соединительная линия 263"/>
            <p:cNvCxnSpPr/>
            <p:nvPr/>
          </p:nvCxnSpPr>
          <p:spPr>
            <a:xfrm flipV="1">
              <a:off x="3687802" y="679161"/>
              <a:ext cx="1335048" cy="6873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6" name="Прямая соединительная линия 265"/>
            <p:cNvCxnSpPr/>
            <p:nvPr/>
          </p:nvCxnSpPr>
          <p:spPr>
            <a:xfrm flipH="1" flipV="1">
              <a:off x="5022854" y="512184"/>
              <a:ext cx="6347" cy="1606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7" name="Прямая соединительная линия 266"/>
            <p:cNvCxnSpPr/>
            <p:nvPr/>
          </p:nvCxnSpPr>
          <p:spPr>
            <a:xfrm flipH="1" flipV="1">
              <a:off x="3687802" y="588094"/>
              <a:ext cx="6347" cy="1606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/>
            <p:nvPr/>
          </p:nvCxnSpPr>
          <p:spPr>
            <a:xfrm flipV="1">
              <a:off x="5473704" y="700737"/>
              <a:ext cx="1" cy="21936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0" name="Прямая соединительная линия 269"/>
            <p:cNvCxnSpPr/>
            <p:nvPr/>
          </p:nvCxnSpPr>
          <p:spPr>
            <a:xfrm flipV="1">
              <a:off x="5180017" y="713526"/>
              <a:ext cx="1" cy="21936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3" name="Прямая соединительная линия 272"/>
            <p:cNvCxnSpPr/>
            <p:nvPr/>
          </p:nvCxnSpPr>
          <p:spPr>
            <a:xfrm flipH="1">
              <a:off x="5191931" y="941477"/>
              <a:ext cx="293686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5" name="Прямая соединительная линия 274"/>
            <p:cNvCxnSpPr/>
            <p:nvPr/>
          </p:nvCxnSpPr>
          <p:spPr>
            <a:xfrm flipV="1">
              <a:off x="9009459" y="1688899"/>
              <a:ext cx="173831" cy="16127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0" name="Прямая соединительная линия 279"/>
            <p:cNvCxnSpPr/>
            <p:nvPr/>
          </p:nvCxnSpPr>
          <p:spPr>
            <a:xfrm flipH="1" flipV="1">
              <a:off x="7903994" y="1318708"/>
              <a:ext cx="58539" cy="27379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5" name="Прямая соединительная линия 294"/>
            <p:cNvCxnSpPr/>
            <p:nvPr/>
          </p:nvCxnSpPr>
          <p:spPr>
            <a:xfrm flipH="1">
              <a:off x="2071396" y="3684533"/>
              <a:ext cx="52972" cy="30014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2" name="Прямая соединительная линия 301"/>
            <p:cNvCxnSpPr/>
            <p:nvPr/>
          </p:nvCxnSpPr>
          <p:spPr>
            <a:xfrm flipH="1">
              <a:off x="2162178" y="3372000"/>
              <a:ext cx="47622" cy="2309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8" name="Прямая соединительная линия 307"/>
            <p:cNvCxnSpPr/>
            <p:nvPr/>
          </p:nvCxnSpPr>
          <p:spPr>
            <a:xfrm flipH="1">
              <a:off x="2209800" y="3365499"/>
              <a:ext cx="19962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/>
            <p:cNvCxnSpPr/>
            <p:nvPr/>
          </p:nvCxnSpPr>
          <p:spPr>
            <a:xfrm flipH="1">
              <a:off x="2157609" y="3626642"/>
              <a:ext cx="19962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/>
            <p:cNvCxnSpPr/>
            <p:nvPr/>
          </p:nvCxnSpPr>
          <p:spPr>
            <a:xfrm flipH="1">
              <a:off x="2815431" y="2998985"/>
              <a:ext cx="112268" cy="62765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3" name="Прямая соединительная линия 312"/>
            <p:cNvCxnSpPr/>
            <p:nvPr/>
          </p:nvCxnSpPr>
          <p:spPr>
            <a:xfrm flipH="1">
              <a:off x="3053830" y="2986229"/>
              <a:ext cx="83493" cy="42134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4" name="Прямая соединительная линия 313"/>
            <p:cNvCxnSpPr/>
            <p:nvPr/>
          </p:nvCxnSpPr>
          <p:spPr>
            <a:xfrm flipV="1">
              <a:off x="1542142" y="2875556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5" name="Прямая соединительная линия 314"/>
            <p:cNvCxnSpPr/>
            <p:nvPr/>
          </p:nvCxnSpPr>
          <p:spPr>
            <a:xfrm flipH="1">
              <a:off x="1542142" y="2857946"/>
              <a:ext cx="31862" cy="28082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9" name="Прямая соединительная линия 318"/>
            <p:cNvCxnSpPr/>
            <p:nvPr/>
          </p:nvCxnSpPr>
          <p:spPr>
            <a:xfrm flipH="1">
              <a:off x="3274352" y="2360611"/>
              <a:ext cx="23256" cy="23559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0" name="Прямая соединительная линия 319"/>
            <p:cNvCxnSpPr/>
            <p:nvPr/>
          </p:nvCxnSpPr>
          <p:spPr>
            <a:xfrm flipH="1">
              <a:off x="3057661" y="2360611"/>
              <a:ext cx="47622" cy="2309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1" name="Прямая соединительная линия 320"/>
            <p:cNvCxnSpPr/>
            <p:nvPr/>
          </p:nvCxnSpPr>
          <p:spPr>
            <a:xfrm flipH="1">
              <a:off x="3105283" y="2354110"/>
              <a:ext cx="19962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flipH="1">
              <a:off x="3053092" y="2615253"/>
              <a:ext cx="19962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 flipH="1">
              <a:off x="2758035" y="2360611"/>
              <a:ext cx="324571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4" name="Прямая соединительная линия 323"/>
            <p:cNvCxnSpPr/>
            <p:nvPr/>
          </p:nvCxnSpPr>
          <p:spPr>
            <a:xfrm flipV="1">
              <a:off x="2478881" y="2827674"/>
              <a:ext cx="377441" cy="300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6" name="Прямая соединительная линия 325"/>
            <p:cNvCxnSpPr/>
            <p:nvPr/>
          </p:nvCxnSpPr>
          <p:spPr>
            <a:xfrm flipH="1">
              <a:off x="2489554" y="2723928"/>
              <a:ext cx="2765" cy="10675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8" name="Прямая соединительная линия 327"/>
            <p:cNvCxnSpPr/>
            <p:nvPr/>
          </p:nvCxnSpPr>
          <p:spPr>
            <a:xfrm flipH="1">
              <a:off x="2612969" y="2501164"/>
              <a:ext cx="15931" cy="20651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9" name="Прямая соединительная линия 328"/>
            <p:cNvCxnSpPr/>
            <p:nvPr/>
          </p:nvCxnSpPr>
          <p:spPr>
            <a:xfrm>
              <a:off x="2489554" y="2707675"/>
              <a:ext cx="123415" cy="928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flipV="1">
              <a:off x="3180198" y="1636983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 flipV="1">
              <a:off x="3188775" y="1400652"/>
              <a:ext cx="27476" cy="26186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flipV="1">
              <a:off x="2834205" y="1674883"/>
              <a:ext cx="206007" cy="300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flipV="1">
              <a:off x="2810561" y="1502048"/>
              <a:ext cx="23644" cy="16784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flipV="1">
              <a:off x="3132285" y="1931974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0" name="Прямая соединительная линия 349"/>
            <p:cNvCxnSpPr/>
            <p:nvPr/>
          </p:nvCxnSpPr>
          <p:spPr>
            <a:xfrm flipV="1">
              <a:off x="3345656" y="1937989"/>
              <a:ext cx="22545" cy="25371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1" name="Прямая соединительная линия 350"/>
            <p:cNvCxnSpPr/>
            <p:nvPr/>
          </p:nvCxnSpPr>
          <p:spPr>
            <a:xfrm flipV="1">
              <a:off x="3096232" y="2185690"/>
              <a:ext cx="260094" cy="601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2" name="Прямая соединительная линия 351"/>
            <p:cNvCxnSpPr/>
            <p:nvPr/>
          </p:nvCxnSpPr>
          <p:spPr>
            <a:xfrm flipV="1">
              <a:off x="3104809" y="1949359"/>
              <a:ext cx="27476" cy="26186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8" name="Прямая соединительная линия 357"/>
            <p:cNvCxnSpPr/>
            <p:nvPr/>
          </p:nvCxnSpPr>
          <p:spPr>
            <a:xfrm flipV="1">
              <a:off x="2514934" y="1613979"/>
              <a:ext cx="260094" cy="601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9" name="Прямая соединительная линия 358"/>
            <p:cNvCxnSpPr/>
            <p:nvPr/>
          </p:nvCxnSpPr>
          <p:spPr>
            <a:xfrm flipV="1">
              <a:off x="2728305" y="1619993"/>
              <a:ext cx="22545" cy="25371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0" name="Прямая соединительная линия 359"/>
            <p:cNvCxnSpPr/>
            <p:nvPr/>
          </p:nvCxnSpPr>
          <p:spPr>
            <a:xfrm flipV="1">
              <a:off x="2478881" y="1867695"/>
              <a:ext cx="260094" cy="601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/>
            <p:nvPr/>
          </p:nvCxnSpPr>
          <p:spPr>
            <a:xfrm flipV="1">
              <a:off x="2478881" y="1631363"/>
              <a:ext cx="36053" cy="23553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6" name="Прямая соединительная линия 365"/>
            <p:cNvCxnSpPr/>
            <p:nvPr/>
          </p:nvCxnSpPr>
          <p:spPr>
            <a:xfrm flipV="1">
              <a:off x="2315288" y="1522205"/>
              <a:ext cx="94141" cy="45598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0" name="Прямая соединительная линия 369"/>
            <p:cNvCxnSpPr/>
            <p:nvPr/>
          </p:nvCxnSpPr>
          <p:spPr>
            <a:xfrm flipV="1">
              <a:off x="2382050" y="1135566"/>
              <a:ext cx="260094" cy="6014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/>
            <p:nvPr/>
          </p:nvCxnSpPr>
          <p:spPr>
            <a:xfrm flipV="1">
              <a:off x="2551261" y="1141580"/>
              <a:ext cx="66705" cy="24168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2" name="Прямая соединительная линия 371"/>
            <p:cNvCxnSpPr/>
            <p:nvPr/>
          </p:nvCxnSpPr>
          <p:spPr>
            <a:xfrm flipV="1">
              <a:off x="2345997" y="1383267"/>
              <a:ext cx="205264" cy="12029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3" name="Прямая соединительная линия 372"/>
            <p:cNvCxnSpPr/>
            <p:nvPr/>
          </p:nvCxnSpPr>
          <p:spPr>
            <a:xfrm flipV="1">
              <a:off x="2345997" y="1152950"/>
              <a:ext cx="36053" cy="23553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8" name="Прямая соединительная линия 377"/>
            <p:cNvCxnSpPr/>
            <p:nvPr/>
          </p:nvCxnSpPr>
          <p:spPr>
            <a:xfrm>
              <a:off x="3429030" y="1823531"/>
              <a:ext cx="237116" cy="207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4" name="Прямая соединительная линия 383"/>
            <p:cNvCxnSpPr/>
            <p:nvPr/>
          </p:nvCxnSpPr>
          <p:spPr>
            <a:xfrm flipH="1">
              <a:off x="8105776" y="2391021"/>
              <a:ext cx="295274" cy="1811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H="1">
              <a:off x="8394727" y="2450776"/>
              <a:ext cx="295274" cy="1811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6" name="Прямая соединительная линия 385"/>
            <p:cNvCxnSpPr/>
            <p:nvPr/>
          </p:nvCxnSpPr>
          <p:spPr>
            <a:xfrm flipV="1">
              <a:off x="8401050" y="2382928"/>
              <a:ext cx="0" cy="9317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0" name="Прямая соединительная линия 389"/>
            <p:cNvCxnSpPr/>
            <p:nvPr/>
          </p:nvCxnSpPr>
          <p:spPr>
            <a:xfrm>
              <a:off x="7734316" y="2325335"/>
              <a:ext cx="14272" cy="15711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>
              <a:off x="7481888" y="2325335"/>
              <a:ext cx="81755" cy="463109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2" name="Прямая соединительная линия 391"/>
            <p:cNvCxnSpPr/>
            <p:nvPr/>
          </p:nvCxnSpPr>
          <p:spPr>
            <a:xfrm flipH="1">
              <a:off x="7475934" y="2318834"/>
              <a:ext cx="265688" cy="650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0" name="Прямая соединительная линия 419"/>
            <p:cNvCxnSpPr/>
            <p:nvPr/>
          </p:nvCxnSpPr>
          <p:spPr>
            <a:xfrm flipH="1" flipV="1">
              <a:off x="10183614" y="2055577"/>
              <a:ext cx="295274" cy="875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2" name="Прямая соединительная линия 421"/>
            <p:cNvCxnSpPr/>
            <p:nvPr/>
          </p:nvCxnSpPr>
          <p:spPr>
            <a:xfrm flipH="1" flipV="1">
              <a:off x="9970294" y="2801994"/>
              <a:ext cx="295274" cy="875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7" name="Прямая соединительная линия 426"/>
            <p:cNvCxnSpPr/>
            <p:nvPr/>
          </p:nvCxnSpPr>
          <p:spPr>
            <a:xfrm flipH="1" flipV="1">
              <a:off x="9611519" y="2668543"/>
              <a:ext cx="295274" cy="875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8" name="Прямая соединительная линия 427"/>
            <p:cNvCxnSpPr/>
            <p:nvPr/>
          </p:nvCxnSpPr>
          <p:spPr>
            <a:xfrm>
              <a:off x="9530058" y="2501164"/>
              <a:ext cx="88703" cy="18684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4" name="Прямая соединительная линия 433"/>
            <p:cNvCxnSpPr/>
            <p:nvPr/>
          </p:nvCxnSpPr>
          <p:spPr>
            <a:xfrm>
              <a:off x="7046118" y="1135566"/>
              <a:ext cx="5958" cy="12371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5" name="Прямая соединительная линия 434"/>
            <p:cNvCxnSpPr/>
            <p:nvPr/>
          </p:nvCxnSpPr>
          <p:spPr>
            <a:xfrm flipH="1">
              <a:off x="7049097" y="1258492"/>
              <a:ext cx="225623" cy="122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4" name="Прямая соединительная линия 443"/>
            <p:cNvCxnSpPr/>
            <p:nvPr/>
          </p:nvCxnSpPr>
          <p:spPr>
            <a:xfrm flipH="1" flipV="1">
              <a:off x="7345466" y="819151"/>
              <a:ext cx="6742" cy="12232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5" name="Прямая соединительная линия 444"/>
            <p:cNvCxnSpPr/>
            <p:nvPr/>
          </p:nvCxnSpPr>
          <p:spPr>
            <a:xfrm flipH="1" flipV="1">
              <a:off x="7341695" y="812799"/>
              <a:ext cx="453179" cy="12800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46" name="Прямая соединительная линия 445"/>
            <p:cNvCxnSpPr/>
            <p:nvPr/>
          </p:nvCxnSpPr>
          <p:spPr>
            <a:xfrm flipV="1">
              <a:off x="7352208" y="932891"/>
              <a:ext cx="442666" cy="858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3" name="Прямая соединительная линия 462"/>
            <p:cNvCxnSpPr/>
            <p:nvPr/>
          </p:nvCxnSpPr>
          <p:spPr>
            <a:xfrm flipH="1" flipV="1">
              <a:off x="7207102" y="4784975"/>
              <a:ext cx="27385" cy="23787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8" name="Прямая соединительная линия 467"/>
            <p:cNvCxnSpPr/>
            <p:nvPr/>
          </p:nvCxnSpPr>
          <p:spPr>
            <a:xfrm flipV="1">
              <a:off x="6925271" y="5022850"/>
              <a:ext cx="304800" cy="1607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69" name="Прямая соединительная линия 468"/>
            <p:cNvCxnSpPr/>
            <p:nvPr/>
          </p:nvCxnSpPr>
          <p:spPr>
            <a:xfrm>
              <a:off x="6796085" y="5225654"/>
              <a:ext cx="11909" cy="17740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0" name="Прямая соединительная линия 469"/>
            <p:cNvCxnSpPr/>
            <p:nvPr/>
          </p:nvCxnSpPr>
          <p:spPr>
            <a:xfrm flipH="1">
              <a:off x="6796085" y="5219153"/>
              <a:ext cx="199629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71" name="Прямая соединительная линия 470"/>
            <p:cNvCxnSpPr/>
            <p:nvPr/>
          </p:nvCxnSpPr>
          <p:spPr>
            <a:xfrm flipH="1">
              <a:off x="6807994" y="5416451"/>
              <a:ext cx="192882" cy="1339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0" name="Прямая соединительная линия 479"/>
            <p:cNvCxnSpPr/>
            <p:nvPr/>
          </p:nvCxnSpPr>
          <p:spPr>
            <a:xfrm>
              <a:off x="8406355" y="5218494"/>
              <a:ext cx="47363" cy="18456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1" name="Прямая соединительная линия 480"/>
            <p:cNvCxnSpPr/>
            <p:nvPr/>
          </p:nvCxnSpPr>
          <p:spPr>
            <a:xfrm flipH="1">
              <a:off x="8214030" y="5211993"/>
              <a:ext cx="19963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9" name="Прямая соединительная линия 488"/>
            <p:cNvCxnSpPr/>
            <p:nvPr/>
          </p:nvCxnSpPr>
          <p:spPr>
            <a:xfrm flipH="1" flipV="1">
              <a:off x="9338075" y="5436198"/>
              <a:ext cx="6742" cy="12232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0" name="Прямая соединительная линия 489"/>
            <p:cNvCxnSpPr/>
            <p:nvPr/>
          </p:nvCxnSpPr>
          <p:spPr>
            <a:xfrm flipH="1" flipV="1">
              <a:off x="9334305" y="5429846"/>
              <a:ext cx="113304" cy="635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91" name="Прямая соединительная линия 490"/>
            <p:cNvCxnSpPr/>
            <p:nvPr/>
          </p:nvCxnSpPr>
          <p:spPr>
            <a:xfrm>
              <a:off x="9360694" y="5584198"/>
              <a:ext cx="16936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6" name="Прямая соединительная линия 515"/>
            <p:cNvCxnSpPr/>
            <p:nvPr/>
          </p:nvCxnSpPr>
          <p:spPr>
            <a:xfrm flipH="1" flipV="1">
              <a:off x="7424638" y="1606503"/>
              <a:ext cx="57250" cy="21702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1" name="Прямая соединительная линия 520"/>
            <p:cNvCxnSpPr/>
            <p:nvPr/>
          </p:nvCxnSpPr>
          <p:spPr>
            <a:xfrm flipH="1" flipV="1">
              <a:off x="7207102" y="1763564"/>
              <a:ext cx="67619" cy="6226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3" name="Прямая соединительная линия 522"/>
            <p:cNvCxnSpPr/>
            <p:nvPr/>
          </p:nvCxnSpPr>
          <p:spPr>
            <a:xfrm flipV="1">
              <a:off x="7274720" y="1825603"/>
              <a:ext cx="137344" cy="1387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6" name="Прямая соединительная линия 525"/>
            <p:cNvCxnSpPr/>
            <p:nvPr/>
          </p:nvCxnSpPr>
          <p:spPr>
            <a:xfrm flipH="1">
              <a:off x="7230071" y="1971044"/>
              <a:ext cx="124668" cy="777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8" name="Прямая соединительная линия 527"/>
            <p:cNvCxnSpPr/>
            <p:nvPr/>
          </p:nvCxnSpPr>
          <p:spPr>
            <a:xfrm>
              <a:off x="7249828" y="1967175"/>
              <a:ext cx="14272" cy="15711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29" name="Прямая соединительная линия 528"/>
            <p:cNvCxnSpPr/>
            <p:nvPr/>
          </p:nvCxnSpPr>
          <p:spPr>
            <a:xfrm flipH="1">
              <a:off x="7131054" y="2121042"/>
              <a:ext cx="139587" cy="650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1" name="Прямая соединительная линия 530"/>
            <p:cNvCxnSpPr/>
            <p:nvPr/>
          </p:nvCxnSpPr>
          <p:spPr>
            <a:xfrm flipH="1" flipV="1">
              <a:off x="7149160" y="2160574"/>
              <a:ext cx="125561" cy="6226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3" name="Прямая соединительная линия 532"/>
            <p:cNvCxnSpPr/>
            <p:nvPr/>
          </p:nvCxnSpPr>
          <p:spPr>
            <a:xfrm flipH="1">
              <a:off x="2708485" y="2998985"/>
              <a:ext cx="112268" cy="62765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4" name="Прямая соединительная линия 533"/>
            <p:cNvCxnSpPr/>
            <p:nvPr/>
          </p:nvCxnSpPr>
          <p:spPr>
            <a:xfrm flipH="1">
              <a:off x="3140869" y="2979936"/>
              <a:ext cx="85410" cy="427633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7" name="Прямая соединительная линия 536"/>
            <p:cNvCxnSpPr/>
            <p:nvPr/>
          </p:nvCxnSpPr>
          <p:spPr>
            <a:xfrm>
              <a:off x="3310245" y="3039578"/>
              <a:ext cx="237116" cy="207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38" name="Прямая соединительная линия 537"/>
            <p:cNvCxnSpPr/>
            <p:nvPr/>
          </p:nvCxnSpPr>
          <p:spPr>
            <a:xfrm flipV="1">
              <a:off x="3118547" y="2998358"/>
              <a:ext cx="110207" cy="6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0" name="Прямая соединительная линия 539"/>
            <p:cNvCxnSpPr/>
            <p:nvPr/>
          </p:nvCxnSpPr>
          <p:spPr>
            <a:xfrm flipV="1">
              <a:off x="3069174" y="3423752"/>
              <a:ext cx="110207" cy="627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1" name="Прямая соединительная линия 540"/>
            <p:cNvCxnSpPr/>
            <p:nvPr/>
          </p:nvCxnSpPr>
          <p:spPr>
            <a:xfrm flipH="1" flipV="1">
              <a:off x="6461123" y="3567381"/>
              <a:ext cx="142083" cy="1125642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5" name="Прямая соединительная линия 544"/>
            <p:cNvCxnSpPr/>
            <p:nvPr/>
          </p:nvCxnSpPr>
          <p:spPr>
            <a:xfrm flipH="1" flipV="1">
              <a:off x="6912575" y="2922894"/>
              <a:ext cx="234747" cy="1469666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47" name="Прямоугольник 546"/>
          <p:cNvSpPr/>
          <p:nvPr/>
        </p:nvSpPr>
        <p:spPr>
          <a:xfrm>
            <a:off x="25399" y="5841534"/>
            <a:ext cx="11921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Малые архитектурные формы – 468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ограждения – 7 429, 1 м.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2618836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41" y="7885"/>
            <a:ext cx="5941437" cy="685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6997700" y="2038350"/>
            <a:ext cx="615950" cy="3086100"/>
            <a:chOff x="6997700" y="2038350"/>
            <a:chExt cx="615950" cy="3086100"/>
          </a:xfrm>
        </p:grpSpPr>
        <p:sp>
          <p:nvSpPr>
            <p:cNvPr id="3" name="Полилиния 2"/>
            <p:cNvSpPr/>
            <p:nvPr/>
          </p:nvSpPr>
          <p:spPr>
            <a:xfrm>
              <a:off x="6997700" y="4546600"/>
              <a:ext cx="615950" cy="577850"/>
            </a:xfrm>
            <a:custGeom>
              <a:avLst/>
              <a:gdLst>
                <a:gd name="connsiteX0" fmla="*/ 0 w 615950"/>
                <a:gd name="connsiteY0" fmla="*/ 400050 h 577850"/>
                <a:gd name="connsiteX1" fmla="*/ 425450 w 615950"/>
                <a:gd name="connsiteY1" fmla="*/ 577850 h 577850"/>
                <a:gd name="connsiteX2" fmla="*/ 615950 w 615950"/>
                <a:gd name="connsiteY2" fmla="*/ 171450 h 577850"/>
                <a:gd name="connsiteX3" fmla="*/ 196850 w 615950"/>
                <a:gd name="connsiteY3" fmla="*/ 0 h 577850"/>
                <a:gd name="connsiteX4" fmla="*/ 0 w 615950"/>
                <a:gd name="connsiteY4" fmla="*/ 40005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950" h="577850">
                  <a:moveTo>
                    <a:pt x="0" y="400050"/>
                  </a:moveTo>
                  <a:lnTo>
                    <a:pt x="425450" y="577850"/>
                  </a:lnTo>
                  <a:lnTo>
                    <a:pt x="615950" y="171450"/>
                  </a:lnTo>
                  <a:lnTo>
                    <a:pt x="196850" y="0"/>
                  </a:lnTo>
                  <a:lnTo>
                    <a:pt x="0" y="40005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7200900" y="2038350"/>
              <a:ext cx="406400" cy="355600"/>
            </a:xfrm>
            <a:custGeom>
              <a:avLst/>
              <a:gdLst>
                <a:gd name="connsiteX0" fmla="*/ 57150 w 406400"/>
                <a:gd name="connsiteY0" fmla="*/ 0 h 355600"/>
                <a:gd name="connsiteX1" fmla="*/ 0 w 406400"/>
                <a:gd name="connsiteY1" fmla="*/ 311150 h 355600"/>
                <a:gd name="connsiteX2" fmla="*/ 368300 w 406400"/>
                <a:gd name="connsiteY2" fmla="*/ 355600 h 355600"/>
                <a:gd name="connsiteX3" fmla="*/ 406400 w 406400"/>
                <a:gd name="connsiteY3" fmla="*/ 69850 h 355600"/>
                <a:gd name="connsiteX4" fmla="*/ 57150 w 406400"/>
                <a:gd name="connsiteY4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00" h="355600">
                  <a:moveTo>
                    <a:pt x="57150" y="0"/>
                  </a:moveTo>
                  <a:lnTo>
                    <a:pt x="0" y="311150"/>
                  </a:lnTo>
                  <a:lnTo>
                    <a:pt x="368300" y="355600"/>
                  </a:lnTo>
                  <a:lnTo>
                    <a:pt x="406400" y="69850"/>
                  </a:lnTo>
                  <a:lnTo>
                    <a:pt x="57150" y="0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218543" y="133931"/>
            <a:ext cx="10592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Малые архитектурные формы во 2 микрорайоне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5689600" y="1593850"/>
            <a:ext cx="2010778" cy="3581400"/>
            <a:chOff x="5689600" y="1593850"/>
            <a:chExt cx="2010778" cy="358140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7251700" y="1968500"/>
              <a:ext cx="448678" cy="698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7200900" y="2393950"/>
              <a:ext cx="448678" cy="698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6267740" y="3105150"/>
              <a:ext cx="448678" cy="698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608976" y="1593850"/>
              <a:ext cx="448678" cy="698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7649578" y="2041525"/>
              <a:ext cx="50800" cy="42227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6716418" y="1666875"/>
              <a:ext cx="341236" cy="150812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7200900" y="1998662"/>
              <a:ext cx="50800" cy="42227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6267740" y="1624012"/>
              <a:ext cx="341236" cy="1508125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5689600" y="3132137"/>
              <a:ext cx="402477" cy="1703388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7156450" y="4489450"/>
              <a:ext cx="518528" cy="1905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6940550" y="4978400"/>
              <a:ext cx="538664" cy="1968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7479214" y="4679950"/>
              <a:ext cx="195764" cy="4953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6940550" y="4489450"/>
              <a:ext cx="215900" cy="4889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6146" name="Picture 2" descr="C:\Users\TumanikAN\Desktop\презентация\фотографии до\МАФы и ограждение\DSC062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0" y="2950528"/>
            <a:ext cx="5026657" cy="3769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umanikAN\Desktop\презентация\фотографии до\МАФы и ограждение\DSC061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20" y="2169501"/>
            <a:ext cx="5218035" cy="3913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umanikAN\Desktop\презентация\фотографии до\МАФы и ограждение\DSC064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78" y="215627"/>
            <a:ext cx="5334726" cy="400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TumanikAN\Desktop\презентация\фотографии до\МАФы и ограждение\DSC0646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22" y="185204"/>
            <a:ext cx="5415854" cy="4061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TumanikAN\Desktop\презентация\фотографии до\МАФы и ограждение\DSC0647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85" y="1581150"/>
            <a:ext cx="5250208" cy="3937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TumanikAN\Desktop\презентация\фотографии до\МАФы и ограждение\DSC0647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78" y="2471858"/>
            <a:ext cx="5317413" cy="3988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umanikAN\Desktop\презентация\фотографии\МАФы и ограждение\IMG_211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9" y="2818446"/>
            <a:ext cx="5202238" cy="390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umanikAN\Desktop\презентация\фотографии\МАФы и ограждение\IMG_212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19" y="1616732"/>
            <a:ext cx="5202238" cy="390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umanikAN\Desktop\презентация\фотографии\МАФы и ограждение\IMG_212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15" y="215627"/>
            <a:ext cx="5202238" cy="390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umanikAN\Desktop\презентация\фотографии\МАФы и ограждение\IMG_212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01" y="182289"/>
            <a:ext cx="5202237" cy="390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umanikAN\Desktop\презентация\фотографии\МАФы и ограждение\IMG_213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38" y="2782887"/>
            <a:ext cx="5202238" cy="390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umanikAN\Desktop\презентация\фотографии\МАФы и ограждение\IMG_212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41" y="806022"/>
            <a:ext cx="7316471" cy="5487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3690760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umanikAN\Desktop\презентация\фотографии до\Контейнерные площадки\контейнерная площад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3" y="1751411"/>
            <a:ext cx="7032543" cy="4813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umanikAN\Desktop\презентация\фотографии до\Контейнерные площадки\DSC068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96" y="152497"/>
            <a:ext cx="6080978" cy="5307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TumanikAN\Desktop\презентация\фотографии\Контейнерные площадки\IMG_20181207_0951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38" y="138867"/>
            <a:ext cx="4828158" cy="3456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88"/>
            <a:ext cx="12192000" cy="63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TumanikAN\Desktop\презентация\фотографии\Контейнерные площадки\IMG_20181207_0953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97" y="1481096"/>
            <a:ext cx="5014970" cy="3555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umanikAN\Desktop\презентация\фотографии\Контейнерные площадки\IMG_20181207_09543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70" y="2806015"/>
            <a:ext cx="5217925" cy="363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umanikAN\Desktop\презентация\фотографии\Контейнерные площадки\IMG_20181207_0956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7" y="2340780"/>
            <a:ext cx="4803869" cy="356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umanikAN\Desktop\презентация\фотографии\Контейнерные площадки\IMG_20181207_09520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51" y="695961"/>
            <a:ext cx="6340921" cy="423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152648" y="695961"/>
            <a:ext cx="7198352" cy="4595210"/>
            <a:chOff x="2152648" y="695961"/>
            <a:chExt cx="7198352" cy="4595210"/>
          </a:xfrm>
        </p:grpSpPr>
        <p:sp>
          <p:nvSpPr>
            <p:cNvPr id="17" name="Полилиния 16"/>
            <p:cNvSpPr/>
            <p:nvPr/>
          </p:nvSpPr>
          <p:spPr>
            <a:xfrm rot="6401386">
              <a:off x="2100261" y="3801667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 rot="4344444">
              <a:off x="9061843" y="2272914"/>
              <a:ext cx="240505" cy="135732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4344444">
              <a:off x="9162881" y="3424056"/>
              <a:ext cx="240505" cy="135732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 rot="9381510">
              <a:off x="5544026" y="822795"/>
              <a:ext cx="205342" cy="112948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 rot="10800000">
              <a:off x="3162697" y="1607186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 rot="4569755">
              <a:off x="8117157" y="1150581"/>
              <a:ext cx="240505" cy="135732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 rot="5823680">
              <a:off x="3220737" y="4073505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 rot="10800000">
              <a:off x="4115197" y="695961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 rot="5823680">
              <a:off x="3244830" y="2610465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 rot="6401386">
              <a:off x="7022781" y="4830367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 rot="4441632">
              <a:off x="8960804" y="5103052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 rot="6331512">
              <a:off x="2597130" y="1099165"/>
              <a:ext cx="240506" cy="135731"/>
            </a:xfrm>
            <a:custGeom>
              <a:avLst/>
              <a:gdLst>
                <a:gd name="connsiteX0" fmla="*/ 0 w 240506"/>
                <a:gd name="connsiteY0" fmla="*/ 16669 h 135731"/>
                <a:gd name="connsiteX1" fmla="*/ 4763 w 240506"/>
                <a:gd name="connsiteY1" fmla="*/ 135731 h 135731"/>
                <a:gd name="connsiteX2" fmla="*/ 240506 w 240506"/>
                <a:gd name="connsiteY2" fmla="*/ 119063 h 135731"/>
                <a:gd name="connsiteX3" fmla="*/ 235744 w 240506"/>
                <a:gd name="connsiteY3" fmla="*/ 0 h 135731"/>
                <a:gd name="connsiteX4" fmla="*/ 0 w 240506"/>
                <a:gd name="connsiteY4" fmla="*/ 16669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506" h="135731">
                  <a:moveTo>
                    <a:pt x="0" y="16669"/>
                  </a:moveTo>
                  <a:lnTo>
                    <a:pt x="4763" y="135731"/>
                  </a:lnTo>
                  <a:lnTo>
                    <a:pt x="240506" y="119063"/>
                  </a:lnTo>
                  <a:lnTo>
                    <a:pt x="235744" y="0"/>
                  </a:lnTo>
                  <a:lnTo>
                    <a:pt x="0" y="16669"/>
                  </a:lnTo>
                  <a:close/>
                </a:path>
              </a:pathLst>
            </a:cu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1574004" y="-65361"/>
            <a:ext cx="9770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Контейнерные площадки во 2 микрорайоне 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566" y="6041588"/>
            <a:ext cx="10102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контейнерных площадок – 12 шт.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1285153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61024" y="49461"/>
            <a:ext cx="12017960" cy="6662291"/>
            <a:chOff x="180975" y="200025"/>
            <a:chExt cx="12017960" cy="66622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44600" y="296204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7: приемка совместно с жителями, депутатами и членами общественных организаций выполненных работ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TumanikAN\Desktop\Лучшая практика\фото приемка\cZDutjJcVy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6" y="2949918"/>
            <a:ext cx="5642751" cy="376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TumanikAN\Desktop\Лучшая практика\фото приемка\O3oAkFoe8V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7" y="1250311"/>
            <a:ext cx="5645945" cy="3763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umanikAN\Desktop\Лучшая практика\фото приемка\nQ-Ryp6F4C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5" y="1250311"/>
            <a:ext cx="5642752" cy="3761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TumanikAN\Desktop\Лучшая практика\фото приемка\XBqPbor4ZD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7" y="2486124"/>
            <a:ext cx="5645945" cy="3763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umanikAN\Desktop\Лучшая практика\фото приемка\FsUUl9-fRJ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361" y="1490538"/>
            <a:ext cx="7540438" cy="5026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79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61024" y="49461"/>
            <a:ext cx="12017960" cy="6662291"/>
            <a:chOff x="180975" y="200025"/>
            <a:chExt cx="12017960" cy="66622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44600" y="303033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финальный: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праздниках дворов для разделения вместе с жителями радости от полученного результата</a:t>
            </a:r>
          </a:p>
        </p:txBody>
      </p:sp>
      <p:pic>
        <p:nvPicPr>
          <p:cNvPr id="9219" name="Picture 3" descr="C:\Users\TumanikAN\Desktop\Лучшая практика\фото праздник\a11D3gLU5i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7" y="134100"/>
            <a:ext cx="4861899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TumanikAN\Desktop\Лучшая практика\фото праздник\IMG-1de68bd1ca228add10ee93fe386b48c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75" y="1350282"/>
            <a:ext cx="4785938" cy="3589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TumanikAN\Desktop\Лучшая практика\фото праздник\IMG-32ab32fcf3eb41b7399373fbd3cbe26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970282"/>
            <a:ext cx="4824808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TumanikAN\Desktop\Лучшая практика\фото праздник\IMG-c05542009462e323af968a910c4dd07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0" y="2865864"/>
            <a:ext cx="4886726" cy="3665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TumanikAN\Desktop\Лучшая практика\фото праздник\IMG-827766ef281d6d5152e2af2c6b024914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04" y="190500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TumanikAN\Desktop\Лучшая практика\фото праздник\hC0vVKugQw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43" y="49461"/>
            <a:ext cx="486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TumanikAN\Desktop\Лучшая практика\фото праздник\4g4TYr0BS2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046" y="3215523"/>
            <a:ext cx="486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TumanikAN\Desktop\Лучшая практика\фото праздник\IMG-39c93d9e5501143e9c8123d4353b7406-V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34" y="507976"/>
            <a:ext cx="43200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TumanikAN\Desktop\Лучшая практика\фото праздник\HxKnlE-QOP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02" y="922792"/>
            <a:ext cx="7343462" cy="4886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361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umanikAN\Desktop\Лучшая практика\фото\6UyW64ulUh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74105" y="133350"/>
            <a:ext cx="12017960" cy="6662291"/>
            <a:chOff x="180975" y="200025"/>
            <a:chExt cx="12017960" cy="66622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  <p:sp>
        <p:nvSpPr>
          <p:cNvPr id="9" name="Прямоугольник 8"/>
          <p:cNvSpPr/>
          <p:nvPr/>
        </p:nvSpPr>
        <p:spPr>
          <a:xfrm>
            <a:off x="959433" y="128315"/>
            <a:ext cx="1108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«Марафон благоустройства»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0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20771" y="2589999"/>
            <a:ext cx="9770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391129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90799" y="6250087"/>
            <a:ext cx="23881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#</a:t>
            </a:r>
            <a:r>
              <a:rPr kumimoji="0" lang="ru-RU" sz="24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ЖКХменяется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" y="49461"/>
            <a:ext cx="785393" cy="91703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TextBox 5"/>
          <p:cNvSpPr txBox="1"/>
          <p:nvPr/>
        </p:nvSpPr>
        <p:spPr>
          <a:xfrm>
            <a:off x="453720" y="1182705"/>
            <a:ext cx="581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жителям благоустроить свои дворы!!!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 descr="C:\Users\TumanikAN\Desktop\Лучшая практика\фото благоустройства\IMG_2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4" y="3215332"/>
            <a:ext cx="4353674" cy="3265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umanikAN\Desktop\Лучшая практика\фото благоустройства\IMG_21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26" y="2946677"/>
            <a:ext cx="4353674" cy="326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umanikAN\Desktop\Лучшая практика\фото благоустройства\IMG_21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73" y="2598334"/>
            <a:ext cx="4353674" cy="3265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umanikAN\Desktop\Лучшая практика\фото благоустройства\IMG_21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10" y="2225817"/>
            <a:ext cx="4353674" cy="3265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umanikAN\Desktop\Лучшая практика\фото благоустройства\IMG_21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81" y="136139"/>
            <a:ext cx="5907405" cy="4431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12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" y="49461"/>
            <a:ext cx="785393" cy="91703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2051" name="Picture 3" descr="C:\Users\TumanikAN\Desktop\Лучшая практика\фото\IMG_2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90" y="3452249"/>
            <a:ext cx="4902202" cy="3268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umanikAN\Desktop\Лучшая практика\фото\IMG_9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7" y="3452249"/>
            <a:ext cx="4902201" cy="3268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umanikAN\Desktop\Лучшая практика\фото\0d68004a8b40cb3587e89344e8c2b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8" y="55846"/>
            <a:ext cx="4902200" cy="3261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4600" y="190500"/>
            <a:ext cx="1036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1: создание при участии рядовых горожан, работников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организаций,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Думы города,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Общественников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концепции комплексного благоустройства территории Нижневартовска с учётом местных климатических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90799" y="6250087"/>
            <a:ext cx="238818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#</a:t>
            </a:r>
            <a:r>
              <a:rPr kumimoji="0" lang="ru-RU" sz="2400" b="1" i="0" u="none" strike="noStrike" kern="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ЖКХменяется</a:t>
            </a:r>
          </a:p>
        </p:txBody>
      </p:sp>
      <p:pic>
        <p:nvPicPr>
          <p:cNvPr id="2054" name="Picture 6" descr="C:\Users\TumanikAN\Desktop\Лучшая практика\фото\112278f35434d982503c454a212114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788" y="55846"/>
            <a:ext cx="4902201" cy="32681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umanikAN\Desktop\Лучшая практика\фото\IMG_958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00" y="922417"/>
            <a:ext cx="7512721" cy="5008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557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371643" y="2526883"/>
            <a:ext cx="10386025" cy="3723204"/>
            <a:chOff x="1371643" y="2347120"/>
            <a:chExt cx="10386025" cy="37232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688" y="2979461"/>
              <a:ext cx="4749800" cy="3090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43477" y="5322107"/>
              <a:ext cx="1663498" cy="316826"/>
            </a:xfrm>
            <a:prstGeom prst="rect">
              <a:avLst/>
            </a:prstGeom>
            <a:noFill/>
          </p:spPr>
          <p:txBody>
            <a:bodyPr wrap="square" lIns="100401" tIns="50201" rIns="100401" bIns="50201" rtlCol="0">
              <a:spAutoFit/>
            </a:bodyPr>
            <a:lstStyle/>
            <a:p>
              <a:r>
                <a:rPr lang="ru-RU" sz="1400" b="1" dirty="0" smtClean="0">
                  <a:solidFill>
                    <a:srgbClr val="FF0000"/>
                  </a:solidFill>
                </a:rPr>
                <a:t>Творческая группа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49829" y="2801662"/>
              <a:ext cx="2226330" cy="655380"/>
            </a:xfrm>
            <a:prstGeom prst="rect">
              <a:avLst/>
            </a:prstGeom>
            <a:noFill/>
          </p:spPr>
          <p:txBody>
            <a:bodyPr wrap="none" lIns="100401" tIns="50201" rIns="100401" bIns="50201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Депутаты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(42 предложений)</a:t>
              </a:r>
              <a:endPara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59167" y="4647776"/>
              <a:ext cx="3598501" cy="1209378"/>
            </a:xfrm>
            <a:prstGeom prst="rect">
              <a:avLst/>
            </a:prstGeom>
            <a:noFill/>
          </p:spPr>
          <p:txBody>
            <a:bodyPr wrap="none" lIns="100401" tIns="50201" rIns="100401" bIns="50201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Встречи УК, депутатов,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общественников с жителями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микрорайонов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(315 предложений)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71643" y="4679738"/>
              <a:ext cx="2226330" cy="932379"/>
            </a:xfrm>
            <a:prstGeom prst="rect">
              <a:avLst/>
            </a:prstGeom>
            <a:noFill/>
          </p:spPr>
          <p:txBody>
            <a:bodyPr wrap="none" lIns="100401" tIns="50201" rIns="100401" bIns="50201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Общественные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организации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(16 предложений)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00846" y="2347120"/>
              <a:ext cx="3564514" cy="378381"/>
            </a:xfrm>
            <a:prstGeom prst="rect">
              <a:avLst/>
            </a:prstGeom>
            <a:noFill/>
          </p:spPr>
          <p:txBody>
            <a:bodyPr wrap="square" lIns="100401" tIns="50201" rIns="100401" bIns="50201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Жители (489 предложений)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4599" y="2801662"/>
              <a:ext cx="2098089" cy="655380"/>
            </a:xfrm>
            <a:prstGeom prst="rect">
              <a:avLst/>
            </a:prstGeom>
            <a:noFill/>
          </p:spPr>
          <p:txBody>
            <a:bodyPr wrap="none" lIns="100401" tIns="50201" rIns="100401" bIns="50201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Организации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(5 предложений)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1024" y="49461"/>
            <a:ext cx="12017960" cy="6662291"/>
            <a:chOff x="180975" y="200025"/>
            <a:chExt cx="12017960" cy="666229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  <p:pic>
        <p:nvPicPr>
          <p:cNvPr id="3075" name="Picture 3" descr="C:\Users\TumanikAN\Desktop\Лучшая практика\фото\74abb28f059cdcb080ac464de5a63d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30" y="2981425"/>
            <a:ext cx="5617434" cy="3730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umanikAN\Desktop\Лучшая практика\фото\IMG_0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43" y="1701901"/>
            <a:ext cx="5595491" cy="3730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umanikAN\Desktop\Лучшая практика\фото\IMG_04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34" y="282333"/>
            <a:ext cx="5617434" cy="3744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44600" y="190500"/>
            <a:ext cx="1036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2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исходной информации посредством интерактивного опроса жителей города, через официальный сайт администрации города Нижневартовска, на встречах с жителями, рассмотрение обращений общественного совета, советов микрорайонов и советов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домов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umanikAN\Desktop\Лучшая практика\фото\4f0ybv-NY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488" y="561940"/>
            <a:ext cx="8446199" cy="5630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10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umanikAN\Desktop\Лучшая практика\хочешь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27384"/>
            <a:ext cx="1221668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1024" y="49461"/>
            <a:ext cx="12017960" cy="6662291"/>
            <a:chOff x="180975" y="200025"/>
            <a:chExt cx="12017960" cy="66622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</p:grpSp>
      <p:pic>
        <p:nvPicPr>
          <p:cNvPr id="4107" name="Picture 11" descr="C:\Users\TumanikAN\Desktop\Лучшая практика\фото\IMG_3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7" y="335642"/>
            <a:ext cx="6103930" cy="4069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umanikAN\Desktop\Лучшая практика\фото\IMG_3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50" y="1529328"/>
            <a:ext cx="5934819" cy="3954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umanikAN\Desktop\Лучшая практика\фото\IMG_31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79" y="2230659"/>
            <a:ext cx="6087380" cy="4058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umanikAN\Desktop\Лучшая практика\фото\IMG_24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90" y="2643805"/>
            <a:ext cx="6100394" cy="4067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umanikAN\Desktop\Лучшая практика\фото\IMG_24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79" y="196685"/>
            <a:ext cx="6100396" cy="4067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TumanikAN\Desktop\Лучшая практика\фото\IMG_31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7" y="49461"/>
            <a:ext cx="5922141" cy="3948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TumanikAN\Desktop\Лучшая практика\фото\IMG_316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93" y="2643805"/>
            <a:ext cx="6103930" cy="406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TumanikAN\Desktop\Лучшая практика\фото\IMG_3189 (1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28" y="1280763"/>
            <a:ext cx="7905663" cy="4452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44600" y="190500"/>
            <a:ext cx="1036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3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встреч администрацией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совместно с депутатским корпусом, членами Общественного совета города Нижневартовска по вопросам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ЖКХ с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жителями города, председателями советов МКД, с целью информирования населения о порядке и условиях участия в "Марафоне благоустройства"</a:t>
            </a:r>
          </a:p>
        </p:txBody>
      </p:sp>
    </p:spTree>
    <p:extLst>
      <p:ext uri="{BB962C8B-B14F-4D97-AF65-F5344CB8AC3E}">
        <p14:creationId xmlns:p14="http://schemas.microsoft.com/office/powerpoint/2010/main" val="2396875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61024" y="49461"/>
            <a:ext cx="12017960" cy="6662291"/>
            <a:chOff x="180975" y="200025"/>
            <a:chExt cx="12017960" cy="66622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95400" y="278756"/>
            <a:ext cx="1036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4: сбор заявок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по результатам рассмотрения которых, принято решение о выполнении благоустройства на 38 земельных участках (39 многоквартирных домов) 2-го микрорайона и 2 земельных участках 5-го восточного микрорайона (4 многоквартирных дома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2699239"/>
            <a:ext cx="1036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5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собственниками помещений в многоквартирных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домах мероприятий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благоустройству дворовых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подготовка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управляющими организациями с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уполномоченными представителями собственников МКД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схем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работ и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дефектных ведомостей, проведение общих собраний собственников для принятия решений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согласии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работ по благоустройству и участию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долевом </a:t>
            </a:r>
            <a:r>
              <a:rPr lang="ru-RU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C:\Users\TumanikAN\Desktop\Лучшая практика\фото встречи в жэу\IMG-d722f4392600019b77cbbc4341199f4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0" y="3081092"/>
            <a:ext cx="4712693" cy="3534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umanikAN\Desktop\Лучшая практика\фото встречи в жэу\20190202_110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20" y="263767"/>
            <a:ext cx="5135880" cy="3389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TumanikAN\Desktop\Лучшая практика\фото встречи в жэу\IMG_20181117_11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83" y="266445"/>
            <a:ext cx="4551653" cy="3413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umanikAN\Desktop\Лучшая практика\фото встречи в жэу\IMG_20181027_141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30" y="2104795"/>
            <a:ext cx="4537139" cy="3402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umanikAN\Desktop\Лучшая практика\фото встречи в жэу\IMG_27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02" y="3333780"/>
            <a:ext cx="4496198" cy="3377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TumanikAN\Desktop\Лучшая практика\фото встречи в жэу\IMG_20181027_1428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583" y="3315896"/>
            <a:ext cx="4551653" cy="3413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umanikAN\Desktop\Лучшая практика\фото\IMG_24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36" y="963680"/>
            <a:ext cx="5579681" cy="3720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31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61024" y="49461"/>
            <a:ext cx="12017960" cy="6662291"/>
            <a:chOff x="180975" y="200025"/>
            <a:chExt cx="12017960" cy="666229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44600" y="296204"/>
            <a:ext cx="1036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6: ежедневный контроль выполнения работ по благоустройству, встречи с жителями для решения возникающих вопросов, отслеживание результатов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\\shares\Департамент жилищно-коммунального хозяйства\ОТДЕЛ по ОС и РЖФ\Марафон благоустройства 2018\Фото материалы 2-го мкр\02.07.2018\Омская 18\DSC06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" y="2278537"/>
            <a:ext cx="5910954" cy="4433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umanikAN\Desktop\Лучшая практика\фото\8e81f6094c10dde996e1342799852f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572" y="1681199"/>
            <a:ext cx="4981022" cy="4390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TumanikAN\Desktop\Лучшая практика\фото\BK2wZOEgR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25" y="1883357"/>
            <a:ext cx="6699145" cy="4468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76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88"/>
            <a:ext cx="12192000" cy="632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12" name="Группа 411"/>
          <p:cNvGrpSpPr/>
          <p:nvPr/>
        </p:nvGrpSpPr>
        <p:grpSpPr>
          <a:xfrm>
            <a:off x="1088232" y="478631"/>
            <a:ext cx="9603581" cy="5148263"/>
            <a:chOff x="1088232" y="478631"/>
            <a:chExt cx="9603581" cy="5148263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 flipV="1">
              <a:off x="1671638" y="1462682"/>
              <a:ext cx="1204264" cy="5179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2305050" y="1481138"/>
              <a:ext cx="200025" cy="8477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1976438" y="2324100"/>
              <a:ext cx="328612" cy="190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2560929" y="819151"/>
              <a:ext cx="152400" cy="6619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2287086" y="881062"/>
              <a:ext cx="147638" cy="6096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2432343" y="819150"/>
              <a:ext cx="72571" cy="6191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2505075" y="642971"/>
              <a:ext cx="3779044" cy="1761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667000" y="1009650"/>
              <a:ext cx="310438" cy="71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H="1">
              <a:off x="2769184" y="1009650"/>
              <a:ext cx="213437" cy="10119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>
              <a:off x="2374466" y="2021613"/>
              <a:ext cx="394718" cy="249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flipV="1">
              <a:off x="2822219" y="1759744"/>
              <a:ext cx="613925" cy="309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flipH="1">
              <a:off x="3074194" y="1351955"/>
              <a:ext cx="128587" cy="74414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Прямая соединительная линия 232"/>
            <p:cNvCxnSpPr/>
            <p:nvPr/>
          </p:nvCxnSpPr>
          <p:spPr>
            <a:xfrm flipV="1">
              <a:off x="1088232" y="3300413"/>
              <a:ext cx="790574" cy="338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234"/>
            <p:cNvCxnSpPr/>
            <p:nvPr/>
          </p:nvCxnSpPr>
          <p:spPr>
            <a:xfrm flipV="1">
              <a:off x="1876425" y="3240881"/>
              <a:ext cx="130969" cy="571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/>
            <p:cNvCxnSpPr/>
            <p:nvPr/>
          </p:nvCxnSpPr>
          <p:spPr>
            <a:xfrm flipV="1">
              <a:off x="2007394" y="3152772"/>
              <a:ext cx="66675" cy="881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 flipV="1">
              <a:off x="2076450" y="2827734"/>
              <a:ext cx="63103" cy="32503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Прямая соединительная линия 240"/>
            <p:cNvCxnSpPr/>
            <p:nvPr/>
          </p:nvCxnSpPr>
          <p:spPr>
            <a:xfrm flipV="1">
              <a:off x="2074069" y="3014663"/>
              <a:ext cx="519112" cy="1381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Прямая соединительная линия 242"/>
            <p:cNvCxnSpPr/>
            <p:nvPr/>
          </p:nvCxnSpPr>
          <p:spPr>
            <a:xfrm flipV="1">
              <a:off x="2593181" y="2971801"/>
              <a:ext cx="842963" cy="4286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>
              <a:off x="3436144" y="2971800"/>
              <a:ext cx="119062" cy="428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8" name="Прямая соединительная линия 247"/>
            <p:cNvCxnSpPr/>
            <p:nvPr/>
          </p:nvCxnSpPr>
          <p:spPr>
            <a:xfrm>
              <a:off x="3557588" y="3014663"/>
              <a:ext cx="40481" cy="690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Прямая соединительная линия 249"/>
            <p:cNvCxnSpPr/>
            <p:nvPr/>
          </p:nvCxnSpPr>
          <p:spPr>
            <a:xfrm flipH="1">
              <a:off x="3427863" y="3083717"/>
              <a:ext cx="174972" cy="14461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 flipV="1">
              <a:off x="2925803" y="2553685"/>
              <a:ext cx="65169" cy="4395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flipH="1">
              <a:off x="3255170" y="1351955"/>
              <a:ext cx="240505" cy="16198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1802606" y="2819400"/>
              <a:ext cx="571860" cy="166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V="1">
              <a:off x="2374466" y="2769395"/>
              <a:ext cx="119714" cy="469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2490899" y="2681285"/>
              <a:ext cx="55670" cy="921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2546569" y="2391651"/>
              <a:ext cx="55953" cy="28963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2602522" y="2351891"/>
              <a:ext cx="34607" cy="3860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2637129" y="2324100"/>
              <a:ext cx="76200" cy="267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2713329" y="2303053"/>
              <a:ext cx="644234" cy="210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1518558" y="3298031"/>
              <a:ext cx="284049" cy="11096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/>
            <p:nvPr/>
          </p:nvCxnSpPr>
          <p:spPr>
            <a:xfrm flipH="1">
              <a:off x="1192326" y="3311916"/>
              <a:ext cx="315215" cy="11191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1181309" y="4152901"/>
              <a:ext cx="4357479" cy="2781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2619825" y="4040982"/>
              <a:ext cx="875850" cy="4286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flipH="1" flipV="1">
              <a:off x="2468628" y="4040982"/>
              <a:ext cx="151197" cy="428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7" name="Прямая соединительная линия 256"/>
            <p:cNvCxnSpPr/>
            <p:nvPr/>
          </p:nvCxnSpPr>
          <p:spPr>
            <a:xfrm flipH="1" flipV="1">
              <a:off x="2392136" y="3926682"/>
              <a:ext cx="76493" cy="1143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4" name="Прямая соединительная линия 263"/>
            <p:cNvCxnSpPr/>
            <p:nvPr/>
          </p:nvCxnSpPr>
          <p:spPr>
            <a:xfrm flipV="1">
              <a:off x="2392136" y="3014663"/>
              <a:ext cx="179689" cy="91201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3" name="Прямая соединительная линия 272"/>
            <p:cNvCxnSpPr/>
            <p:nvPr/>
          </p:nvCxnSpPr>
          <p:spPr>
            <a:xfrm flipV="1">
              <a:off x="3281469" y="2678746"/>
              <a:ext cx="1762093" cy="7537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6" name="Прямая соединительная линия 275"/>
            <p:cNvCxnSpPr/>
            <p:nvPr/>
          </p:nvCxnSpPr>
          <p:spPr>
            <a:xfrm>
              <a:off x="4769644" y="2681285"/>
              <a:ext cx="76200" cy="2143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Прямая соединительная линия 277"/>
            <p:cNvCxnSpPr/>
            <p:nvPr/>
          </p:nvCxnSpPr>
          <p:spPr>
            <a:xfrm>
              <a:off x="4845844" y="2702577"/>
              <a:ext cx="30956" cy="6681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0" name="Прямая соединительная линия 279"/>
            <p:cNvCxnSpPr/>
            <p:nvPr/>
          </p:nvCxnSpPr>
          <p:spPr>
            <a:xfrm>
              <a:off x="4876800" y="2769395"/>
              <a:ext cx="0" cy="27979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4" name="Прямая соединительная линия 283"/>
            <p:cNvCxnSpPr/>
            <p:nvPr/>
          </p:nvCxnSpPr>
          <p:spPr>
            <a:xfrm>
              <a:off x="5538788" y="4152901"/>
              <a:ext cx="119062" cy="285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Прямая соединительная линия 285"/>
            <p:cNvCxnSpPr/>
            <p:nvPr/>
          </p:nvCxnSpPr>
          <p:spPr>
            <a:xfrm>
              <a:off x="5655901" y="4181475"/>
              <a:ext cx="49904" cy="857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>
              <a:off x="5698331" y="4252913"/>
              <a:ext cx="40482" cy="85486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flipV="1">
              <a:off x="5698331" y="4407694"/>
              <a:ext cx="328613" cy="233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6026944" y="4407694"/>
              <a:ext cx="69056" cy="2339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6096000" y="4431091"/>
              <a:ext cx="26194" cy="960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6122194" y="4527135"/>
              <a:ext cx="7352" cy="1091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>
              <a:off x="6125870" y="4636294"/>
              <a:ext cx="39186" cy="762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6165056" y="4712494"/>
              <a:ext cx="64294" cy="261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/>
            <p:cNvCxnSpPr/>
            <p:nvPr/>
          </p:nvCxnSpPr>
          <p:spPr>
            <a:xfrm flipV="1">
              <a:off x="6229350" y="4725591"/>
              <a:ext cx="226813" cy="130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6349007" y="3659981"/>
              <a:ext cx="156568" cy="15335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 flipV="1">
              <a:off x="6349007" y="3565624"/>
              <a:ext cx="34675" cy="9673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 flipV="1">
              <a:off x="6383682" y="3508774"/>
              <a:ext cx="83425" cy="526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V="1">
              <a:off x="6467107" y="3470672"/>
              <a:ext cx="419468" cy="381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 flipV="1">
              <a:off x="6486525" y="4929189"/>
              <a:ext cx="280988" cy="404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/>
            <p:cNvCxnSpPr/>
            <p:nvPr/>
          </p:nvCxnSpPr>
          <p:spPr>
            <a:xfrm flipV="1">
              <a:off x="6767513" y="4833045"/>
              <a:ext cx="119062" cy="961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 flipV="1">
              <a:off x="6886575" y="4674395"/>
              <a:ext cx="104775" cy="1586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 flipV="1">
              <a:off x="6991350" y="4479113"/>
              <a:ext cx="50006" cy="1952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H="1" flipV="1">
              <a:off x="6817293" y="2962073"/>
              <a:ext cx="222277" cy="15170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flipV="1">
              <a:off x="6817293" y="2883694"/>
              <a:ext cx="19870" cy="8810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 flipV="1">
              <a:off x="6837163" y="2791841"/>
              <a:ext cx="95920" cy="9167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 flipV="1">
              <a:off x="6927650" y="2769395"/>
              <a:ext cx="86408" cy="260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flipV="1">
              <a:off x="7014059" y="2754125"/>
              <a:ext cx="280724" cy="1527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 flipV="1">
              <a:off x="7039570" y="4388644"/>
              <a:ext cx="94655" cy="904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 flipV="1">
              <a:off x="7134225" y="4312444"/>
              <a:ext cx="217063" cy="762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/>
            <p:nvPr/>
          </p:nvCxnSpPr>
          <p:spPr>
            <a:xfrm flipV="1">
              <a:off x="7351288" y="4291996"/>
              <a:ext cx="249662" cy="2044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flipH="1" flipV="1">
              <a:off x="7293270" y="2754124"/>
              <a:ext cx="367211" cy="18226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/>
            <p:nvPr/>
          </p:nvCxnSpPr>
          <p:spPr>
            <a:xfrm flipH="1" flipV="1">
              <a:off x="7529513" y="2407444"/>
              <a:ext cx="214312" cy="4338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>
            <a:xfrm flipH="1" flipV="1">
              <a:off x="7086897" y="2185988"/>
              <a:ext cx="440234" cy="22145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/>
            <p:nvPr/>
          </p:nvCxnSpPr>
          <p:spPr>
            <a:xfrm flipH="1" flipV="1">
              <a:off x="6837163" y="900998"/>
              <a:ext cx="249734" cy="128481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>
            <a:xfrm>
              <a:off x="7743825" y="2450833"/>
              <a:ext cx="223838" cy="9257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/>
            <p:cNvCxnSpPr/>
            <p:nvPr/>
          </p:nvCxnSpPr>
          <p:spPr>
            <a:xfrm flipV="1">
              <a:off x="7774466" y="2519363"/>
              <a:ext cx="1290441" cy="666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 flipV="1">
              <a:off x="7039570" y="1876425"/>
              <a:ext cx="1794868" cy="857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8" name="Прямая соединительная линия 287"/>
            <p:cNvCxnSpPr/>
            <p:nvPr/>
          </p:nvCxnSpPr>
          <p:spPr>
            <a:xfrm>
              <a:off x="8832313" y="1876425"/>
              <a:ext cx="232594" cy="6389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0" name="Прямая соединительная линия 289"/>
            <p:cNvCxnSpPr/>
            <p:nvPr/>
          </p:nvCxnSpPr>
          <p:spPr>
            <a:xfrm flipV="1">
              <a:off x="8832313" y="1369219"/>
              <a:ext cx="511712" cy="507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2" name="Прямая соединительная линия 291"/>
            <p:cNvCxnSpPr/>
            <p:nvPr/>
          </p:nvCxnSpPr>
          <p:spPr>
            <a:xfrm flipH="1">
              <a:off x="8310563" y="1373981"/>
              <a:ext cx="1031081" cy="5476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4" name="Прямая соединительная линия 293"/>
            <p:cNvCxnSpPr/>
            <p:nvPr/>
          </p:nvCxnSpPr>
          <p:spPr>
            <a:xfrm flipV="1">
              <a:off x="6927650" y="1283494"/>
              <a:ext cx="1213844" cy="5526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6" name="Прямая соединительная линия 295"/>
            <p:cNvCxnSpPr/>
            <p:nvPr/>
          </p:nvCxnSpPr>
          <p:spPr>
            <a:xfrm>
              <a:off x="8043863" y="950645"/>
              <a:ext cx="123825" cy="3980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8" name="Прямая соединительная линия 297"/>
            <p:cNvCxnSpPr/>
            <p:nvPr/>
          </p:nvCxnSpPr>
          <p:spPr>
            <a:xfrm>
              <a:off x="8167688" y="1348733"/>
              <a:ext cx="64293" cy="685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0" name="Прямая соединительная линия 299"/>
            <p:cNvCxnSpPr/>
            <p:nvPr/>
          </p:nvCxnSpPr>
          <p:spPr>
            <a:xfrm>
              <a:off x="8231981" y="1417263"/>
              <a:ext cx="78582" cy="114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4" name="Прямая соединительная линия 303"/>
            <p:cNvCxnSpPr/>
            <p:nvPr/>
          </p:nvCxnSpPr>
          <p:spPr>
            <a:xfrm>
              <a:off x="7760769" y="1296118"/>
              <a:ext cx="64609" cy="2652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5" name="Прямая соединительная линия 304"/>
            <p:cNvCxnSpPr/>
            <p:nvPr/>
          </p:nvCxnSpPr>
          <p:spPr>
            <a:xfrm>
              <a:off x="7283162" y="1327005"/>
              <a:ext cx="64609" cy="2652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8" name="Прямая соединительная линия 307"/>
            <p:cNvCxnSpPr/>
            <p:nvPr/>
          </p:nvCxnSpPr>
          <p:spPr>
            <a:xfrm flipH="1">
              <a:off x="7086897" y="1016794"/>
              <a:ext cx="983159" cy="4286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/>
            <p:cNvCxnSpPr/>
            <p:nvPr/>
          </p:nvCxnSpPr>
          <p:spPr>
            <a:xfrm flipH="1">
              <a:off x="6970855" y="1057325"/>
              <a:ext cx="116042" cy="8911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2" name="Прямая соединительная линия 311"/>
            <p:cNvCxnSpPr/>
            <p:nvPr/>
          </p:nvCxnSpPr>
          <p:spPr>
            <a:xfrm flipH="1">
              <a:off x="6927650" y="1145429"/>
              <a:ext cx="43204" cy="1931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5" name="Прямая соединительная линия 314"/>
            <p:cNvCxnSpPr/>
            <p:nvPr/>
          </p:nvCxnSpPr>
          <p:spPr>
            <a:xfrm flipV="1">
              <a:off x="6505575" y="5107781"/>
              <a:ext cx="1538288" cy="857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>
              <a:off x="8043863" y="5107781"/>
              <a:ext cx="97631" cy="619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9" name="Прямая соединительная линия 318"/>
            <p:cNvCxnSpPr/>
            <p:nvPr/>
          </p:nvCxnSpPr>
          <p:spPr>
            <a:xfrm>
              <a:off x="8141494" y="5169694"/>
              <a:ext cx="26194" cy="19288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1" name="Прямая соединительная линия 320"/>
            <p:cNvCxnSpPr/>
            <p:nvPr/>
          </p:nvCxnSpPr>
          <p:spPr>
            <a:xfrm>
              <a:off x="8167688" y="5362575"/>
              <a:ext cx="64293" cy="8334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>
              <a:off x="8231981" y="5445919"/>
              <a:ext cx="78582" cy="2143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Прямая соединительная линия 324"/>
            <p:cNvCxnSpPr/>
            <p:nvPr/>
          </p:nvCxnSpPr>
          <p:spPr>
            <a:xfrm flipV="1">
              <a:off x="8310563" y="5400675"/>
              <a:ext cx="883443" cy="642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 flipV="1">
              <a:off x="9194006" y="4352925"/>
              <a:ext cx="300038" cy="10477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2" name="Прямая соединительная линия 331"/>
            <p:cNvCxnSpPr/>
            <p:nvPr/>
          </p:nvCxnSpPr>
          <p:spPr>
            <a:xfrm>
              <a:off x="9244013" y="5224463"/>
              <a:ext cx="931068" cy="40243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>
              <a:off x="7967663" y="3376613"/>
              <a:ext cx="102393" cy="9405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>
              <a:off x="8070056" y="3470672"/>
              <a:ext cx="137319" cy="381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8" name="Прямая соединительная линия 337"/>
            <p:cNvCxnSpPr/>
            <p:nvPr/>
          </p:nvCxnSpPr>
          <p:spPr>
            <a:xfrm flipV="1">
              <a:off x="8231981" y="3470672"/>
              <a:ext cx="832926" cy="381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>
              <a:off x="9064907" y="3470672"/>
              <a:ext cx="88618" cy="381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>
              <a:off x="9150350" y="3508773"/>
              <a:ext cx="157956" cy="44410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4" name="Прямая соединительная линия 343"/>
            <p:cNvCxnSpPr/>
            <p:nvPr/>
          </p:nvCxnSpPr>
          <p:spPr>
            <a:xfrm>
              <a:off x="8880475" y="3806825"/>
              <a:ext cx="644525" cy="23415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6" name="Прямая соединительная линия 345"/>
            <p:cNvCxnSpPr/>
            <p:nvPr/>
          </p:nvCxnSpPr>
          <p:spPr>
            <a:xfrm flipV="1">
              <a:off x="9525000" y="3952876"/>
              <a:ext cx="95250" cy="881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2" name="Прямая соединительная линия 351"/>
            <p:cNvCxnSpPr/>
            <p:nvPr/>
          </p:nvCxnSpPr>
          <p:spPr>
            <a:xfrm>
              <a:off x="9308306" y="2962073"/>
              <a:ext cx="445294" cy="1621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4" name="Прямая соединительная линия 353"/>
            <p:cNvCxnSpPr/>
            <p:nvPr/>
          </p:nvCxnSpPr>
          <p:spPr>
            <a:xfrm>
              <a:off x="9755981" y="3131344"/>
              <a:ext cx="50007" cy="642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6" name="Прямая соединительная линия 355"/>
            <p:cNvCxnSpPr/>
            <p:nvPr/>
          </p:nvCxnSpPr>
          <p:spPr>
            <a:xfrm>
              <a:off x="9808369" y="3202781"/>
              <a:ext cx="2381" cy="6191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8" name="Прямая соединительная линия 357"/>
            <p:cNvCxnSpPr/>
            <p:nvPr/>
          </p:nvCxnSpPr>
          <p:spPr>
            <a:xfrm flipH="1">
              <a:off x="9620250" y="3267075"/>
              <a:ext cx="185738" cy="68580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0" name="Прямая соединительная линия 359"/>
            <p:cNvCxnSpPr/>
            <p:nvPr/>
          </p:nvCxnSpPr>
          <p:spPr>
            <a:xfrm>
              <a:off x="9620250" y="3952876"/>
              <a:ext cx="826294" cy="31670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2" name="Прямая соединительная линия 361"/>
            <p:cNvCxnSpPr/>
            <p:nvPr/>
          </p:nvCxnSpPr>
          <p:spPr>
            <a:xfrm>
              <a:off x="9064907" y="2515412"/>
              <a:ext cx="1626906" cy="58973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4" name="Прямая соединительная линия 363"/>
            <p:cNvCxnSpPr/>
            <p:nvPr/>
          </p:nvCxnSpPr>
          <p:spPr>
            <a:xfrm>
              <a:off x="9064907" y="1657350"/>
              <a:ext cx="1381637" cy="4451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6" name="Прямая соединительная линия 365"/>
            <p:cNvCxnSpPr/>
            <p:nvPr/>
          </p:nvCxnSpPr>
          <p:spPr>
            <a:xfrm>
              <a:off x="9934575" y="1943100"/>
              <a:ext cx="130969" cy="1034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8" name="Прямая соединительная линия 367"/>
            <p:cNvCxnSpPr/>
            <p:nvPr/>
          </p:nvCxnSpPr>
          <p:spPr>
            <a:xfrm>
              <a:off x="10065544" y="2046550"/>
              <a:ext cx="38100" cy="1392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0" name="Прямая соединительная линия 369"/>
            <p:cNvCxnSpPr/>
            <p:nvPr/>
          </p:nvCxnSpPr>
          <p:spPr>
            <a:xfrm flipH="1">
              <a:off x="9932194" y="2185813"/>
              <a:ext cx="173831" cy="6419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>
              <a:off x="6284119" y="640556"/>
              <a:ext cx="33337" cy="452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/>
            <p:cNvCxnSpPr/>
            <p:nvPr/>
          </p:nvCxnSpPr>
          <p:spPr>
            <a:xfrm>
              <a:off x="6317456" y="685800"/>
              <a:ext cx="9525" cy="1023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>
              <a:off x="5095875" y="478631"/>
              <a:ext cx="9525" cy="42236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1" name="Прямая соединительная линия 380"/>
            <p:cNvCxnSpPr/>
            <p:nvPr/>
          </p:nvCxnSpPr>
          <p:spPr>
            <a:xfrm>
              <a:off x="5103020" y="900998"/>
              <a:ext cx="61911" cy="496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3" name="Прямая соединительная линия 382"/>
            <p:cNvCxnSpPr/>
            <p:nvPr/>
          </p:nvCxnSpPr>
          <p:spPr>
            <a:xfrm>
              <a:off x="5164931" y="950645"/>
              <a:ext cx="26431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5429250" y="859631"/>
              <a:ext cx="176213" cy="9101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7" name="Прямая соединительная линия 386"/>
            <p:cNvCxnSpPr/>
            <p:nvPr/>
          </p:nvCxnSpPr>
          <p:spPr>
            <a:xfrm flipV="1">
              <a:off x="5605463" y="819151"/>
              <a:ext cx="133350" cy="404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9" name="Прямая соединительная линия 388"/>
            <p:cNvCxnSpPr/>
            <p:nvPr/>
          </p:nvCxnSpPr>
          <p:spPr>
            <a:xfrm flipV="1">
              <a:off x="5738813" y="752475"/>
              <a:ext cx="1300757" cy="6667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7039570" y="711995"/>
              <a:ext cx="47327" cy="404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3" name="Прямая соединительная линия 392"/>
            <p:cNvCxnSpPr/>
            <p:nvPr/>
          </p:nvCxnSpPr>
          <p:spPr>
            <a:xfrm flipV="1">
              <a:off x="7086897" y="652463"/>
              <a:ext cx="0" cy="5238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9" name="Прямая соединительная линия 398"/>
            <p:cNvCxnSpPr/>
            <p:nvPr/>
          </p:nvCxnSpPr>
          <p:spPr>
            <a:xfrm flipH="1">
              <a:off x="3651820" y="558710"/>
              <a:ext cx="32014" cy="3009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2" name="Прямая соединительная линия 401"/>
            <p:cNvCxnSpPr/>
            <p:nvPr/>
          </p:nvCxnSpPr>
          <p:spPr>
            <a:xfrm>
              <a:off x="3644885" y="858815"/>
              <a:ext cx="45885" cy="2939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4" name="Прямая соединительная линия 403"/>
            <p:cNvCxnSpPr/>
            <p:nvPr/>
          </p:nvCxnSpPr>
          <p:spPr>
            <a:xfrm flipV="1">
              <a:off x="3687198" y="829423"/>
              <a:ext cx="1412681" cy="587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3" name="Прямая соединительная линия 402"/>
            <p:cNvCxnSpPr/>
            <p:nvPr/>
          </p:nvCxnSpPr>
          <p:spPr>
            <a:xfrm flipV="1">
              <a:off x="4878169" y="2717704"/>
              <a:ext cx="2138184" cy="11231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5" name="Прямая соединительная линия 404"/>
            <p:cNvCxnSpPr/>
            <p:nvPr/>
          </p:nvCxnSpPr>
          <p:spPr>
            <a:xfrm flipV="1">
              <a:off x="4394597" y="2320575"/>
              <a:ext cx="648965" cy="1687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6" name="Прямая соединительная линия 405"/>
            <p:cNvCxnSpPr/>
            <p:nvPr/>
          </p:nvCxnSpPr>
          <p:spPr>
            <a:xfrm>
              <a:off x="5031888" y="2320575"/>
              <a:ext cx="0" cy="3714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 flipV="1">
              <a:off x="4379472" y="2343858"/>
              <a:ext cx="15125" cy="35871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Группа 27"/>
          <p:cNvGrpSpPr/>
          <p:nvPr/>
        </p:nvGrpSpPr>
        <p:grpSpPr>
          <a:xfrm>
            <a:off x="1514131" y="665686"/>
            <a:ext cx="8660950" cy="5416027"/>
            <a:chOff x="1514131" y="665686"/>
            <a:chExt cx="8660950" cy="5416027"/>
          </a:xfrm>
        </p:grpSpPr>
        <p:cxnSp>
          <p:nvCxnSpPr>
            <p:cNvPr id="418" name="Прямая соединительная линия 417"/>
            <p:cNvCxnSpPr/>
            <p:nvPr/>
          </p:nvCxnSpPr>
          <p:spPr>
            <a:xfrm flipV="1">
              <a:off x="2723799" y="814018"/>
              <a:ext cx="228434" cy="1392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1" name="Прямая соединительная линия 420"/>
            <p:cNvCxnSpPr/>
            <p:nvPr/>
          </p:nvCxnSpPr>
          <p:spPr>
            <a:xfrm flipV="1">
              <a:off x="3110214" y="794706"/>
              <a:ext cx="224899" cy="1214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2" name="Прямая соединительная линия 421"/>
            <p:cNvCxnSpPr/>
            <p:nvPr/>
          </p:nvCxnSpPr>
          <p:spPr>
            <a:xfrm flipV="1">
              <a:off x="3670005" y="724493"/>
              <a:ext cx="1418934" cy="6132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7" name="Прямая соединительная линия 426"/>
            <p:cNvCxnSpPr/>
            <p:nvPr/>
          </p:nvCxnSpPr>
          <p:spPr>
            <a:xfrm flipV="1">
              <a:off x="5119115" y="665686"/>
              <a:ext cx="1158090" cy="5612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9" name="Прямая соединительная линия 428"/>
            <p:cNvCxnSpPr/>
            <p:nvPr/>
          </p:nvCxnSpPr>
          <p:spPr>
            <a:xfrm flipV="1">
              <a:off x="6652962" y="715586"/>
              <a:ext cx="382781" cy="2141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1" name="Прямая соединительная линия 430"/>
            <p:cNvCxnSpPr/>
            <p:nvPr/>
          </p:nvCxnSpPr>
          <p:spPr>
            <a:xfrm flipV="1">
              <a:off x="7098097" y="1013222"/>
              <a:ext cx="249674" cy="1675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3" name="Прямая соединительная линия 432"/>
            <p:cNvCxnSpPr/>
            <p:nvPr/>
          </p:nvCxnSpPr>
          <p:spPr>
            <a:xfrm flipV="1">
              <a:off x="7787254" y="983034"/>
              <a:ext cx="249674" cy="1675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4" name="Прямая соединительная линия 433"/>
            <p:cNvCxnSpPr/>
            <p:nvPr/>
          </p:nvCxnSpPr>
          <p:spPr>
            <a:xfrm>
              <a:off x="8081367" y="971453"/>
              <a:ext cx="104731" cy="35555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 flipV="1">
              <a:off x="7782989" y="1306333"/>
              <a:ext cx="353626" cy="2067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9" name="Прямая соединительная линия 438"/>
            <p:cNvCxnSpPr/>
            <p:nvPr/>
          </p:nvCxnSpPr>
          <p:spPr>
            <a:xfrm>
              <a:off x="7734575" y="1316052"/>
              <a:ext cx="62450" cy="24928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 flipV="1">
              <a:off x="8318597" y="1349358"/>
              <a:ext cx="957269" cy="5200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3" name="Прямая соединительная линия 442"/>
            <p:cNvCxnSpPr/>
            <p:nvPr/>
          </p:nvCxnSpPr>
          <p:spPr>
            <a:xfrm>
              <a:off x="9202737" y="1730964"/>
              <a:ext cx="729457" cy="242713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8" name="Прямая соединительная линия 447"/>
            <p:cNvCxnSpPr>
              <a:stCxn id="505" idx="3"/>
            </p:cNvCxnSpPr>
            <p:nvPr/>
          </p:nvCxnSpPr>
          <p:spPr>
            <a:xfrm flipV="1">
              <a:off x="1720269" y="4267200"/>
              <a:ext cx="1731096" cy="10750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2" name="Прямая соединительная линия 451"/>
            <p:cNvCxnSpPr/>
            <p:nvPr/>
          </p:nvCxnSpPr>
          <p:spPr>
            <a:xfrm flipV="1">
              <a:off x="3484232" y="4130741"/>
              <a:ext cx="2054556" cy="12635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6" name="Прямая соединительная линия 455"/>
            <p:cNvCxnSpPr/>
            <p:nvPr/>
          </p:nvCxnSpPr>
          <p:spPr>
            <a:xfrm>
              <a:off x="5669255" y="4250531"/>
              <a:ext cx="45971" cy="85725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9" name="Прямая соединительная линия 458"/>
            <p:cNvCxnSpPr/>
            <p:nvPr/>
          </p:nvCxnSpPr>
          <p:spPr>
            <a:xfrm>
              <a:off x="6354477" y="4040982"/>
              <a:ext cx="69913" cy="66913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2" name="Прямая соединительная линия 461"/>
            <p:cNvCxnSpPr/>
            <p:nvPr/>
          </p:nvCxnSpPr>
          <p:spPr>
            <a:xfrm flipH="1">
              <a:off x="6478635" y="3489722"/>
              <a:ext cx="398048" cy="3936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6" name="Прямая соединительная линия 465"/>
            <p:cNvCxnSpPr/>
            <p:nvPr/>
          </p:nvCxnSpPr>
          <p:spPr>
            <a:xfrm flipH="1">
              <a:off x="6398030" y="2848216"/>
              <a:ext cx="437849" cy="68086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9" name="Прямая соединительная линия 468"/>
            <p:cNvCxnSpPr/>
            <p:nvPr/>
          </p:nvCxnSpPr>
          <p:spPr>
            <a:xfrm>
              <a:off x="6843653" y="2971799"/>
              <a:ext cx="217051" cy="14620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1" name="Прямая соединительная линия 470"/>
            <p:cNvCxnSpPr/>
            <p:nvPr/>
          </p:nvCxnSpPr>
          <p:spPr>
            <a:xfrm flipV="1">
              <a:off x="6507294" y="5138737"/>
              <a:ext cx="1536569" cy="8477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3" name="Прямая соединительная линия 472"/>
            <p:cNvCxnSpPr/>
            <p:nvPr/>
          </p:nvCxnSpPr>
          <p:spPr>
            <a:xfrm flipV="1">
              <a:off x="6518929" y="5136779"/>
              <a:ext cx="495129" cy="2453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3" name="Прямая соединительная линия 482"/>
            <p:cNvCxnSpPr/>
            <p:nvPr/>
          </p:nvCxnSpPr>
          <p:spPr>
            <a:xfrm flipV="1">
              <a:off x="7382784" y="5440433"/>
              <a:ext cx="814071" cy="3958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5" name="Прямая соединительная линия 484"/>
            <p:cNvCxnSpPr/>
            <p:nvPr/>
          </p:nvCxnSpPr>
          <p:spPr>
            <a:xfrm flipH="1">
              <a:off x="6996179" y="2771324"/>
              <a:ext cx="289742" cy="1766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8" name="Прямоугольник 487"/>
            <p:cNvSpPr/>
            <p:nvPr/>
          </p:nvSpPr>
          <p:spPr>
            <a:xfrm rot="20904189">
              <a:off x="7374617" y="2741088"/>
              <a:ext cx="136725" cy="611533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89" name="Прямая соединительная линия 488"/>
            <p:cNvCxnSpPr/>
            <p:nvPr/>
          </p:nvCxnSpPr>
          <p:spPr>
            <a:xfrm>
              <a:off x="7439537" y="3334310"/>
              <a:ext cx="188909" cy="920812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3" name="Прямая соединительная линия 492"/>
            <p:cNvCxnSpPr/>
            <p:nvPr/>
          </p:nvCxnSpPr>
          <p:spPr>
            <a:xfrm>
              <a:off x="8070056" y="5440433"/>
              <a:ext cx="97632" cy="64128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7" name="Прямая соединительная линия 496"/>
            <p:cNvCxnSpPr/>
            <p:nvPr/>
          </p:nvCxnSpPr>
          <p:spPr>
            <a:xfrm flipV="1">
              <a:off x="8318597" y="5370185"/>
              <a:ext cx="868474" cy="7024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02" name="Ромб 501"/>
            <p:cNvSpPr/>
            <p:nvPr/>
          </p:nvSpPr>
          <p:spPr>
            <a:xfrm rot="13708749">
              <a:off x="9061847" y="5188285"/>
              <a:ext cx="155640" cy="219555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3" name="Ромб 502"/>
            <p:cNvSpPr/>
            <p:nvPr/>
          </p:nvSpPr>
          <p:spPr>
            <a:xfrm rot="7733022">
              <a:off x="6501286" y="4964435"/>
              <a:ext cx="199296" cy="212283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4" name="Ромб 503"/>
            <p:cNvSpPr/>
            <p:nvPr/>
          </p:nvSpPr>
          <p:spPr>
            <a:xfrm rot="7733022">
              <a:off x="7437036" y="4287955"/>
              <a:ext cx="187967" cy="207300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5" name="Ромб 504"/>
            <p:cNvSpPr/>
            <p:nvPr/>
          </p:nvSpPr>
          <p:spPr>
            <a:xfrm rot="3020350">
              <a:off x="1549381" y="4154842"/>
              <a:ext cx="208624" cy="279123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09" name="Прямая соединительная линия 508"/>
            <p:cNvCxnSpPr/>
            <p:nvPr/>
          </p:nvCxnSpPr>
          <p:spPr>
            <a:xfrm flipV="1">
              <a:off x="2080559" y="3057526"/>
              <a:ext cx="467767" cy="11429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3" name="Прямая соединительная линия 512"/>
            <p:cNvCxnSpPr/>
            <p:nvPr/>
          </p:nvCxnSpPr>
          <p:spPr>
            <a:xfrm flipV="1">
              <a:off x="2367096" y="3057525"/>
              <a:ext cx="169604" cy="86637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6" name="Прямая соединительная линия 515"/>
            <p:cNvCxnSpPr/>
            <p:nvPr/>
          </p:nvCxnSpPr>
          <p:spPr>
            <a:xfrm flipV="1">
              <a:off x="2581809" y="2989941"/>
              <a:ext cx="846054" cy="4951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1" name="Прямая соединительная линия 520"/>
            <p:cNvCxnSpPr/>
            <p:nvPr/>
          </p:nvCxnSpPr>
          <p:spPr>
            <a:xfrm flipV="1">
              <a:off x="3011091" y="3011371"/>
              <a:ext cx="90352" cy="55008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5" name="Ромб 524"/>
            <p:cNvSpPr/>
            <p:nvPr/>
          </p:nvSpPr>
          <p:spPr>
            <a:xfrm rot="3020350">
              <a:off x="2597653" y="2293978"/>
              <a:ext cx="208624" cy="279123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6" name="Ромб 525"/>
            <p:cNvSpPr/>
            <p:nvPr/>
          </p:nvSpPr>
          <p:spPr>
            <a:xfrm rot="2894747">
              <a:off x="2951685" y="2802444"/>
              <a:ext cx="157964" cy="203717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7" name="Ромб 526"/>
            <p:cNvSpPr/>
            <p:nvPr/>
          </p:nvSpPr>
          <p:spPr>
            <a:xfrm rot="2894747">
              <a:off x="3098149" y="2796083"/>
              <a:ext cx="157964" cy="203717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28" name="Прямая соединительная линия 527"/>
            <p:cNvCxnSpPr/>
            <p:nvPr/>
          </p:nvCxnSpPr>
          <p:spPr>
            <a:xfrm flipV="1">
              <a:off x="3323886" y="1774360"/>
              <a:ext cx="80255" cy="50833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0" name="Ромб 529"/>
            <p:cNvSpPr/>
            <p:nvPr/>
          </p:nvSpPr>
          <p:spPr>
            <a:xfrm rot="2894747">
              <a:off x="3310748" y="2604826"/>
              <a:ext cx="119033" cy="147840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2" name="Прямая соединительная линия 531"/>
            <p:cNvCxnSpPr/>
            <p:nvPr/>
          </p:nvCxnSpPr>
          <p:spPr>
            <a:xfrm flipV="1">
              <a:off x="3138487" y="1780748"/>
              <a:ext cx="270918" cy="1738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5" name="Прямая соединительная линия 534"/>
            <p:cNvCxnSpPr/>
            <p:nvPr/>
          </p:nvCxnSpPr>
          <p:spPr>
            <a:xfrm flipV="1">
              <a:off x="3097169" y="1787199"/>
              <a:ext cx="56548" cy="31526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37" name="Ромб 536"/>
            <p:cNvSpPr/>
            <p:nvPr/>
          </p:nvSpPr>
          <p:spPr>
            <a:xfrm rot="2894747">
              <a:off x="2678582" y="2181936"/>
              <a:ext cx="119033" cy="147840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8" name="Ромб 537"/>
            <p:cNvSpPr/>
            <p:nvPr/>
          </p:nvSpPr>
          <p:spPr>
            <a:xfrm rot="2894747">
              <a:off x="2694114" y="2091121"/>
              <a:ext cx="119033" cy="147840"/>
            </a:xfrm>
            <a:prstGeom prst="diamon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39" name="Прямая соединительная линия 538"/>
            <p:cNvCxnSpPr/>
            <p:nvPr/>
          </p:nvCxnSpPr>
          <p:spPr>
            <a:xfrm flipV="1">
              <a:off x="2318795" y="873512"/>
              <a:ext cx="141014" cy="59591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2" name="Прямая соединительная линия 541"/>
            <p:cNvCxnSpPr/>
            <p:nvPr/>
          </p:nvCxnSpPr>
          <p:spPr>
            <a:xfrm flipV="1">
              <a:off x="2532539" y="816373"/>
              <a:ext cx="150868" cy="64326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4" name="Прямая соединительная линия 543"/>
            <p:cNvCxnSpPr/>
            <p:nvPr/>
          </p:nvCxnSpPr>
          <p:spPr>
            <a:xfrm flipV="1">
              <a:off x="2311603" y="1444978"/>
              <a:ext cx="228434" cy="13929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7" name="Прямая соединительная линия 546"/>
            <p:cNvCxnSpPr/>
            <p:nvPr/>
          </p:nvCxnSpPr>
          <p:spPr>
            <a:xfrm flipV="1">
              <a:off x="2586379" y="1428690"/>
              <a:ext cx="291296" cy="1440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9" name="Прямая соединительная линия 548"/>
            <p:cNvCxnSpPr/>
            <p:nvPr/>
          </p:nvCxnSpPr>
          <p:spPr>
            <a:xfrm flipV="1">
              <a:off x="2862939" y="1015991"/>
              <a:ext cx="86388" cy="40038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1" name="Прямая соединительная линия 550"/>
            <p:cNvCxnSpPr/>
            <p:nvPr/>
          </p:nvCxnSpPr>
          <p:spPr>
            <a:xfrm flipV="1">
              <a:off x="2838778" y="1745820"/>
              <a:ext cx="277319" cy="14408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3" name="Прямая соединительная линия 552"/>
            <p:cNvCxnSpPr/>
            <p:nvPr/>
          </p:nvCxnSpPr>
          <p:spPr>
            <a:xfrm flipV="1">
              <a:off x="3150544" y="1730815"/>
              <a:ext cx="270563" cy="1416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5" name="Прямая соединительная линия 554"/>
            <p:cNvCxnSpPr/>
            <p:nvPr/>
          </p:nvCxnSpPr>
          <p:spPr>
            <a:xfrm flipV="1">
              <a:off x="3215525" y="1343173"/>
              <a:ext cx="270563" cy="1416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6" name="Прямая соединительная линия 555"/>
            <p:cNvCxnSpPr/>
            <p:nvPr/>
          </p:nvCxnSpPr>
          <p:spPr>
            <a:xfrm flipV="1">
              <a:off x="3405300" y="1338553"/>
              <a:ext cx="59744" cy="39862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9" name="Прямая соединительная линия 558"/>
            <p:cNvCxnSpPr/>
            <p:nvPr/>
          </p:nvCxnSpPr>
          <p:spPr>
            <a:xfrm flipV="1">
              <a:off x="3454499" y="1657350"/>
              <a:ext cx="1057011" cy="63616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4" name="Прямая соединительная линия 563"/>
            <p:cNvCxnSpPr/>
            <p:nvPr/>
          </p:nvCxnSpPr>
          <p:spPr>
            <a:xfrm flipH="1">
              <a:off x="9906000" y="2185813"/>
              <a:ext cx="170952" cy="617975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2" name="Полилиния 631"/>
            <p:cNvSpPr/>
            <p:nvPr/>
          </p:nvSpPr>
          <p:spPr>
            <a:xfrm>
              <a:off x="8993725" y="2279246"/>
              <a:ext cx="957263" cy="514350"/>
            </a:xfrm>
            <a:custGeom>
              <a:avLst/>
              <a:gdLst>
                <a:gd name="connsiteX0" fmla="*/ 957263 w 957263"/>
                <a:gd name="connsiteY0" fmla="*/ 342900 h 514350"/>
                <a:gd name="connsiteX1" fmla="*/ 226219 w 957263"/>
                <a:gd name="connsiteY1" fmla="*/ 85725 h 514350"/>
                <a:gd name="connsiteX2" fmla="*/ 257175 w 957263"/>
                <a:gd name="connsiteY2" fmla="*/ 178593 h 514350"/>
                <a:gd name="connsiteX3" fmla="*/ 159544 w 957263"/>
                <a:gd name="connsiteY3" fmla="*/ 188118 h 514350"/>
                <a:gd name="connsiteX4" fmla="*/ 116681 w 957263"/>
                <a:gd name="connsiteY4" fmla="*/ 61912 h 514350"/>
                <a:gd name="connsiteX5" fmla="*/ 223838 w 957263"/>
                <a:gd name="connsiteY5" fmla="*/ 80962 h 514350"/>
                <a:gd name="connsiteX6" fmla="*/ 0 w 957263"/>
                <a:gd name="connsiteY6" fmla="*/ 0 h 514350"/>
                <a:gd name="connsiteX7" fmla="*/ 97631 w 957263"/>
                <a:gd name="connsiteY7" fmla="*/ 223837 h 514350"/>
                <a:gd name="connsiteX8" fmla="*/ 381000 w 957263"/>
                <a:gd name="connsiteY8" fmla="*/ 328612 h 514350"/>
                <a:gd name="connsiteX9" fmla="*/ 428625 w 957263"/>
                <a:gd name="connsiteY9" fmla="*/ 195262 h 514350"/>
                <a:gd name="connsiteX10" fmla="*/ 876300 w 957263"/>
                <a:gd name="connsiteY10" fmla="*/ 354806 h 514350"/>
                <a:gd name="connsiteX11" fmla="*/ 847725 w 957263"/>
                <a:gd name="connsiteY11" fmla="*/ 447675 h 514350"/>
                <a:gd name="connsiteX12" fmla="*/ 397669 w 957263"/>
                <a:gd name="connsiteY12" fmla="*/ 280987 h 514350"/>
                <a:gd name="connsiteX13" fmla="*/ 388144 w 957263"/>
                <a:gd name="connsiteY13" fmla="*/ 319087 h 514350"/>
                <a:gd name="connsiteX14" fmla="*/ 916781 w 957263"/>
                <a:gd name="connsiteY14" fmla="*/ 514350 h 514350"/>
                <a:gd name="connsiteX15" fmla="*/ 957263 w 957263"/>
                <a:gd name="connsiteY15" fmla="*/ 34290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57263" h="514350">
                  <a:moveTo>
                    <a:pt x="957263" y="342900"/>
                  </a:moveTo>
                  <a:lnTo>
                    <a:pt x="226219" y="85725"/>
                  </a:lnTo>
                  <a:lnTo>
                    <a:pt x="257175" y="178593"/>
                  </a:lnTo>
                  <a:lnTo>
                    <a:pt x="159544" y="188118"/>
                  </a:lnTo>
                  <a:lnTo>
                    <a:pt x="116681" y="61912"/>
                  </a:lnTo>
                  <a:lnTo>
                    <a:pt x="223838" y="80962"/>
                  </a:lnTo>
                  <a:lnTo>
                    <a:pt x="0" y="0"/>
                  </a:lnTo>
                  <a:lnTo>
                    <a:pt x="97631" y="223837"/>
                  </a:lnTo>
                  <a:lnTo>
                    <a:pt x="381000" y="328612"/>
                  </a:lnTo>
                  <a:lnTo>
                    <a:pt x="428625" y="195262"/>
                  </a:lnTo>
                  <a:lnTo>
                    <a:pt x="876300" y="354806"/>
                  </a:lnTo>
                  <a:lnTo>
                    <a:pt x="847725" y="447675"/>
                  </a:lnTo>
                  <a:lnTo>
                    <a:pt x="397669" y="280987"/>
                  </a:lnTo>
                  <a:lnTo>
                    <a:pt x="388144" y="319087"/>
                  </a:lnTo>
                  <a:lnTo>
                    <a:pt x="916781" y="514350"/>
                  </a:lnTo>
                  <a:lnTo>
                    <a:pt x="957263" y="34290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33" name="Прямая соединительная линия 632"/>
            <p:cNvCxnSpPr/>
            <p:nvPr/>
          </p:nvCxnSpPr>
          <p:spPr>
            <a:xfrm>
              <a:off x="9272588" y="5204377"/>
              <a:ext cx="902493" cy="39306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8" name="Прямая соединительная линия 637"/>
            <p:cNvCxnSpPr>
              <a:endCxn id="502" idx="2"/>
            </p:cNvCxnSpPr>
            <p:nvPr/>
          </p:nvCxnSpPr>
          <p:spPr>
            <a:xfrm flipH="1">
              <a:off x="9221859" y="4797095"/>
              <a:ext cx="112611" cy="428197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/>
            <p:nvPr/>
          </p:nvCxnSpPr>
          <p:spPr>
            <a:xfrm flipH="1">
              <a:off x="9600508" y="3684172"/>
              <a:ext cx="64639" cy="262881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Полилиния 13"/>
            <p:cNvSpPr/>
            <p:nvPr/>
          </p:nvSpPr>
          <p:spPr>
            <a:xfrm>
              <a:off x="9123944" y="3354227"/>
              <a:ext cx="466329" cy="666333"/>
            </a:xfrm>
            <a:custGeom>
              <a:avLst/>
              <a:gdLst>
                <a:gd name="connsiteX0" fmla="*/ 488950 w 488950"/>
                <a:gd name="connsiteY0" fmla="*/ 606425 h 676275"/>
                <a:gd name="connsiteX1" fmla="*/ 206375 w 488950"/>
                <a:gd name="connsiteY1" fmla="*/ 495300 h 676275"/>
                <a:gd name="connsiteX2" fmla="*/ 111125 w 488950"/>
                <a:gd name="connsiteY2" fmla="*/ 219075 h 676275"/>
                <a:gd name="connsiteX3" fmla="*/ 257175 w 488950"/>
                <a:gd name="connsiteY3" fmla="*/ 269875 h 676275"/>
                <a:gd name="connsiteX4" fmla="*/ 323850 w 488950"/>
                <a:gd name="connsiteY4" fmla="*/ 38100 h 676275"/>
                <a:gd name="connsiteX5" fmla="*/ 158750 w 488950"/>
                <a:gd name="connsiteY5" fmla="*/ 0 h 676275"/>
                <a:gd name="connsiteX6" fmla="*/ 0 w 488950"/>
                <a:gd name="connsiteY6" fmla="*/ 19050 h 676275"/>
                <a:gd name="connsiteX7" fmla="*/ 209550 w 488950"/>
                <a:gd name="connsiteY7" fmla="*/ 596900 h 676275"/>
                <a:gd name="connsiteX8" fmla="*/ 412750 w 488950"/>
                <a:gd name="connsiteY8" fmla="*/ 676275 h 676275"/>
                <a:gd name="connsiteX9" fmla="*/ 488950 w 488950"/>
                <a:gd name="connsiteY9" fmla="*/ 60642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950" h="676275">
                  <a:moveTo>
                    <a:pt x="488950" y="606425"/>
                  </a:moveTo>
                  <a:lnTo>
                    <a:pt x="206375" y="495300"/>
                  </a:lnTo>
                  <a:lnTo>
                    <a:pt x="111125" y="219075"/>
                  </a:lnTo>
                  <a:lnTo>
                    <a:pt x="257175" y="269875"/>
                  </a:lnTo>
                  <a:lnTo>
                    <a:pt x="323850" y="38100"/>
                  </a:lnTo>
                  <a:lnTo>
                    <a:pt x="158750" y="0"/>
                  </a:lnTo>
                  <a:lnTo>
                    <a:pt x="0" y="19050"/>
                  </a:lnTo>
                  <a:lnTo>
                    <a:pt x="209550" y="596900"/>
                  </a:lnTo>
                  <a:lnTo>
                    <a:pt x="412750" y="676275"/>
                  </a:lnTo>
                  <a:lnTo>
                    <a:pt x="488950" y="606425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758430" y="2417257"/>
              <a:ext cx="498425" cy="140446"/>
            </a:xfrm>
            <a:custGeom>
              <a:avLst/>
              <a:gdLst>
                <a:gd name="connsiteX0" fmla="*/ 31750 w 390525"/>
                <a:gd name="connsiteY0" fmla="*/ 136525 h 136525"/>
                <a:gd name="connsiteX1" fmla="*/ 390525 w 390525"/>
                <a:gd name="connsiteY1" fmla="*/ 117475 h 136525"/>
                <a:gd name="connsiteX2" fmla="*/ 355600 w 390525"/>
                <a:gd name="connsiteY2" fmla="*/ 0 h 136525"/>
                <a:gd name="connsiteX3" fmla="*/ 0 w 390525"/>
                <a:gd name="connsiteY3" fmla="*/ 15875 h 136525"/>
                <a:gd name="connsiteX4" fmla="*/ 31750 w 390525"/>
                <a:gd name="connsiteY4" fmla="*/ 136525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136525">
                  <a:moveTo>
                    <a:pt x="31750" y="136525"/>
                  </a:moveTo>
                  <a:lnTo>
                    <a:pt x="390525" y="117475"/>
                  </a:lnTo>
                  <a:lnTo>
                    <a:pt x="355600" y="0"/>
                  </a:lnTo>
                  <a:lnTo>
                    <a:pt x="0" y="15875"/>
                  </a:lnTo>
                  <a:lnTo>
                    <a:pt x="31750" y="136525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0" name="Прямая соединительная линия 199"/>
            <p:cNvCxnSpPr>
              <a:stCxn id="16" idx="3"/>
            </p:cNvCxnSpPr>
            <p:nvPr/>
          </p:nvCxnSpPr>
          <p:spPr>
            <a:xfrm flipH="1" flipV="1">
              <a:off x="7529513" y="2386175"/>
              <a:ext cx="228917" cy="47413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Полилиния 24"/>
            <p:cNvSpPr/>
            <p:nvPr/>
          </p:nvSpPr>
          <p:spPr>
            <a:xfrm>
              <a:off x="7800975" y="2600325"/>
              <a:ext cx="285750" cy="762000"/>
            </a:xfrm>
            <a:custGeom>
              <a:avLst/>
              <a:gdLst>
                <a:gd name="connsiteX0" fmla="*/ 0 w 285750"/>
                <a:gd name="connsiteY0" fmla="*/ 6350 h 762000"/>
                <a:gd name="connsiteX1" fmla="*/ 184150 w 285750"/>
                <a:gd name="connsiteY1" fmla="*/ 762000 h 762000"/>
                <a:gd name="connsiteX2" fmla="*/ 285750 w 285750"/>
                <a:gd name="connsiteY2" fmla="*/ 758825 h 762000"/>
                <a:gd name="connsiteX3" fmla="*/ 95250 w 285750"/>
                <a:gd name="connsiteY3" fmla="*/ 0 h 762000"/>
                <a:gd name="connsiteX4" fmla="*/ 0 w 285750"/>
                <a:gd name="connsiteY4" fmla="*/ 63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762000">
                  <a:moveTo>
                    <a:pt x="0" y="6350"/>
                  </a:moveTo>
                  <a:lnTo>
                    <a:pt x="184150" y="762000"/>
                  </a:lnTo>
                  <a:lnTo>
                    <a:pt x="285750" y="758825"/>
                  </a:lnTo>
                  <a:lnTo>
                    <a:pt x="95250" y="0"/>
                  </a:lnTo>
                  <a:lnTo>
                    <a:pt x="0" y="635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7089775" y="2206625"/>
              <a:ext cx="434975" cy="542925"/>
            </a:xfrm>
            <a:custGeom>
              <a:avLst/>
              <a:gdLst>
                <a:gd name="connsiteX0" fmla="*/ 206375 w 434975"/>
                <a:gd name="connsiteY0" fmla="*/ 542925 h 542925"/>
                <a:gd name="connsiteX1" fmla="*/ 434975 w 434975"/>
                <a:gd name="connsiteY1" fmla="*/ 504825 h 542925"/>
                <a:gd name="connsiteX2" fmla="*/ 365125 w 434975"/>
                <a:gd name="connsiteY2" fmla="*/ 190500 h 542925"/>
                <a:gd name="connsiteX3" fmla="*/ 0 w 434975"/>
                <a:gd name="connsiteY3" fmla="*/ 0 h 542925"/>
                <a:gd name="connsiteX4" fmla="*/ 9525 w 434975"/>
                <a:gd name="connsiteY4" fmla="*/ 41275 h 542925"/>
                <a:gd name="connsiteX5" fmla="*/ 120650 w 434975"/>
                <a:gd name="connsiteY5" fmla="*/ 95250 h 542925"/>
                <a:gd name="connsiteX6" fmla="*/ 146050 w 434975"/>
                <a:gd name="connsiteY6" fmla="*/ 203200 h 542925"/>
                <a:gd name="connsiteX7" fmla="*/ 282575 w 434975"/>
                <a:gd name="connsiteY7" fmla="*/ 190500 h 542925"/>
                <a:gd name="connsiteX8" fmla="*/ 330200 w 434975"/>
                <a:gd name="connsiteY8" fmla="*/ 425450 h 542925"/>
                <a:gd name="connsiteX9" fmla="*/ 174625 w 434975"/>
                <a:gd name="connsiteY9" fmla="*/ 450850 h 542925"/>
                <a:gd name="connsiteX10" fmla="*/ 206375 w 434975"/>
                <a:gd name="connsiteY10" fmla="*/ 54292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4975" h="542925">
                  <a:moveTo>
                    <a:pt x="206375" y="542925"/>
                  </a:moveTo>
                  <a:lnTo>
                    <a:pt x="434975" y="504825"/>
                  </a:lnTo>
                  <a:lnTo>
                    <a:pt x="365125" y="190500"/>
                  </a:lnTo>
                  <a:lnTo>
                    <a:pt x="0" y="0"/>
                  </a:lnTo>
                  <a:lnTo>
                    <a:pt x="9525" y="41275"/>
                  </a:lnTo>
                  <a:lnTo>
                    <a:pt x="120650" y="95250"/>
                  </a:lnTo>
                  <a:lnTo>
                    <a:pt x="146050" y="203200"/>
                  </a:lnTo>
                  <a:lnTo>
                    <a:pt x="282575" y="190500"/>
                  </a:lnTo>
                  <a:lnTo>
                    <a:pt x="330200" y="425450"/>
                  </a:lnTo>
                  <a:lnTo>
                    <a:pt x="174625" y="450850"/>
                  </a:lnTo>
                  <a:lnTo>
                    <a:pt x="206375" y="542925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1" name="Прямоугольник 200"/>
          <p:cNvSpPr/>
          <p:nvPr/>
        </p:nvSpPr>
        <p:spPr>
          <a:xfrm>
            <a:off x="1603772" y="36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асфальтирования 2 микрорайона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52387" y="6040071"/>
            <a:ext cx="10225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асфальтирования – 34 982,65 м</a:t>
            </a:r>
            <a:r>
              <a:rPr lang="ru-RU" sz="2800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7" name="Группа 196"/>
          <p:cNvGrpSpPr/>
          <p:nvPr/>
        </p:nvGrpSpPr>
        <p:grpSpPr>
          <a:xfrm>
            <a:off x="174040" y="133350"/>
            <a:ext cx="12017960" cy="6662291"/>
            <a:chOff x="180975" y="200025"/>
            <a:chExt cx="12017960" cy="6662291"/>
          </a:xfrm>
        </p:grpSpPr>
        <p:sp>
          <p:nvSpPr>
            <p:cNvPr id="198" name="Прямоугольник 197"/>
            <p:cNvSpPr/>
            <p:nvPr/>
          </p:nvSpPr>
          <p:spPr>
            <a:xfrm>
              <a:off x="9810750" y="6400651"/>
              <a:ext cx="2388185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#</a:t>
              </a:r>
              <a:r>
                <a:rPr kumimoji="0" lang="ru-RU" sz="2400" b="1" i="0" u="none" strike="noStrike" kern="0" cap="none" spc="0" normalizeH="0" baseline="0" noProof="0" dirty="0" smtClean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</a:rPr>
                <a:t>ЖКХменяется</a:t>
              </a:r>
            </a:p>
          </p:txBody>
        </p:sp>
        <p:pic>
          <p:nvPicPr>
            <p:cNvPr id="199" name="Рисунок 19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75" y="200025"/>
              <a:ext cx="785393" cy="917031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</p:spTree>
    <p:extLst>
      <p:ext uri="{BB962C8B-B14F-4D97-AF65-F5344CB8AC3E}">
        <p14:creationId xmlns:p14="http://schemas.microsoft.com/office/powerpoint/2010/main" val="2903095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7472</TotalTime>
  <Words>451</Words>
  <Application>Microsoft Office PowerPoint</Application>
  <PresentationFormat>Произвольный</PresentationFormat>
  <Paragraphs>73</Paragraphs>
  <Slides>20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Истомина Ольга Владимировна</dc:creator>
  <cp:lastModifiedBy>Туманик Александр Николаевич</cp:lastModifiedBy>
  <cp:revision>362</cp:revision>
  <cp:lastPrinted>2018-01-15T07:44:24Z</cp:lastPrinted>
  <dcterms:created xsi:type="dcterms:W3CDTF">2018-01-12T05:23:13Z</dcterms:created>
  <dcterms:modified xsi:type="dcterms:W3CDTF">2019-11-08T12:41:59Z</dcterms:modified>
</cp:coreProperties>
</file>