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Roboto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943f9fc584_4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943f9fc584_4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943f9fc5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943f9fc5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43f9fc58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943f9fc58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43f9fc58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43f9fc58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43f9fc58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43f9fc58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43f9fc58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943f9fc58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943f9fc584_4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943f9fc584_4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43f9fc584_4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943f9fc584_4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943f9fc584_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943f9fc584_4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6398000" y="2240200"/>
            <a:ext cx="2670300" cy="661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0" y="1837075"/>
            <a:ext cx="2975100" cy="1261500"/>
          </a:xfrm>
          <a:prstGeom prst="rect">
            <a:avLst/>
          </a:prstGeom>
          <a:solidFill>
            <a:srgbClr val="D9D9D9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Набор решений, при применении которого время перемещения из точки А в точку Б в утренний или вечерний час пик будет короче. Город Тюмень</a:t>
            </a:r>
            <a:r>
              <a:rPr lang="ru" sz="1300">
                <a:latin typeface="Roboto"/>
                <a:ea typeface="Roboto"/>
                <a:cs typeface="Roboto"/>
                <a:sym typeface="Roboto"/>
              </a:rPr>
              <a:t> 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0" y="202175"/>
            <a:ext cx="9144000" cy="5634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Roboto"/>
                <a:ea typeface="Roboto"/>
                <a:cs typeface="Roboto"/>
                <a:sym typeface="Roboto"/>
              </a:rPr>
              <a:t>Группа: ГОРОДСКАЯ МОБИЛЬНОСТЬ</a:t>
            </a:r>
            <a:r>
              <a:rPr lang="ru" sz="2200"/>
              <a:t> </a:t>
            </a:r>
            <a:endParaRPr sz="2200"/>
          </a:p>
        </p:txBody>
      </p:sp>
      <p:sp>
        <p:nvSpPr>
          <p:cNvPr id="57" name="Google Shape;57;p13"/>
          <p:cNvSpPr txBox="1"/>
          <p:nvPr/>
        </p:nvSpPr>
        <p:spPr>
          <a:xfrm>
            <a:off x="7620320" y="1792189"/>
            <a:ext cx="1411200" cy="38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dirty="0">
                <a:latin typeface="Roboto"/>
                <a:ea typeface="Roboto"/>
                <a:cs typeface="Roboto"/>
                <a:sym typeface="Roboto"/>
              </a:rPr>
              <a:t>Выполнили:</a:t>
            </a:r>
            <a:endParaRPr sz="13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l="6290" t="32485" r="5851" b="9863"/>
          <a:stretch/>
        </p:blipFill>
        <p:spPr>
          <a:xfrm>
            <a:off x="2975025" y="1941625"/>
            <a:ext cx="3422974" cy="126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4">
            <a:alphaModFix/>
          </a:blip>
          <a:srcRect l="70696" t="33629" b="36029"/>
          <a:stretch/>
        </p:blipFill>
        <p:spPr>
          <a:xfrm>
            <a:off x="6625938" y="2034325"/>
            <a:ext cx="837325" cy="8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5">
            <a:alphaModFix/>
          </a:blip>
          <a:srcRect l="57526" t="29930" r="25255" b="33692"/>
          <a:stretch/>
        </p:blipFill>
        <p:spPr>
          <a:xfrm>
            <a:off x="6854550" y="1041575"/>
            <a:ext cx="492000" cy="103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6">
            <a:alphaModFix/>
          </a:blip>
          <a:srcRect l="76490" t="25613" r="11441" b="29902"/>
          <a:stretch/>
        </p:blipFill>
        <p:spPr>
          <a:xfrm>
            <a:off x="6781219" y="3098575"/>
            <a:ext cx="492000" cy="153196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7059BF-CED6-4517-88EC-ABFB1793D3E4}"/>
              </a:ext>
            </a:extLst>
          </p:cNvPr>
          <p:cNvSpPr txBox="1"/>
          <p:nvPr/>
        </p:nvSpPr>
        <p:spPr>
          <a:xfrm>
            <a:off x="7620321" y="2119701"/>
            <a:ext cx="1620722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300" dirty="0">
                <a:latin typeface="Roboto" panose="020B0604020202020204" charset="0"/>
                <a:ea typeface="Roboto" panose="020B0604020202020204" charset="0"/>
                <a:cs typeface="Roboto"/>
                <a:sym typeface="Roboto"/>
              </a:rPr>
              <a:t>Мальцева Е.В.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300" dirty="0">
                <a:latin typeface="Roboto" panose="020B0604020202020204" charset="0"/>
                <a:ea typeface="Roboto" panose="020B0604020202020204" charset="0"/>
                <a:cs typeface="Roboto"/>
                <a:sym typeface="Roboto"/>
              </a:rPr>
              <a:t>Девятов Д.В.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300" dirty="0">
                <a:latin typeface="Roboto" panose="020B0604020202020204" charset="0"/>
                <a:ea typeface="Roboto" panose="020B0604020202020204" charset="0"/>
                <a:cs typeface="Roboto"/>
                <a:sym typeface="Roboto"/>
              </a:rPr>
              <a:t>Тимошенко В.И.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300" dirty="0" err="1">
                <a:latin typeface="Roboto" panose="020B0604020202020204" charset="0"/>
                <a:ea typeface="Roboto" panose="020B0604020202020204" charset="0"/>
                <a:cs typeface="Roboto"/>
                <a:sym typeface="Roboto"/>
              </a:rPr>
              <a:t>Ротбергер</a:t>
            </a:r>
            <a:r>
              <a:rPr lang="ru-RU" sz="1300" dirty="0">
                <a:latin typeface="Roboto" panose="020B0604020202020204" charset="0"/>
                <a:ea typeface="Roboto" panose="020B0604020202020204" charset="0"/>
                <a:cs typeface="Roboto"/>
                <a:sym typeface="Roboto"/>
              </a:rPr>
              <a:t> В.Д</a:t>
            </a:r>
            <a:r>
              <a:rPr lang="ru-RU" sz="1300" dirty="0">
                <a:latin typeface="Roboto" panose="020B0604020202020204" charset="0"/>
                <a:ea typeface="Roboto" panose="020B0604020202020204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3BAE1B-31DE-479E-819D-98C767F1F7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8249" y="1018071"/>
            <a:ext cx="228612" cy="2545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/>
        </p:nvSpPr>
        <p:spPr>
          <a:xfrm>
            <a:off x="833725" y="933300"/>
            <a:ext cx="7748700" cy="38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u="sng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ru" sz="1300" dirty="0">
                <a:latin typeface="Roboto"/>
                <a:ea typeface="Roboto"/>
                <a:cs typeface="Roboto"/>
                <a:sym typeface="Roboto"/>
              </a:rPr>
              <a:t>Не бояться перемен, принимать во внимание как можно больше новых и обоснованных идей </a:t>
            </a:r>
            <a:endParaRPr sz="13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ru" sz="1300" dirty="0">
                <a:latin typeface="Roboto"/>
                <a:ea typeface="Roboto"/>
                <a:cs typeface="Roboto"/>
                <a:sym typeface="Roboto"/>
              </a:rPr>
              <a:t>Внедрять инновации, которые сократят время нахождения в пути. И организуют тесную связь с общей архитектурой города </a:t>
            </a:r>
            <a:endParaRPr sz="13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ru" sz="1300" dirty="0">
                <a:latin typeface="Roboto"/>
                <a:ea typeface="Roboto"/>
                <a:cs typeface="Roboto"/>
                <a:sym typeface="Roboto"/>
              </a:rPr>
              <a:t>Проводить тщательный анализ ситуации (краш тесты, моделирование)</a:t>
            </a:r>
            <a:endParaRPr sz="13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ru" sz="1300" dirty="0">
                <a:latin typeface="Roboto"/>
                <a:ea typeface="Roboto"/>
                <a:cs typeface="Roboto"/>
                <a:sym typeface="Roboto"/>
              </a:rPr>
              <a:t>Внедрять экологически безопасные решения</a:t>
            </a:r>
            <a:endParaRPr sz="13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ru" sz="1300" dirty="0">
                <a:latin typeface="Roboto"/>
                <a:ea typeface="Roboto"/>
                <a:cs typeface="Roboto"/>
                <a:sym typeface="Roboto"/>
              </a:rPr>
              <a:t>Организовывать мероприятия, затрагивающие проблемы городской мобильности</a:t>
            </a:r>
            <a:endParaRPr sz="13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ru" sz="1300" dirty="0">
                <a:latin typeface="Roboto"/>
                <a:ea typeface="Roboto"/>
                <a:cs typeface="Roboto"/>
                <a:sym typeface="Roboto"/>
              </a:rPr>
              <a:t>Проводить качественное обслуживание общественного транспорта и дорог</a:t>
            </a:r>
            <a:endParaRPr sz="13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ru" sz="1300" dirty="0">
                <a:latin typeface="Roboto"/>
                <a:ea typeface="Roboto"/>
                <a:cs typeface="Roboto"/>
                <a:sym typeface="Roboto"/>
              </a:rPr>
              <a:t>Мотивировать население для перехода на немоторизированный транспорт</a:t>
            </a:r>
            <a:endParaRPr sz="13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dirty="0">
                <a:latin typeface="Roboto"/>
                <a:ea typeface="Roboto"/>
                <a:cs typeface="Roboto"/>
                <a:sym typeface="Roboto"/>
              </a:rPr>
              <a:t> </a:t>
            </a:r>
            <a:endParaRPr sz="13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1055425" y="798125"/>
            <a:ext cx="63840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Для совершенствования городской мобильности необходимо:</a:t>
            </a:r>
            <a:endParaRPr/>
          </a:p>
        </p:txBody>
      </p:sp>
      <p:sp>
        <p:nvSpPr>
          <p:cNvPr id="165" name="Google Shape;165;p22"/>
          <p:cNvSpPr/>
          <p:nvPr/>
        </p:nvSpPr>
        <p:spPr>
          <a:xfrm>
            <a:off x="-25050" y="4942575"/>
            <a:ext cx="9194100" cy="276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22"/>
          <p:cNvSpPr/>
          <p:nvPr/>
        </p:nvSpPr>
        <p:spPr>
          <a:xfrm>
            <a:off x="-25050" y="174575"/>
            <a:ext cx="9194100" cy="276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Google Shape;155;p21">
            <a:extLst>
              <a:ext uri="{FF2B5EF4-FFF2-40B4-BE49-F238E27FC236}">
                <a16:creationId xmlns:a16="http://schemas.microsoft.com/office/drawing/2014/main" id="{FA43F101-B321-4FBC-B5AA-C34D14D2FAFF}"/>
              </a:ext>
            </a:extLst>
          </p:cNvPr>
          <p:cNvSpPr txBox="1"/>
          <p:nvPr/>
        </p:nvSpPr>
        <p:spPr>
          <a:xfrm>
            <a:off x="967025" y="317525"/>
            <a:ext cx="3755400" cy="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latin typeface="Roboto"/>
                <a:ea typeface="Roboto"/>
                <a:cs typeface="Roboto"/>
                <a:sym typeface="Roboto"/>
              </a:rPr>
              <a:t>Вывод</a:t>
            </a:r>
            <a:endParaRPr lang="ru-RU"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>
            <a:off x="6041400" y="2203650"/>
            <a:ext cx="576300" cy="376800"/>
          </a:xfrm>
          <a:prstGeom prst="rect">
            <a:avLst/>
          </a:prstGeom>
          <a:solidFill>
            <a:srgbClr val="FF0000">
              <a:alpha val="338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6041400" y="3963163"/>
            <a:ext cx="576300" cy="376800"/>
          </a:xfrm>
          <a:prstGeom prst="rect">
            <a:avLst/>
          </a:prstGeom>
          <a:solidFill>
            <a:srgbClr val="6FA8DC">
              <a:alpha val="756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6041400" y="3046275"/>
            <a:ext cx="576300" cy="376800"/>
          </a:xfrm>
          <a:prstGeom prst="rect">
            <a:avLst/>
          </a:prstGeom>
          <a:solidFill>
            <a:srgbClr val="9900FF">
              <a:alpha val="277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6041400" y="1363363"/>
            <a:ext cx="576300" cy="3768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6866975" y="1363375"/>
            <a:ext cx="12750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Roboto"/>
                <a:ea typeface="Roboto"/>
                <a:cs typeface="Roboto"/>
                <a:sym typeface="Roboto"/>
              </a:rPr>
              <a:t>Пробки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71" name="Google Shape;71;p14"/>
          <p:cNvSpPr txBox="1"/>
          <p:nvPr/>
        </p:nvSpPr>
        <p:spPr>
          <a:xfrm>
            <a:off x="6824075" y="2092275"/>
            <a:ext cx="19317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Roboto"/>
                <a:ea typeface="Roboto"/>
                <a:cs typeface="Roboto"/>
                <a:sym typeface="Roboto"/>
              </a:rPr>
              <a:t>Расположение офисов и магазинов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72" name="Google Shape;72;p14"/>
          <p:cNvSpPr txBox="1"/>
          <p:nvPr/>
        </p:nvSpPr>
        <p:spPr>
          <a:xfrm>
            <a:off x="6824075" y="2953475"/>
            <a:ext cx="17349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Roboto"/>
                <a:ea typeface="Roboto"/>
                <a:cs typeface="Roboto"/>
                <a:sym typeface="Roboto"/>
              </a:rPr>
              <a:t>Расположение кафе и ресторанов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73" name="Google Shape;73;p14"/>
          <p:cNvSpPr txBox="1"/>
          <p:nvPr/>
        </p:nvSpPr>
        <p:spPr>
          <a:xfrm>
            <a:off x="6866975" y="3888925"/>
            <a:ext cx="18459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Roboto"/>
                <a:ea typeface="Roboto"/>
                <a:cs typeface="Roboto"/>
                <a:sym typeface="Roboto"/>
              </a:rPr>
              <a:t>Расположение учебных заведений</a:t>
            </a:r>
            <a:r>
              <a:rPr lang="ru" sz="1300"/>
              <a:t> </a:t>
            </a:r>
            <a:endParaRPr sz="1300"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375" y="1142375"/>
            <a:ext cx="4802674" cy="3410942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/>
        </p:nvSpPr>
        <p:spPr>
          <a:xfrm>
            <a:off x="993075" y="312300"/>
            <a:ext cx="73047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Roboto"/>
                <a:ea typeface="Roboto"/>
                <a:cs typeface="Roboto"/>
                <a:sym typeface="Roboto"/>
              </a:rPr>
              <a:t>Ситуация в городе Тюмень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-25050" y="4942575"/>
            <a:ext cx="9194100" cy="276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-25050" y="174575"/>
            <a:ext cx="9194100" cy="276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/>
        </p:nvSpPr>
        <p:spPr>
          <a:xfrm>
            <a:off x="661600" y="1551900"/>
            <a:ext cx="4138200" cy="3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solidFill>
                  <a:schemeClr val="dk1"/>
                </a:solidFill>
              </a:rPr>
              <a:t>-</a:t>
            </a:r>
            <a:r>
              <a:rPr lang="ru" sz="1300"/>
              <a:t>   Центральная часть города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highlight>
                  <a:srgbClr val="FFFFFF"/>
                </a:highlight>
              </a:rPr>
              <a:t>-   На улице большая загруженность транспортного</a:t>
            </a:r>
            <a:endParaRPr sz="130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highlight>
                  <a:srgbClr val="FFFFFF"/>
                </a:highlight>
              </a:rPr>
              <a:t>потока</a:t>
            </a:r>
            <a:endParaRPr sz="130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highlight>
                  <a:srgbClr val="FFFFFF"/>
                </a:highlight>
              </a:rPr>
              <a:t>-   Предоставленных участков под остановку общественного транспорта недостаточно</a:t>
            </a:r>
            <a:endParaRPr sz="130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highlight>
                  <a:srgbClr val="FFFFFF"/>
                </a:highlight>
              </a:rPr>
              <a:t>-   Пешеходные дорожки на протяжении улицы постоянно меняются от широких до узких</a:t>
            </a:r>
            <a:endParaRPr sz="130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highlight>
                  <a:srgbClr val="FFFFFF"/>
                </a:highlight>
              </a:rPr>
              <a:t>-   Большое количество парковок для автотранспорта</a:t>
            </a:r>
            <a:endParaRPr sz="130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highlight>
                  <a:srgbClr val="FFFFFF"/>
                </a:highlight>
              </a:rPr>
              <a:t>-   Большой поток транспорта со стороны заречных микрорайонов</a:t>
            </a:r>
            <a:endParaRPr sz="130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993075" y="312300"/>
            <a:ext cx="73047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Roboto"/>
                <a:ea typeface="Roboto"/>
                <a:cs typeface="Roboto"/>
                <a:sym typeface="Roboto"/>
              </a:rPr>
              <a:t>Улица Первомайская - пример проблемного участка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5"/>
          <p:cNvSpPr txBox="1"/>
          <p:nvPr/>
        </p:nvSpPr>
        <p:spPr>
          <a:xfrm>
            <a:off x="752025" y="1070950"/>
            <a:ext cx="30000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Обоснование выбора</a:t>
            </a:r>
            <a:r>
              <a:rPr lang="ru" sz="1600" u="sng">
                <a:solidFill>
                  <a:schemeClr val="dk1"/>
                </a:solidFill>
              </a:rPr>
              <a:t>:</a:t>
            </a:r>
            <a:endParaRPr sz="1600"/>
          </a:p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3">
            <a:alphaModFix/>
          </a:blip>
          <a:srcRect l="12395" b="1312"/>
          <a:stretch/>
        </p:blipFill>
        <p:spPr>
          <a:xfrm>
            <a:off x="4799800" y="1211750"/>
            <a:ext cx="3533805" cy="32649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-25050" y="4942575"/>
            <a:ext cx="9194100" cy="276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-25050" y="174575"/>
            <a:ext cx="9194100" cy="276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/>
        </p:nvSpPr>
        <p:spPr>
          <a:xfrm>
            <a:off x="4945850" y="1263350"/>
            <a:ext cx="9336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u="sng">
                <a:latin typeface="Roboto"/>
                <a:ea typeface="Roboto"/>
                <a:cs typeface="Roboto"/>
                <a:sym typeface="Roboto"/>
              </a:rPr>
              <a:t>Цюрих</a:t>
            </a:r>
            <a:endParaRPr sz="1600" u="sng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967025" y="317525"/>
            <a:ext cx="7590900" cy="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Roboto"/>
                <a:ea typeface="Roboto"/>
                <a:cs typeface="Roboto"/>
                <a:sym typeface="Roboto"/>
              </a:rPr>
              <a:t>Примеры решений проблем общественного транспорта</a:t>
            </a:r>
            <a:r>
              <a:rPr lang="ru"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 rotWithShape="1">
          <a:blip r:embed="rId3">
            <a:alphaModFix/>
          </a:blip>
          <a:srcRect r="12111"/>
          <a:stretch/>
        </p:blipFill>
        <p:spPr>
          <a:xfrm>
            <a:off x="688150" y="1377525"/>
            <a:ext cx="3792325" cy="28741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4937750" y="1521075"/>
            <a:ext cx="3708600" cy="3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300" dirty="0">
                <a:latin typeface="Roboto"/>
                <a:ea typeface="Roboto"/>
                <a:cs typeface="Roboto"/>
                <a:sym typeface="Roboto"/>
              </a:rPr>
              <a:t>-   </a:t>
            </a:r>
            <a:r>
              <a:rPr lang="ru" sz="13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Движение машин запрещено во многих кварталах вокруг Лёвенплатц. На улицах, где запрета нет, установлены серьезные ограничения скорости</a:t>
            </a:r>
            <a:endParaRPr sz="13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   На всех автострадах для автобусов и троллейбусов выделены полосы, которые помогают избежать пробок</a:t>
            </a:r>
            <a:endParaRPr sz="13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   За последние пять лет количество пассажиров общественного транспорта выросло на 22%</a:t>
            </a:r>
            <a:endParaRPr sz="13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p16"/>
          <p:cNvSpPr/>
          <p:nvPr/>
        </p:nvSpPr>
        <p:spPr>
          <a:xfrm>
            <a:off x="-25050" y="4942575"/>
            <a:ext cx="9194100" cy="276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-25050" y="174575"/>
            <a:ext cx="9194100" cy="276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/>
        </p:nvSpPr>
        <p:spPr>
          <a:xfrm>
            <a:off x="4937750" y="1521075"/>
            <a:ext cx="3708600" cy="3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300" dirty="0">
                <a:latin typeface="Roboto"/>
                <a:ea typeface="Roboto"/>
                <a:cs typeface="Roboto"/>
                <a:sym typeface="Roboto"/>
              </a:rPr>
              <a:t>-   В городе устанавливают экраны с пропагандой общественного транспорта </a:t>
            </a:r>
            <a:endParaRPr sz="13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300" dirty="0">
                <a:latin typeface="Roboto"/>
                <a:ea typeface="Roboto"/>
                <a:cs typeface="Roboto"/>
                <a:sym typeface="Roboto"/>
              </a:rPr>
              <a:t>-   При подъезде автобуса светофор автоматически переключается на зеленый свет. У всех автобусов есть GPS — диспетчеры следят за тем, чтобы они прибывали по расписанию</a:t>
            </a:r>
            <a:endParaRPr sz="13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300" dirty="0">
                <a:latin typeface="Roboto"/>
                <a:ea typeface="Roboto"/>
                <a:cs typeface="Roboto"/>
                <a:sym typeface="Roboto"/>
              </a:rPr>
              <a:t>-   С основных магистралей исчезло 80% неправильно припаркованных машин, а длина пробок сократилась на 40%</a:t>
            </a:r>
            <a:endParaRPr sz="1300" dirty="0"/>
          </a:p>
        </p:txBody>
      </p:sp>
      <p:pic>
        <p:nvPicPr>
          <p:cNvPr id="103" name="Google Shape;103;p17"/>
          <p:cNvPicPr preferRelativeResize="0"/>
          <p:nvPr/>
        </p:nvPicPr>
        <p:blipFill rotWithShape="1">
          <a:blip r:embed="rId3">
            <a:alphaModFix/>
          </a:blip>
          <a:srcRect r="25898"/>
          <a:stretch/>
        </p:blipFill>
        <p:spPr>
          <a:xfrm>
            <a:off x="688150" y="1377525"/>
            <a:ext cx="3786299" cy="287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967025" y="317525"/>
            <a:ext cx="7590900" cy="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Roboto"/>
                <a:ea typeface="Roboto"/>
                <a:cs typeface="Roboto"/>
                <a:sym typeface="Roboto"/>
              </a:rPr>
              <a:t>Примеры решений проблем общественного транспорта</a:t>
            </a:r>
            <a:r>
              <a:rPr lang="ru"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4945850" y="1263350"/>
            <a:ext cx="9336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u="sng">
                <a:latin typeface="Roboto"/>
                <a:ea typeface="Roboto"/>
                <a:cs typeface="Roboto"/>
                <a:sym typeface="Roboto"/>
              </a:rPr>
              <a:t>Токио</a:t>
            </a:r>
            <a:endParaRPr sz="1600" u="sng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-25050" y="4942575"/>
            <a:ext cx="9194100" cy="276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-25050" y="174575"/>
            <a:ext cx="9194100" cy="276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/>
        </p:nvSpPr>
        <p:spPr>
          <a:xfrm>
            <a:off x="5300675" y="549675"/>
            <a:ext cx="3773400" cy="21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 представлении многих людей на данный момент автомобиль является наиболее удобным средством передвижения, но несмотря на все его преимущества, большой поток индивидуальных транспортных средств может стать причиной снижения городской мобильности. 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7662" y="1018625"/>
            <a:ext cx="1874401" cy="90596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 txBox="1"/>
          <p:nvPr/>
        </p:nvSpPr>
        <p:spPr>
          <a:xfrm>
            <a:off x="623550" y="1924575"/>
            <a:ext cx="2473200" cy="27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   Уменьшение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парковочных мест и полос движения транспорта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   Велополитен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как один из безопасных способов перемещения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   Создание связанной 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сети велодорожек и велопарковок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5" name="Google Shape;115;p18"/>
          <p:cNvPicPr preferRelativeResize="0"/>
          <p:nvPr/>
        </p:nvPicPr>
        <p:blipFill rotWithShape="1">
          <a:blip r:embed="rId4">
            <a:alphaModFix/>
          </a:blip>
          <a:srcRect t="13681"/>
          <a:stretch/>
        </p:blipFill>
        <p:spPr>
          <a:xfrm>
            <a:off x="3356552" y="1946976"/>
            <a:ext cx="1276625" cy="285938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/>
          <p:nvPr/>
        </p:nvSpPr>
        <p:spPr>
          <a:xfrm>
            <a:off x="3139550" y="1064100"/>
            <a:ext cx="17106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Roboto"/>
                <a:ea typeface="Roboto"/>
                <a:cs typeface="Roboto"/>
                <a:sym typeface="Roboto"/>
              </a:rPr>
              <a:t>Меры по изменению сознания людей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552890">
            <a:off x="2532826" y="1187025"/>
            <a:ext cx="244298" cy="8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60475" y="2773650"/>
            <a:ext cx="3032550" cy="185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/>
        </p:nvSpPr>
        <p:spPr>
          <a:xfrm>
            <a:off x="967025" y="317525"/>
            <a:ext cx="7590900" cy="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Roboto"/>
                <a:ea typeface="Roboto"/>
                <a:cs typeface="Roboto"/>
                <a:sym typeface="Roboto"/>
              </a:rPr>
              <a:t>Альтернатива автомобилю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-25050" y="4942575"/>
            <a:ext cx="9194100" cy="276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-25050" y="174575"/>
            <a:ext cx="9194100" cy="276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/>
        </p:nvSpPr>
        <p:spPr>
          <a:xfrm>
            <a:off x="811825" y="1202650"/>
            <a:ext cx="3869700" cy="35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300">
                <a:latin typeface="Roboto"/>
                <a:ea typeface="Roboto"/>
                <a:cs typeface="Roboto"/>
                <a:sym typeface="Roboto"/>
              </a:rPr>
              <a:t>-   Организация многоуровневых дорог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300">
                <a:latin typeface="Roboto"/>
                <a:ea typeface="Roboto"/>
                <a:cs typeface="Roboto"/>
                <a:sym typeface="Roboto"/>
              </a:rPr>
              <a:t>-   Отказ от использования автомобилей в пользу общественного транспорта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300">
                <a:latin typeface="Roboto"/>
                <a:ea typeface="Roboto"/>
                <a:cs typeface="Roboto"/>
                <a:sym typeface="Roboto"/>
              </a:rPr>
              <a:t>-   Равномерное размещение офисов в черте города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300">
                <a:latin typeface="Roboto"/>
                <a:ea typeface="Roboto"/>
                <a:cs typeface="Roboto"/>
                <a:sym typeface="Roboto"/>
              </a:rPr>
              <a:t>-   Выделение дорожных полос для общественного транспорта 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300">
                <a:latin typeface="Roboto"/>
                <a:ea typeface="Roboto"/>
                <a:cs typeface="Roboto"/>
                <a:sym typeface="Roboto"/>
              </a:rPr>
              <a:t>-   Формирование системы велоинфраструктуры 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300">
                <a:latin typeface="Roboto"/>
                <a:ea typeface="Roboto"/>
                <a:cs typeface="Roboto"/>
                <a:sym typeface="Roboto"/>
              </a:rPr>
              <a:t>-   Создание подземного паркинга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300"/>
              <a:t> </a:t>
            </a:r>
            <a:endParaRPr sz="1300"/>
          </a:p>
        </p:txBody>
      </p:sp>
      <p:sp>
        <p:nvSpPr>
          <p:cNvPr id="127" name="Google Shape;127;p19"/>
          <p:cNvSpPr txBox="1"/>
          <p:nvPr/>
        </p:nvSpPr>
        <p:spPr>
          <a:xfrm>
            <a:off x="967025" y="317525"/>
            <a:ext cx="7590900" cy="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Roboto"/>
                <a:ea typeface="Roboto"/>
                <a:cs typeface="Roboto"/>
                <a:sym typeface="Roboto"/>
              </a:rPr>
              <a:t>Варианты решения проблемы городской мобильности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8" name="Google Shape;128;p19"/>
          <p:cNvPicPr preferRelativeResize="0"/>
          <p:nvPr/>
        </p:nvPicPr>
        <p:blipFill rotWithShape="1">
          <a:blip r:embed="rId3">
            <a:alphaModFix/>
          </a:blip>
          <a:srcRect l="11785" t="2720" b="3452"/>
          <a:stretch/>
        </p:blipFill>
        <p:spPr>
          <a:xfrm>
            <a:off x="4434840" y="1133987"/>
            <a:ext cx="4438212" cy="361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/>
          <p:nvPr/>
        </p:nvSpPr>
        <p:spPr>
          <a:xfrm>
            <a:off x="-25050" y="4942575"/>
            <a:ext cx="9194100" cy="276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p19"/>
          <p:cNvSpPr/>
          <p:nvPr/>
        </p:nvSpPr>
        <p:spPr>
          <a:xfrm>
            <a:off x="-25050" y="174575"/>
            <a:ext cx="9194100" cy="276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0"/>
          <p:cNvPicPr preferRelativeResize="0"/>
          <p:nvPr/>
        </p:nvPicPr>
        <p:blipFill rotWithShape="1">
          <a:blip r:embed="rId3">
            <a:alphaModFix/>
          </a:blip>
          <a:srcRect l="5532" t="17220" r="19706" b="28593"/>
          <a:stretch/>
        </p:blipFill>
        <p:spPr>
          <a:xfrm>
            <a:off x="269550" y="1935600"/>
            <a:ext cx="6260333" cy="320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 rotWithShape="1">
          <a:blip r:embed="rId4">
            <a:alphaModFix/>
          </a:blip>
          <a:srcRect t="10147" b="9440"/>
          <a:stretch/>
        </p:blipFill>
        <p:spPr>
          <a:xfrm>
            <a:off x="5632602" y="548637"/>
            <a:ext cx="3065424" cy="184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 rotWithShape="1">
          <a:blip r:embed="rId5">
            <a:alphaModFix amt="45000"/>
          </a:blip>
          <a:srcRect l="59558" t="27928" r="16928" b="3418"/>
          <a:stretch/>
        </p:blipFill>
        <p:spPr>
          <a:xfrm>
            <a:off x="2383300" y="2090050"/>
            <a:ext cx="1589425" cy="203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 rotWithShape="1">
          <a:blip r:embed="rId6">
            <a:alphaModFix/>
          </a:blip>
          <a:srcRect t="39431" b="42508"/>
          <a:stretch/>
        </p:blipFill>
        <p:spPr>
          <a:xfrm>
            <a:off x="2161025" y="3114906"/>
            <a:ext cx="2091901" cy="377794"/>
          </a:xfrm>
          <a:prstGeom prst="rect">
            <a:avLst/>
          </a:prstGeom>
          <a:noFill/>
          <a:ln w="38100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9" name="Google Shape;139;p20"/>
          <p:cNvSpPr txBox="1"/>
          <p:nvPr/>
        </p:nvSpPr>
        <p:spPr>
          <a:xfrm>
            <a:off x="2597363" y="3080300"/>
            <a:ext cx="12999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Остановка</a:t>
            </a:r>
            <a:endParaRPr sz="1600" b="1" u="sng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6544375" y="2858100"/>
            <a:ext cx="2375100" cy="7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Roboto"/>
                <a:ea typeface="Roboto"/>
                <a:cs typeface="Roboto"/>
                <a:sym typeface="Roboto"/>
              </a:rPr>
              <a:t>Общественный транспорт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6541563" y="3667375"/>
            <a:ext cx="12999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Roboto"/>
                <a:ea typeface="Roboto"/>
                <a:cs typeface="Roboto"/>
                <a:sym typeface="Roboto"/>
              </a:rPr>
              <a:t>Велосипед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20"/>
          <p:cNvSpPr txBox="1"/>
          <p:nvPr/>
        </p:nvSpPr>
        <p:spPr>
          <a:xfrm>
            <a:off x="6541563" y="4461925"/>
            <a:ext cx="1113300" cy="5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latin typeface="Roboto"/>
                <a:ea typeface="Roboto"/>
                <a:cs typeface="Roboto"/>
                <a:sym typeface="Roboto"/>
              </a:rPr>
              <a:t>Самокат</a:t>
            </a:r>
            <a:endParaRPr sz="16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2441213" y="1472950"/>
            <a:ext cx="1531500" cy="5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u="sng">
                <a:latin typeface="Roboto"/>
                <a:ea typeface="Roboto"/>
                <a:cs typeface="Roboto"/>
                <a:sym typeface="Roboto"/>
              </a:rPr>
              <a:t>Бизнес центр</a:t>
            </a:r>
            <a:endParaRPr sz="1600" u="sng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967025" y="317525"/>
            <a:ext cx="7590900" cy="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Roboto"/>
                <a:ea typeface="Roboto"/>
                <a:cs typeface="Roboto"/>
                <a:sym typeface="Roboto"/>
              </a:rPr>
              <a:t>Принцип канатного метро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20"/>
          <p:cNvSpPr/>
          <p:nvPr/>
        </p:nvSpPr>
        <p:spPr>
          <a:xfrm>
            <a:off x="-25050" y="4942575"/>
            <a:ext cx="9194100" cy="276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20"/>
          <p:cNvSpPr/>
          <p:nvPr/>
        </p:nvSpPr>
        <p:spPr>
          <a:xfrm>
            <a:off x="-25050" y="174575"/>
            <a:ext cx="9194100" cy="276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6475" y="1763750"/>
            <a:ext cx="3348600" cy="29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 rotWithShape="1">
          <a:blip r:embed="rId4">
            <a:alphaModFix/>
          </a:blip>
          <a:srcRect r="4534"/>
          <a:stretch/>
        </p:blipFill>
        <p:spPr>
          <a:xfrm>
            <a:off x="4851100" y="1763750"/>
            <a:ext cx="3368948" cy="290040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 txBox="1"/>
          <p:nvPr/>
        </p:nvSpPr>
        <p:spPr>
          <a:xfrm>
            <a:off x="896463" y="798050"/>
            <a:ext cx="3488100" cy="9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Roboto"/>
                <a:ea typeface="Roboto"/>
                <a:cs typeface="Roboto"/>
                <a:sym typeface="Roboto"/>
              </a:rPr>
              <a:t>Зиплайн в городе. Взглянуть на дорожную ситуацию свысока. Так же зарядиться мощными эмоциональными ощущениями на день</a:t>
            </a:r>
            <a:r>
              <a:rPr lang="ru" sz="1300"/>
              <a:t> </a:t>
            </a:r>
            <a:endParaRPr sz="1300"/>
          </a:p>
        </p:txBody>
      </p:sp>
      <p:sp>
        <p:nvSpPr>
          <p:cNvPr id="154" name="Google Shape;154;p21"/>
          <p:cNvSpPr txBox="1"/>
          <p:nvPr/>
        </p:nvSpPr>
        <p:spPr>
          <a:xfrm>
            <a:off x="4788950" y="842475"/>
            <a:ext cx="3348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Roboto"/>
                <a:ea typeface="Roboto"/>
                <a:cs typeface="Roboto"/>
                <a:sym typeface="Roboto"/>
              </a:rPr>
              <a:t>Гиперлуп. Быстрое перемещение из различных точек города, отличный выбор для тех, кто часто опаздывает. 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p21"/>
          <p:cNvSpPr txBox="1"/>
          <p:nvPr/>
        </p:nvSpPr>
        <p:spPr>
          <a:xfrm>
            <a:off x="967025" y="317525"/>
            <a:ext cx="3755400" cy="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dirty="0">
                <a:latin typeface="Roboto"/>
                <a:ea typeface="Roboto"/>
                <a:cs typeface="Roboto"/>
                <a:sym typeface="Roboto"/>
              </a:rPr>
              <a:t>Передвижение без границ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p21"/>
          <p:cNvSpPr/>
          <p:nvPr/>
        </p:nvSpPr>
        <p:spPr>
          <a:xfrm>
            <a:off x="-25050" y="4942575"/>
            <a:ext cx="9194100" cy="276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" name="Google Shape;157;p21"/>
          <p:cNvSpPr/>
          <p:nvPr/>
        </p:nvSpPr>
        <p:spPr>
          <a:xfrm>
            <a:off x="-25050" y="174575"/>
            <a:ext cx="9194100" cy="276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463</Words>
  <Application>Microsoft Office PowerPoint</Application>
  <PresentationFormat>Экран (16:9)</PresentationFormat>
  <Paragraphs>82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Roboto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Дмитрий</cp:lastModifiedBy>
  <cp:revision>3</cp:revision>
  <dcterms:modified xsi:type="dcterms:W3CDTF">2020-09-06T10:44:25Z</dcterms:modified>
</cp:coreProperties>
</file>