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64" r:id="rId3"/>
    <p:sldId id="265" r:id="rId4"/>
    <p:sldId id="296" r:id="rId5"/>
    <p:sldId id="297" r:id="rId6"/>
    <p:sldId id="299" r:id="rId7"/>
    <p:sldId id="268" r:id="rId8"/>
    <p:sldId id="269" r:id="rId9"/>
    <p:sldId id="258" r:id="rId10"/>
    <p:sldId id="271" r:id="rId11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1336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0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8780" cy="496332"/>
          </a:xfrm>
          <a:prstGeom prst="rect">
            <a:avLst/>
          </a:prstGeom>
        </p:spPr>
        <p:txBody>
          <a:bodyPr vert="horz" lIns="95465" tIns="47732" rIns="95465" bIns="4773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2" y="0"/>
            <a:ext cx="2938780" cy="496332"/>
          </a:xfrm>
          <a:prstGeom prst="rect">
            <a:avLst/>
          </a:prstGeom>
        </p:spPr>
        <p:txBody>
          <a:bodyPr vert="horz" lIns="95465" tIns="47732" rIns="95465" bIns="47732" rtlCol="0"/>
          <a:lstStyle>
            <a:lvl1pPr algn="r">
              <a:defRPr sz="1300"/>
            </a:lvl1pPr>
          </a:lstStyle>
          <a:p>
            <a:fld id="{84641DFB-9E17-409D-BDF3-87E226400B6C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5" tIns="47732" rIns="95465" bIns="477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5465" tIns="47732" rIns="95465" bIns="4773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38780" cy="496332"/>
          </a:xfrm>
          <a:prstGeom prst="rect">
            <a:avLst/>
          </a:prstGeom>
        </p:spPr>
        <p:txBody>
          <a:bodyPr vert="horz" lIns="95465" tIns="47732" rIns="95465" bIns="4773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2" y="9428583"/>
            <a:ext cx="2938780" cy="496332"/>
          </a:xfrm>
          <a:prstGeom prst="rect">
            <a:avLst/>
          </a:prstGeom>
        </p:spPr>
        <p:txBody>
          <a:bodyPr vert="horz" lIns="95465" tIns="47732" rIns="95465" bIns="47732" rtlCol="0" anchor="b"/>
          <a:lstStyle>
            <a:lvl1pPr algn="r">
              <a:defRPr sz="1300"/>
            </a:lvl1pPr>
          </a:lstStyle>
          <a:p>
            <a:fld id="{795AB8CF-0F66-451A-966C-82B43E83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B8CF-0F66-451A-966C-82B43E839D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B8CF-0F66-451A-966C-82B43E839D5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2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B8CF-0F66-451A-966C-82B43E839D5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9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9060-4003-4637-925B-312F980FA244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13B5-6F00-40AD-BCCC-FC25372E4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1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9060-4003-4637-925B-312F980FA244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13B5-6F00-40AD-BCCC-FC25372E4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0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9060-4003-4637-925B-312F980FA244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13B5-6F00-40AD-BCCC-FC25372E4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58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9060-4003-4637-925B-312F980FA244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13B5-6F00-40AD-BCCC-FC25372E4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9060-4003-4637-925B-312F980FA244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13B5-6F00-40AD-BCCC-FC25372E4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4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9060-4003-4637-925B-312F980FA244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13B5-6F00-40AD-BCCC-FC25372E4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73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9060-4003-4637-925B-312F980FA244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13B5-6F00-40AD-BCCC-FC25372E4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98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9060-4003-4637-925B-312F980FA244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13B5-6F00-40AD-BCCC-FC25372E4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70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9060-4003-4637-925B-312F980FA244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13B5-6F00-40AD-BCCC-FC25372E4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2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9060-4003-4637-925B-312F980FA244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13B5-6F00-40AD-BCCC-FC25372E4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8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9060-4003-4637-925B-312F980FA244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13B5-6F00-40AD-BCCC-FC25372E4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04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D9060-4003-4637-925B-312F980FA244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13B5-6F00-40AD-BCCC-FC25372E4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01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589522" cy="511486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915816" y="2348880"/>
            <a:ext cx="2304256" cy="1817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88082" y="1844824"/>
            <a:ext cx="255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АЛАПАЕВСК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187624" y="764704"/>
            <a:ext cx="5501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Segoe Script" panose="020B0504020000000003" pitchFamily="34" charset="0"/>
                <a:ea typeface="Microsoft YaHei UI Light" panose="020B0502040204020203" pitchFamily="34" charset="-122"/>
              </a:rPr>
              <a:t>В сердце России !</a:t>
            </a:r>
            <a:endParaRPr lang="ru-RU" sz="4400" dirty="0">
              <a:latin typeface="Segoe Script" panose="020B0504020000000003" pitchFamily="34" charset="0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2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333375"/>
            <a:ext cx="8569325" cy="73266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sz="3500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за внимание!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500" b="1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500" b="1" dirty="0">
              <a:solidFill>
                <a:schemeClr val="accent5">
                  <a:lumMod val="50000"/>
                </a:schemeClr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Фонд «Клуб друзей АУЖД»,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Председатель попечительского совета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Никонов Андрей Семёнович,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тел.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+7(34346) 2-92-80, +7(915) 103-71-61,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mail: </a:t>
            </a:r>
            <a:r>
              <a:rPr lang="en-US" sz="2000" u="sng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nikonoff.as@gmail.com</a:t>
            </a:r>
            <a:endParaRPr lang="ru-RU" sz="2000" u="sng" dirty="0">
              <a:solidFill>
                <a:schemeClr val="accent5">
                  <a:lumMod val="50000"/>
                </a:schemeClr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72816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5225" y="24690"/>
            <a:ext cx="8910458" cy="4052382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11200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П</a:t>
            </a:r>
            <a:r>
              <a:rPr lang="ru-RU" sz="112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О «Уральский следопыт»</a:t>
            </a:r>
          </a:p>
          <a:p>
            <a:pPr algn="ctr"/>
            <a:r>
              <a:rPr lang="ru-RU" sz="6400" dirty="0" smtClean="0">
                <a:latin typeface="Cambria" pitchFamily="18" charset="0"/>
              </a:rPr>
              <a:t>При поддержке старейшего журнала  по туризму и краеведению  </a:t>
            </a:r>
            <a:r>
              <a:rPr lang="en-US" sz="6400" dirty="0" smtClean="0">
                <a:latin typeface="Cambria" pitchFamily="18" charset="0"/>
              </a:rPr>
              <a:t>www.uralstalker.su</a:t>
            </a:r>
            <a:endParaRPr lang="ru-RU" sz="6400" dirty="0" smtClean="0">
              <a:latin typeface="Cambria" pitchFamily="18" charset="0"/>
            </a:endParaRPr>
          </a:p>
          <a:p>
            <a:pPr algn="ctr"/>
            <a:r>
              <a:rPr lang="ru-RU" sz="64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Лауреат премии Губернатора Московской области за проекты:</a:t>
            </a:r>
            <a:endParaRPr lang="ru-RU" sz="6400" b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 marL="857250" indent="-36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6400" dirty="0" smtClean="0">
                <a:latin typeface="Cambria" pitchFamily="18" charset="0"/>
              </a:rPr>
              <a:t>«Дом Деда»</a:t>
            </a:r>
            <a:endParaRPr lang="ru-RU" sz="6400" dirty="0">
              <a:latin typeface="Cambria" pitchFamily="18" charset="0"/>
            </a:endParaRPr>
          </a:p>
          <a:p>
            <a:pPr marL="857250" indent="-36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6400" dirty="0" smtClean="0">
                <a:latin typeface="Cambria" pitchFamily="18" charset="0"/>
              </a:rPr>
              <a:t>«Деревня </a:t>
            </a:r>
            <a:r>
              <a:rPr lang="ru-RU" sz="6400" dirty="0" err="1" smtClean="0">
                <a:latin typeface="Cambria" pitchFamily="18" charset="0"/>
              </a:rPr>
              <a:t>Клушино</a:t>
            </a:r>
            <a:r>
              <a:rPr lang="ru-RU" sz="6400" dirty="0" smtClean="0">
                <a:latin typeface="Cambria" pitchFamily="18" charset="0"/>
              </a:rPr>
              <a:t>»</a:t>
            </a:r>
            <a:endParaRPr lang="ru-RU" sz="6400" dirty="0">
              <a:latin typeface="Cambria" pitchFamily="18" charset="0"/>
            </a:endParaRPr>
          </a:p>
          <a:p>
            <a:pPr marL="857250" indent="-36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6400" dirty="0" smtClean="0">
                <a:latin typeface="Cambria" pitchFamily="18" charset="0"/>
              </a:rPr>
              <a:t>«Школа Светоч»</a:t>
            </a:r>
            <a:endParaRPr lang="ru-RU" sz="6400" dirty="0">
              <a:latin typeface="Cambria" pitchFamily="18" charset="0"/>
            </a:endParaRPr>
          </a:p>
          <a:p>
            <a:pPr algn="ctr"/>
            <a:r>
              <a:rPr lang="ru-RU" sz="6700" dirty="0" smtClean="0">
                <a:solidFill>
                  <a:srgbClr val="0070C0"/>
                </a:solidFill>
                <a:latin typeface="Cambria" pitchFamily="18" charset="0"/>
              </a:rPr>
              <a:t>ПРЕДСТАВЛЯТ:</a:t>
            </a:r>
          </a:p>
        </p:txBody>
      </p:sp>
      <p:sp>
        <p:nvSpPr>
          <p:cNvPr id="12" name="Текст 8"/>
          <p:cNvSpPr txBox="1">
            <a:spLocks/>
          </p:cNvSpPr>
          <p:nvPr/>
        </p:nvSpPr>
        <p:spPr>
          <a:xfrm>
            <a:off x="4536401" y="1556792"/>
            <a:ext cx="41400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91836"/>
            <a:ext cx="4284881" cy="24061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89" y="3356992"/>
            <a:ext cx="317619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87705" y="188640"/>
            <a:ext cx="8229600" cy="6285304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О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ператор по </a:t>
            </a:r>
            <a:r>
              <a:rPr lang="ru-RU" sz="3300" b="1" dirty="0" smtClean="0">
                <a:solidFill>
                  <a:srgbClr val="FF0000"/>
                </a:solidFill>
                <a:latin typeface="Cambria" pitchFamily="18" charset="0"/>
              </a:rPr>
              <a:t>«умному» 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туризму</a:t>
            </a:r>
          </a:p>
          <a:p>
            <a:pPr marL="0" indent="0" algn="ctr">
              <a:buNone/>
            </a:pPr>
            <a:r>
              <a:rPr lang="ru-RU" sz="4700" b="1" dirty="0" smtClean="0">
                <a:solidFill>
                  <a:srgbClr val="0070C0"/>
                </a:solidFill>
                <a:latin typeface="Cambria" pitchFamily="18" charset="0"/>
              </a:rPr>
              <a:t>                       ТИЦ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4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«АУЖД»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    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   Контактный туристическо-информационный центр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Регистрация субъектов и объектов в сети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«АУЖД» </a:t>
            </a:r>
            <a:endParaRPr lang="ru-RU" sz="1900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Информирование  об объектах сети 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«АУЖД»,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планирование программы посещения и сопровождение в режиме 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on-line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и 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off-line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    Реестр объектов туристической инфраструктуры</a:t>
            </a:r>
          </a:p>
          <a:p>
            <a:pPr lvl="0"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4BACC6">
                    <a:lumMod val="50000"/>
                  </a:srgbClr>
                </a:solidFill>
                <a:latin typeface="Cambria" pitchFamily="18" charset="0"/>
              </a:rPr>
              <a:t>Гостиницы, пансионы, рестораны, столовые, лечебницы, школы, санатории, музеи, театры, дома культуры, дома отдыха, </a:t>
            </a:r>
            <a:r>
              <a:rPr lang="ru-RU" sz="1900" dirty="0" err="1" smtClean="0">
                <a:solidFill>
                  <a:srgbClr val="4BACC6">
                    <a:lumMod val="50000"/>
                  </a:srgbClr>
                </a:solidFill>
                <a:latin typeface="Cambria" pitchFamily="18" charset="0"/>
              </a:rPr>
              <a:t>экофермы</a:t>
            </a:r>
            <a:r>
              <a:rPr lang="ru-RU" sz="1900" dirty="0" smtClean="0">
                <a:solidFill>
                  <a:srgbClr val="4BACC6">
                    <a:lumMod val="50000"/>
                  </a:srgbClr>
                </a:solidFill>
                <a:latin typeface="Cambria" pitchFamily="18" charset="0"/>
              </a:rPr>
              <a:t>, охотхозяйства, лагеря и т.п..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    Клуб друзей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«АУЖД»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4BACC6">
                    <a:lumMod val="50000"/>
                  </a:srgbClr>
                </a:solidFill>
                <a:latin typeface="Cambria" pitchFamily="18" charset="0"/>
              </a:rPr>
              <a:t>Реестр посетителей, сотрудников, инвесторов, поставщиков сети.</a:t>
            </a:r>
          </a:p>
          <a:p>
            <a:pPr lvl="0"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4BACC6">
                    <a:lumMod val="50000"/>
                  </a:srgbClr>
                </a:solidFill>
                <a:latin typeface="Cambria" pitchFamily="18" charset="0"/>
              </a:rPr>
              <a:t>Разработка программ сотрудничества и лояльности к членам клуба.</a:t>
            </a:r>
            <a:endParaRPr lang="ru-RU" sz="13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    Экскурсионно-транспортное сопровождение</a:t>
            </a:r>
          </a:p>
          <a:p>
            <a:pPr lvl="0"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4BACC6">
                    <a:lumMod val="50000"/>
                  </a:srgbClr>
                </a:solidFill>
                <a:latin typeface="Cambria" pitchFamily="18" charset="0"/>
              </a:rPr>
              <a:t>Экскурсии с гидом и без</a:t>
            </a:r>
            <a:r>
              <a:rPr lang="ru-RU" sz="1900" dirty="0">
                <a:solidFill>
                  <a:srgbClr val="4BACC6">
                    <a:lumMod val="50000"/>
                  </a:srgbClr>
                </a:solidFill>
                <a:latin typeface="Cambria" pitchFamily="18" charset="0"/>
              </a:rPr>
              <a:t>:</a:t>
            </a:r>
            <a:r>
              <a:rPr lang="ru-RU" sz="1900" dirty="0" smtClean="0">
                <a:solidFill>
                  <a:srgbClr val="4BACC6">
                    <a:lumMod val="50000"/>
                  </a:srgbClr>
                </a:solidFill>
                <a:latin typeface="Cambria" pitchFamily="18" charset="0"/>
              </a:rPr>
              <a:t> пешие, на автобусах, поездах, дрезинах, лошадях, авто.</a:t>
            </a:r>
          </a:p>
          <a:p>
            <a:pPr lvl="0"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4BACC6">
                    <a:lumMod val="50000"/>
                  </a:srgbClr>
                </a:solidFill>
                <a:latin typeface="Cambria" pitchFamily="18" charset="0"/>
              </a:rPr>
              <a:t>Экстренные выезды, скорая помощь в чрезвычайных ситуациях, страхование .</a:t>
            </a:r>
            <a:endParaRPr lang="en-US" sz="1900" dirty="0">
              <a:solidFill>
                <a:srgbClr val="4BACC6">
                  <a:lumMod val="50000"/>
                </a:srgbClr>
              </a:solidFill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5" y="188640"/>
            <a:ext cx="2664296" cy="1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18540" y="692696"/>
            <a:ext cx="8640960" cy="597666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marL="0" indent="0" algn="r">
              <a:buNone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marL="0" indent="0" algn="r">
              <a:buNone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ambria" pitchFamily="18" charset="0"/>
              </a:rPr>
              <a:t> </a:t>
            </a:r>
            <a:endParaRPr lang="ru-RU" sz="14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75" y="2408391"/>
            <a:ext cx="2843808" cy="23834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28" y="2231589"/>
            <a:ext cx="2448272" cy="2494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66" y="5056514"/>
            <a:ext cx="5281920" cy="1465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4" y="980728"/>
            <a:ext cx="3306979" cy="1139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5" y="5345531"/>
            <a:ext cx="3085710" cy="855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32" y="986351"/>
            <a:ext cx="5112568" cy="8861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4" y="2390274"/>
            <a:ext cx="3085243" cy="23139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3074" y="84550"/>
            <a:ext cx="8726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3"/>
                </a:solidFill>
              </a:rPr>
              <a:t>Алапаевск – центр туризма Урала</a:t>
            </a:r>
            <a:endParaRPr lang="ru-RU" sz="4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6625465" cy="63367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39952" y="3212976"/>
            <a:ext cx="475252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Восточная «ветка» «Серебряного кольца Урала»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02725"/>
            <a:ext cx="88569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ЭКОЛОГИЧЕСКИЙ ТУРИЗМ, СПЛАВЫ,</a:t>
            </a:r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ПАЛОМНИЧЕСТВО, ДЕТСКИЕ ТУРЫ в самые отдалённые уголки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–       </a:t>
            </a:r>
            <a:r>
              <a:rPr lang="ru-RU" sz="3600" b="1" dirty="0" smtClean="0">
                <a:solidFill>
                  <a:schemeClr val="accent3"/>
                </a:solidFill>
                <a:latin typeface="Cambria" pitchFamily="18" charset="0"/>
              </a:rPr>
              <a:t>ТИЦ «</a:t>
            </a:r>
            <a:r>
              <a:rPr lang="ru-RU" sz="3600" b="1" dirty="0" err="1" smtClean="0">
                <a:solidFill>
                  <a:schemeClr val="accent3"/>
                </a:solidFill>
                <a:latin typeface="Cambria" pitchFamily="18" charset="0"/>
              </a:rPr>
              <a:t>Алапаевская</a:t>
            </a:r>
            <a:r>
              <a:rPr lang="ru-RU" sz="3600" b="1" dirty="0" smtClean="0">
                <a:solidFill>
                  <a:schemeClr val="accent3"/>
                </a:solidFill>
                <a:latin typeface="Cambria" pitchFamily="18" charset="0"/>
              </a:rPr>
              <a:t> узкоколейная железная дорога (АУЖД)»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позволит это всё сделать доступным </a:t>
            </a:r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круглый год!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endParaRPr lang="ru-RU" sz="8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18" y="3911096"/>
            <a:ext cx="2785105" cy="290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71" y="3297743"/>
            <a:ext cx="2597849" cy="3518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87811"/>
            <a:ext cx="3567404" cy="24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452" y="2274720"/>
            <a:ext cx="2899724" cy="19309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0648"/>
            <a:ext cx="2534411" cy="190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6" y="260646"/>
            <a:ext cx="2915816" cy="1943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52" y="260647"/>
            <a:ext cx="2899724" cy="20140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68" y="2199364"/>
            <a:ext cx="2518319" cy="44770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6" y="2199364"/>
            <a:ext cx="2899724" cy="19349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06" y="4175529"/>
            <a:ext cx="4559270" cy="25643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7" y="4134272"/>
            <a:ext cx="1925668" cy="26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298"/>
            <a:ext cx="3075403" cy="2306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Users\V580\Documents\Реальный мир\Фото\Экспедиции\Конжаковская кругосветка_25-28 мая 2014\Телефон\IMG_20140527_22435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72" y="4019897"/>
            <a:ext cx="3298112" cy="2838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V580\Documents\Реальный мир\Фото\Экспедиции\Конжаковская кругосветка_25-28 мая 2014\Телефон\IMG_20140526_2157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4197"/>
            <a:ext cx="2386587" cy="212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509120"/>
            <a:ext cx="3273836" cy="2194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6" y="2605393"/>
            <a:ext cx="3059832" cy="1720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15" y="3174513"/>
            <a:ext cx="1973879" cy="3503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8512" y="332113"/>
            <a:ext cx="3158029" cy="17744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98512" y="2178861"/>
            <a:ext cx="40056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Соединяет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94528" y="3004116"/>
            <a:ext cx="2427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ЛЮДЕЙ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02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" y="0"/>
            <a:ext cx="8925395" cy="9087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Труднодоступные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места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Урала станут ближе и доступнее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15" y="3545632"/>
            <a:ext cx="446449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1" y="3501008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53" y="908720"/>
            <a:ext cx="4091947" cy="261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03" y="908720"/>
            <a:ext cx="3744416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" y="908720"/>
            <a:ext cx="3094430" cy="320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271</Words>
  <Application>Microsoft Office PowerPoint</Application>
  <PresentationFormat>Экран (4:3)</PresentationFormat>
  <Paragraphs>54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Microsoft YaHei UI Light</vt:lpstr>
      <vt:lpstr>Arial</vt:lpstr>
      <vt:lpstr>Calibri</vt:lpstr>
      <vt:lpstr>Cambria</vt:lpstr>
      <vt:lpstr>Segoe Script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Труднодоступные места  Урала станут ближе и доступнее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Доступные горы Самоцветы УРАЛА Детские экскурсии</dc:title>
  <dc:creator>user</dc:creator>
  <cp:lastModifiedBy>Andrey</cp:lastModifiedBy>
  <cp:revision>177</cp:revision>
  <cp:lastPrinted>2015-04-14T07:35:25Z</cp:lastPrinted>
  <dcterms:created xsi:type="dcterms:W3CDTF">2015-03-17T14:48:25Z</dcterms:created>
  <dcterms:modified xsi:type="dcterms:W3CDTF">2019-06-09T14:32:54Z</dcterms:modified>
</cp:coreProperties>
</file>