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5"/>
  </p:notesMasterIdLst>
  <p:sldIdLst>
    <p:sldId id="256" r:id="rId2"/>
    <p:sldId id="258" r:id="rId3"/>
    <p:sldId id="288" r:id="rId4"/>
    <p:sldId id="264" r:id="rId5"/>
    <p:sldId id="291" r:id="rId6"/>
    <p:sldId id="265" r:id="rId7"/>
    <p:sldId id="270" r:id="rId8"/>
    <p:sldId id="292" r:id="rId9"/>
    <p:sldId id="293" r:id="rId10"/>
    <p:sldId id="294" r:id="rId11"/>
    <p:sldId id="295" r:id="rId12"/>
    <p:sldId id="286" r:id="rId13"/>
    <p:sldId id="274" r:id="rId14"/>
    <p:sldId id="273" r:id="rId15"/>
    <p:sldId id="284" r:id="rId16"/>
    <p:sldId id="279" r:id="rId17"/>
    <p:sldId id="272" r:id="rId18"/>
    <p:sldId id="280" r:id="rId19"/>
    <p:sldId id="296" r:id="rId20"/>
    <p:sldId id="305" r:id="rId21"/>
    <p:sldId id="297" r:id="rId22"/>
    <p:sldId id="283" r:id="rId23"/>
    <p:sldId id="29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D515"/>
    <a:srgbClr val="282040"/>
    <a:srgbClr val="3F1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63" autoAdjust="0"/>
    <p:restoredTop sz="94667" autoAdjust="0"/>
  </p:normalViewPr>
  <p:slideViewPr>
    <p:cSldViewPr snapToGrid="0">
      <p:cViewPr varScale="1">
        <p:scale>
          <a:sx n="109" d="100"/>
          <a:sy n="109" d="100"/>
        </p:scale>
        <p:origin x="3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A744C-DAAF-48A8-90E4-34438600BDE8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F0F23-CDA8-4435-8481-627EAB55F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499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схеме показаны существующие элементы, размещенные на участке. К ним относится: существующий фонтан, аптека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F0F23-CDA8-4435-8481-627EAB55F58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636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слайде показаны дизайны арт-объектов, планируемых к размещению на сквере. Все арт-объекты планируются в единой цветовой гамме в эко-стиле. Это сделает сквер более уютным и стильным.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F0F23-CDA8-4435-8481-627EAB55F58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70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DC82-0EE2-43E9-872C-2148E07389D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96AD4DAE-49D0-4249-A8E3-6A53B09F8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575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DC82-0EE2-43E9-872C-2148E07389D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4DAE-49D0-4249-A8E3-6A53B09F8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26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DC82-0EE2-43E9-872C-2148E07389D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4DAE-49D0-4249-A8E3-6A53B09F8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364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DC82-0EE2-43E9-872C-2148E07389D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4DAE-49D0-4249-A8E3-6A53B09F8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928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38C1DC82-0EE2-43E9-872C-2148E07389D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96AD4DAE-49D0-4249-A8E3-6A53B09F8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752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DC82-0EE2-43E9-872C-2148E07389D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4DAE-49D0-4249-A8E3-6A53B09F8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72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DC82-0EE2-43E9-872C-2148E07389D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4DAE-49D0-4249-A8E3-6A53B09F8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691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DC82-0EE2-43E9-872C-2148E07389D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4DAE-49D0-4249-A8E3-6A53B09F8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252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DC82-0EE2-43E9-872C-2148E07389D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4DAE-49D0-4249-A8E3-6A53B09F8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229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DC82-0EE2-43E9-872C-2148E07389D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4DAE-49D0-4249-A8E3-6A53B09F8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834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DC82-0EE2-43E9-872C-2148E07389D4}" type="datetimeFigureOut">
              <a:rPr lang="ru-RU" smtClean="0"/>
              <a:t>09.03.2021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4DAE-49D0-4249-A8E3-6A53B09F8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933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38C1DC82-0EE2-43E9-872C-2148E07389D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96AD4DAE-49D0-4249-A8E3-6A53B09F8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63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6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199D80-8874-4A41-A6BE-F78D48911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29" t="4005" r="9201" b="8567"/>
          <a:stretch/>
        </p:blipFill>
        <p:spPr>
          <a:xfrm>
            <a:off x="9222657" y="3429000"/>
            <a:ext cx="1999063" cy="2169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CA6BF4-F549-4DA1-AB3B-ECA52829CB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Сквер многодетных семей</a:t>
            </a:r>
          </a:p>
        </p:txBody>
      </p:sp>
    </p:spTree>
    <p:extLst>
      <p:ext uri="{BB962C8B-B14F-4D97-AF65-F5344CB8AC3E}">
        <p14:creationId xmlns:p14="http://schemas.microsoft.com/office/powerpoint/2010/main" val="393467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"/>
    </mc:Choice>
    <mc:Fallback xmlns="">
      <p:transition spd="slow" advTm="57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C04713-F285-4A48-96AC-FCD6E21B8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4247" y="5807634"/>
            <a:ext cx="967753" cy="105036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F01F42-8BF5-4BAC-8FA2-AFC031AD9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0" y="1072446"/>
            <a:ext cx="8158078" cy="5370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4F88A2-17B2-4B1B-ACDD-BFEFB0C132AA}"/>
              </a:ext>
            </a:extLst>
          </p:cNvPr>
          <p:cNvSpPr txBox="1"/>
          <p:nvPr/>
        </p:nvSpPr>
        <p:spPr>
          <a:xfrm>
            <a:off x="3354346" y="282628"/>
            <a:ext cx="620888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ru-RU" sz="2800" cap="all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Светящийся арт-объект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EB093E23-4EA0-40EF-8D44-A830258ED140}"/>
              </a:ext>
            </a:extLst>
          </p:cNvPr>
          <p:cNvCxnSpPr>
            <a:cxnSpLocks/>
          </p:cNvCxnSpPr>
          <p:nvPr/>
        </p:nvCxnSpPr>
        <p:spPr>
          <a:xfrm flipV="1">
            <a:off x="0" y="762759"/>
            <a:ext cx="12192000" cy="9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802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02B66F-82B9-4D7B-AC03-A2695F21E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2652" y="5809397"/>
            <a:ext cx="969348" cy="104860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BB4FE-A8E0-4399-AC37-9CEB76506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34" y="239351"/>
            <a:ext cx="10058400" cy="575350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Озеленение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63AA75-D3FF-4FB5-AFBE-103496061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14138"/>
            <a:ext cx="12192000" cy="5843862"/>
          </a:xfrm>
        </p:spPr>
        <p:txBody>
          <a:bodyPr/>
          <a:lstStyle/>
          <a:p>
            <a:r>
              <a:rPr lang="ru-RU" dirty="0"/>
              <a:t>Красивые цветники, оригинального дизайна, украшенные яркими цветами, обвораживают и пленяют. Цветники в городских парках и скверах, а также на дачных участках очень преображают и вносят своеобразную изюминку.</a:t>
            </a:r>
          </a:p>
          <a:p>
            <a:pPr marL="0" indent="0" algn="ctr">
              <a:buNone/>
            </a:pPr>
            <a:r>
              <a:rPr lang="ru-RU" b="1" dirty="0"/>
              <a:t>Миксбордер</a:t>
            </a:r>
          </a:p>
          <a:p>
            <a:r>
              <a:rPr lang="ru-RU" dirty="0"/>
              <a:t>Это клумба произвольной формы, в виде островков, волнами или как угодно. Все, что не поддается однозначному описанию, называется миксбордер. В последнее время этот дизайн становится особенно популярным.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В сквере многодетной семьи планируется миксбордер в виде граната.  Это придаст скверу сочетание по стилю с общим дизайном и резкий контраст, намеренно искусственный элемент общего декора.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830299-0CF1-4D77-9651-40C18033E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645" y="3025238"/>
            <a:ext cx="2436071" cy="2436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2BB921-6C0E-4649-BF4B-9CBC703D2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40" y="3558384"/>
            <a:ext cx="3182388" cy="17862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68B87D-18CA-42D1-8EB1-44ACA8704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390" y="3040987"/>
            <a:ext cx="3237257" cy="2420322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1DA70F16-7DE0-454B-91A8-707A8C82D31B}"/>
              </a:ext>
            </a:extLst>
          </p:cNvPr>
          <p:cNvCxnSpPr>
            <a:cxnSpLocks/>
          </p:cNvCxnSpPr>
          <p:nvPr/>
        </p:nvCxnSpPr>
        <p:spPr>
          <a:xfrm flipV="1">
            <a:off x="0" y="762759"/>
            <a:ext cx="12192000" cy="9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118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CFE53D-9A1C-44D7-8B49-4A37E44AD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58" y="1368818"/>
            <a:ext cx="3886598" cy="5185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3C7A61-D0F0-42FD-B41F-E48376F7C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4247" y="5807634"/>
            <a:ext cx="967753" cy="105036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874EE3-8638-4D4C-AE4A-AF5DEE899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582" y="1457512"/>
            <a:ext cx="6914665" cy="5185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8791DA-4451-46F8-8A08-6B8EFA695518}"/>
              </a:ext>
            </a:extLst>
          </p:cNvPr>
          <p:cNvSpPr txBox="1"/>
          <p:nvPr/>
        </p:nvSpPr>
        <p:spPr>
          <a:xfrm>
            <a:off x="2501698" y="293917"/>
            <a:ext cx="718860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ru-RU" sz="2800" cap="all" dirty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Примеры озеленения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5CF1883-7E2B-40D9-AC55-42E703C68CEB}"/>
              </a:ext>
            </a:extLst>
          </p:cNvPr>
          <p:cNvCxnSpPr>
            <a:cxnSpLocks/>
          </p:cNvCxnSpPr>
          <p:nvPr/>
        </p:nvCxnSpPr>
        <p:spPr>
          <a:xfrm flipV="1">
            <a:off x="0" y="762759"/>
            <a:ext cx="12192000" cy="9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429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18F32A-7D8C-44E2-B47C-8F1214F6EF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68" t="18930" r="34259" b="20288"/>
          <a:stretch/>
        </p:blipFill>
        <p:spPr>
          <a:xfrm>
            <a:off x="3457220" y="1217769"/>
            <a:ext cx="4298246" cy="41684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1E045D-D86E-449F-90B2-5CDB2F87E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2089" y="1217769"/>
            <a:ext cx="2548467" cy="1698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99A6D1D-2766-4CFF-AF83-630BED30F362}"/>
              </a:ext>
            </a:extLst>
          </p:cNvPr>
          <p:cNvCxnSpPr>
            <a:cxnSpLocks/>
          </p:cNvCxnSpPr>
          <p:nvPr/>
        </p:nvCxnSpPr>
        <p:spPr>
          <a:xfrm>
            <a:off x="5350933" y="2674324"/>
            <a:ext cx="4052712" cy="11138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623CF6D-3C1C-48DD-9E74-19F5F215A501}"/>
              </a:ext>
            </a:extLst>
          </p:cNvPr>
          <p:cNvSpPr txBox="1"/>
          <p:nvPr/>
        </p:nvSpPr>
        <p:spPr>
          <a:xfrm>
            <a:off x="9439050" y="3577793"/>
            <a:ext cx="2212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Существующий фонтан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7EC4882-C087-4876-936A-90E41BB9ECB0}"/>
              </a:ext>
            </a:extLst>
          </p:cNvPr>
          <p:cNvCxnSpPr/>
          <p:nvPr/>
        </p:nvCxnSpPr>
        <p:spPr>
          <a:xfrm flipH="1" flipV="1">
            <a:off x="2167467" y="1061156"/>
            <a:ext cx="3002844" cy="10385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A3F7FC9-85C9-4CA2-A63D-9BC4A01C02DE}"/>
              </a:ext>
            </a:extLst>
          </p:cNvPr>
          <p:cNvSpPr txBox="1"/>
          <p:nvPr/>
        </p:nvSpPr>
        <p:spPr>
          <a:xfrm>
            <a:off x="533398" y="788808"/>
            <a:ext cx="1907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Арка-гранат( с подсветкой)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1D41469E-A867-430F-96D6-74B7651A2AA8}"/>
              </a:ext>
            </a:extLst>
          </p:cNvPr>
          <p:cNvCxnSpPr/>
          <p:nvPr/>
        </p:nvCxnSpPr>
        <p:spPr>
          <a:xfrm flipH="1">
            <a:off x="1658054" y="2291644"/>
            <a:ext cx="31834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388EDA5-BB63-42E7-A6FA-C808CA300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444" y="1699508"/>
            <a:ext cx="2473764" cy="1856492"/>
          </a:xfrm>
          <a:prstGeom prst="rect">
            <a:avLst/>
          </a:prstGeom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BA7ECB41-3AA9-42F6-9C3D-9016EDB8FFA1}"/>
              </a:ext>
            </a:extLst>
          </p:cNvPr>
          <p:cNvCxnSpPr>
            <a:cxnSpLocks/>
          </p:cNvCxnSpPr>
          <p:nvPr/>
        </p:nvCxnSpPr>
        <p:spPr>
          <a:xfrm flipH="1" flipV="1">
            <a:off x="2270565" y="2306548"/>
            <a:ext cx="2719124" cy="22315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EB05513B-DE9E-46DA-A706-E67F59AC5E81}"/>
              </a:ext>
            </a:extLst>
          </p:cNvPr>
          <p:cNvCxnSpPr>
            <a:cxnSpLocks/>
          </p:cNvCxnSpPr>
          <p:nvPr/>
        </p:nvCxnSpPr>
        <p:spPr>
          <a:xfrm flipH="1">
            <a:off x="1809041" y="3722476"/>
            <a:ext cx="3084692" cy="9712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4BD039A-CB22-440A-8AEC-97A2685EA42F}"/>
              </a:ext>
            </a:extLst>
          </p:cNvPr>
          <p:cNvSpPr txBox="1"/>
          <p:nvPr/>
        </p:nvSpPr>
        <p:spPr>
          <a:xfrm>
            <a:off x="150902" y="4258032"/>
            <a:ext cx="1982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Парковка на 10 </a:t>
            </a:r>
            <a:r>
              <a:rPr lang="ru-RU" dirty="0" err="1"/>
              <a:t>машино</a:t>
            </a:r>
            <a:r>
              <a:rPr lang="ru-RU" dirty="0"/>
              <a:t>-мест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5FD81E4E-66BF-43CC-A98E-B221D00C2EF8}"/>
              </a:ext>
            </a:extLst>
          </p:cNvPr>
          <p:cNvCxnSpPr>
            <a:cxnSpLocks/>
          </p:cNvCxnSpPr>
          <p:nvPr/>
        </p:nvCxnSpPr>
        <p:spPr>
          <a:xfrm>
            <a:off x="7258755" y="4070351"/>
            <a:ext cx="2246489" cy="692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76945B6-272F-4E7D-8323-1074EB5D36CB}"/>
              </a:ext>
            </a:extLst>
          </p:cNvPr>
          <p:cNvSpPr txBox="1"/>
          <p:nvPr/>
        </p:nvSpPr>
        <p:spPr>
          <a:xfrm>
            <a:off x="9403645" y="4585139"/>
            <a:ext cx="2449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Многоквартирный жилой дом</a:t>
            </a:r>
          </a:p>
          <a:p>
            <a:endParaRPr lang="ru-RU" dirty="0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D84D09AB-7412-41D9-9180-B88E5E3A72F0}"/>
              </a:ext>
            </a:extLst>
          </p:cNvPr>
          <p:cNvCxnSpPr>
            <a:cxnSpLocks/>
          </p:cNvCxnSpPr>
          <p:nvPr/>
        </p:nvCxnSpPr>
        <p:spPr>
          <a:xfrm>
            <a:off x="5350933" y="3296602"/>
            <a:ext cx="3237087" cy="2281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D8443EF-C244-4596-8042-564FDAACB2FA}"/>
              </a:ext>
            </a:extLst>
          </p:cNvPr>
          <p:cNvSpPr txBox="1"/>
          <p:nvPr/>
        </p:nvSpPr>
        <p:spPr>
          <a:xfrm>
            <a:off x="8223955" y="5545626"/>
            <a:ext cx="1885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Существующая аптека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96E87B2-5569-4CB8-854C-2F6CAE1D6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5200" y="5715168"/>
            <a:ext cx="1052945" cy="11428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224749-D5B9-45E2-A208-7A721C38921C}"/>
              </a:ext>
            </a:extLst>
          </p:cNvPr>
          <p:cNvSpPr txBox="1"/>
          <p:nvPr/>
        </p:nvSpPr>
        <p:spPr>
          <a:xfrm>
            <a:off x="3668889" y="222191"/>
            <a:ext cx="4128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cap="all" dirty="0">
                <a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Схема</a:t>
            </a:r>
            <a:r>
              <a:rPr lang="ru-RU" sz="2800" dirty="0"/>
              <a:t> </a:t>
            </a:r>
            <a:r>
              <a:rPr lang="ru-RU" sz="2800" cap="all" dirty="0">
                <a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озеленения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C900906E-D938-4AC7-A9B5-01F814E488DF}"/>
              </a:ext>
            </a:extLst>
          </p:cNvPr>
          <p:cNvCxnSpPr>
            <a:cxnSpLocks/>
          </p:cNvCxnSpPr>
          <p:nvPr/>
        </p:nvCxnSpPr>
        <p:spPr>
          <a:xfrm flipV="1">
            <a:off x="0" y="762759"/>
            <a:ext cx="12192000" cy="9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F46E7AF4-BE6E-4C92-9700-03E8926C5516}"/>
              </a:ext>
            </a:extLst>
          </p:cNvPr>
          <p:cNvCxnSpPr/>
          <p:nvPr/>
        </p:nvCxnSpPr>
        <p:spPr>
          <a:xfrm flipV="1">
            <a:off x="5249333" y="1979690"/>
            <a:ext cx="3691467" cy="3119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3F6123BA-2134-43DC-B3D3-9E388741ECBD}"/>
              </a:ext>
            </a:extLst>
          </p:cNvPr>
          <p:cNvCxnSpPr/>
          <p:nvPr/>
        </p:nvCxnSpPr>
        <p:spPr>
          <a:xfrm flipV="1">
            <a:off x="6002865" y="1986115"/>
            <a:ext cx="2949224" cy="6408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54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A50E85-3646-4E78-B450-BFE7A5368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200" y="5715168"/>
            <a:ext cx="1052945" cy="11428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94FFD8-856F-47E0-B59B-222EA2391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9" y="3102527"/>
            <a:ext cx="1285299" cy="107941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4BF7538-28F8-4D84-83B0-AE7D3AA95210}"/>
              </a:ext>
            </a:extLst>
          </p:cNvPr>
          <p:cNvSpPr/>
          <p:nvPr/>
        </p:nvSpPr>
        <p:spPr>
          <a:xfrm>
            <a:off x="2393270" y="280680"/>
            <a:ext cx="385011" cy="757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CF1BD56-C97A-41D8-9BAB-BE86A73AB5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49" t="28962" r="22222" b="12834"/>
          <a:stretch/>
        </p:blipFill>
        <p:spPr>
          <a:xfrm>
            <a:off x="2872574" y="1368153"/>
            <a:ext cx="6509085" cy="47047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9A2BBB-A37F-42FF-A7B3-B90A83B197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554" t="30100" r="39876" b="12280"/>
          <a:stretch/>
        </p:blipFill>
        <p:spPr>
          <a:xfrm>
            <a:off x="396718" y="4786190"/>
            <a:ext cx="2236463" cy="19852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0E3BEC1-8EE4-47C0-9FEA-F814F33C48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010" t="40352" r="49608" b="16664"/>
          <a:stretch/>
        </p:blipFill>
        <p:spPr>
          <a:xfrm>
            <a:off x="10074518" y="3018927"/>
            <a:ext cx="1372989" cy="180975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04FAB5D-B9FD-47E5-B9E6-8FC0457B41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796" t="35790" r="45138" b="15138"/>
          <a:stretch/>
        </p:blipFill>
        <p:spPr>
          <a:xfrm>
            <a:off x="9475952" y="5609609"/>
            <a:ext cx="1356379" cy="11534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A128DA8-5DAD-44A0-B8DE-B193C3C2B2E7}"/>
              </a:ext>
            </a:extLst>
          </p:cNvPr>
          <p:cNvSpPr txBox="1"/>
          <p:nvPr/>
        </p:nvSpPr>
        <p:spPr>
          <a:xfrm>
            <a:off x="176458" y="1060616"/>
            <a:ext cx="663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6E289A-F400-464D-A49B-6001869065AC}"/>
              </a:ext>
            </a:extLst>
          </p:cNvPr>
          <p:cNvSpPr txBox="1"/>
          <p:nvPr/>
        </p:nvSpPr>
        <p:spPr>
          <a:xfrm>
            <a:off x="177531" y="2688552"/>
            <a:ext cx="435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132BD5-B26C-4B5A-B66F-791A18069F01}"/>
              </a:ext>
            </a:extLst>
          </p:cNvPr>
          <p:cNvSpPr txBox="1"/>
          <p:nvPr/>
        </p:nvSpPr>
        <p:spPr>
          <a:xfrm>
            <a:off x="216568" y="4725706"/>
            <a:ext cx="62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5D997B-1647-48AA-9C97-A482B9B34B58}"/>
              </a:ext>
            </a:extLst>
          </p:cNvPr>
          <p:cNvSpPr txBox="1"/>
          <p:nvPr/>
        </p:nvSpPr>
        <p:spPr>
          <a:xfrm>
            <a:off x="11661674" y="3215734"/>
            <a:ext cx="480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09ED24-BB64-4652-BD59-C0BDBD232AC2}"/>
              </a:ext>
            </a:extLst>
          </p:cNvPr>
          <p:cNvSpPr txBox="1"/>
          <p:nvPr/>
        </p:nvSpPr>
        <p:spPr>
          <a:xfrm>
            <a:off x="10694447" y="5178633"/>
            <a:ext cx="757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6F1CFC-2C13-49D9-B52A-040DE784F7CA}"/>
              </a:ext>
            </a:extLst>
          </p:cNvPr>
          <p:cNvSpPr txBox="1"/>
          <p:nvPr/>
        </p:nvSpPr>
        <p:spPr>
          <a:xfrm>
            <a:off x="8724816" y="2873218"/>
            <a:ext cx="409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17C36F-BA79-4A41-A253-6DA4C812D73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025" t="24878" r="34114" b="16664"/>
          <a:stretch/>
        </p:blipFill>
        <p:spPr>
          <a:xfrm>
            <a:off x="9598004" y="1173267"/>
            <a:ext cx="2412488" cy="16364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6F8D90-27F9-4A51-9D71-8960277D3E3C}"/>
              </a:ext>
            </a:extLst>
          </p:cNvPr>
          <p:cNvSpPr txBox="1"/>
          <p:nvPr/>
        </p:nvSpPr>
        <p:spPr>
          <a:xfrm>
            <a:off x="11651672" y="1121131"/>
            <a:ext cx="1487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Ж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79C72E-1767-4D56-9EDD-6E2F91825808}"/>
              </a:ext>
            </a:extLst>
          </p:cNvPr>
          <p:cNvSpPr txBox="1"/>
          <p:nvPr/>
        </p:nvSpPr>
        <p:spPr>
          <a:xfrm>
            <a:off x="177531" y="86600"/>
            <a:ext cx="12590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cap="all" dirty="0">
                <a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Схема размещения арт-объектов и элементов благоустройства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C1AE9EF6-3CE2-4E75-8E47-833339AB72D2}"/>
              </a:ext>
            </a:extLst>
          </p:cNvPr>
          <p:cNvCxnSpPr>
            <a:cxnSpLocks/>
          </p:cNvCxnSpPr>
          <p:nvPr/>
        </p:nvCxnSpPr>
        <p:spPr>
          <a:xfrm flipV="1">
            <a:off x="-13855" y="774270"/>
            <a:ext cx="12192000" cy="9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9B71ED-C301-400A-936D-CCF6D22527C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4845" t="35897" r="37896" b="17978"/>
          <a:stretch/>
        </p:blipFill>
        <p:spPr>
          <a:xfrm>
            <a:off x="1589897" y="2949767"/>
            <a:ext cx="1188384" cy="125682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2AC5644-4789-4D2B-84FF-3E9A87BC703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340" t="39862" r="25310" b="13175"/>
          <a:stretch/>
        </p:blipFill>
        <p:spPr>
          <a:xfrm>
            <a:off x="319396" y="1473527"/>
            <a:ext cx="2480780" cy="113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89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367D06-BA77-4BE4-90DD-6B6DE56E6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200" y="5715168"/>
            <a:ext cx="1052945" cy="11428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58898F-81AE-4AAF-8BC5-9A5A282CEF02}"/>
              </a:ext>
            </a:extLst>
          </p:cNvPr>
          <p:cNvSpPr txBox="1"/>
          <p:nvPr/>
        </p:nvSpPr>
        <p:spPr>
          <a:xfrm>
            <a:off x="2068462" y="239539"/>
            <a:ext cx="8492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cap="all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Панорама</a:t>
            </a:r>
            <a:r>
              <a:rPr lang="ru-RU" sz="2800" dirty="0"/>
              <a:t> </a:t>
            </a:r>
            <a:r>
              <a:rPr lang="ru-RU" sz="2800" cap="all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сквера с новыми арт-объектами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A1EA9C-B20F-4512-A3C6-FABE550FF5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01" t="19260" r="15123" b="10782"/>
          <a:stretch/>
        </p:blipFill>
        <p:spPr>
          <a:xfrm>
            <a:off x="1625600" y="1083733"/>
            <a:ext cx="8549993" cy="5581793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E89C219-157D-4FAE-BB06-8BFB531C8C03}"/>
              </a:ext>
            </a:extLst>
          </p:cNvPr>
          <p:cNvCxnSpPr>
            <a:cxnSpLocks/>
          </p:cNvCxnSpPr>
          <p:nvPr/>
        </p:nvCxnSpPr>
        <p:spPr>
          <a:xfrm flipV="1">
            <a:off x="0" y="762759"/>
            <a:ext cx="12192000" cy="9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551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2A9BB0D-3CE4-4FA9-89A2-7514A95D8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Фонтаны значительно улучшают комфорт городской среды, повышают привлекательность района для жизни и создают еще одно уютное и приятное место, где будут встречаться люди.</a:t>
            </a:r>
          </a:p>
          <a:p>
            <a:r>
              <a:rPr lang="ru-RU" dirty="0"/>
              <a:t>Это разумное решение, так как в окружении зелени, цветов и природы такие изделия выглядят еще более роскошно и привлекательно, к тому же очень органично.</a:t>
            </a:r>
          </a:p>
          <a:p>
            <a:r>
              <a:rPr lang="ru-RU" dirty="0"/>
              <a:t>Фонтан должен быть соразмерен скверу. Если территория маленькая, то и фонтан может быть небольшим. Если же сквер просторный, то можно остановиться на более крупных изделиях.</a:t>
            </a:r>
          </a:p>
          <a:p>
            <a:r>
              <a:rPr lang="ru-RU" dirty="0"/>
              <a:t>Декоративная композиция фонтана тоже должна быть соразмерной и окружающей среде, и размерам чаши, причем играет роль не только диаметр бассейна, но и толщина бортиков, наличие дополнительных элементов декора на нем и т.д.</a:t>
            </a:r>
          </a:p>
          <a:p>
            <a:r>
              <a:rPr lang="ru-RU" dirty="0"/>
              <a:t>Важно продумать и высоту струй. В скверах чаще всего устанавливают так называемые «сухие фонтаны» - это те модели, которые даже при сильном ветре не выбрасывают брызги на окружающие дорожки.</a:t>
            </a:r>
          </a:p>
          <a:p>
            <a:r>
              <a:rPr lang="ru-RU" dirty="0"/>
              <a:t>Необходимо продумать также подсветку, она создает особенную, чарующую атмосферу в вечернее время.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865BCC-5794-42CA-8310-A71444A16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200" y="5715168"/>
            <a:ext cx="1052945" cy="11428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E72AC1-A0C4-4ABE-A089-80FA0DE7E917}"/>
              </a:ext>
            </a:extLst>
          </p:cNvPr>
          <p:cNvSpPr txBox="1"/>
          <p:nvPr/>
        </p:nvSpPr>
        <p:spPr>
          <a:xfrm>
            <a:off x="4007555" y="119770"/>
            <a:ext cx="6671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cap="all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Реставрация</a:t>
            </a:r>
            <a:r>
              <a:rPr lang="ru-RU" sz="2800" dirty="0"/>
              <a:t> </a:t>
            </a:r>
            <a:r>
              <a:rPr lang="ru-RU" sz="2800" cap="all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фонтана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55360034-669D-4824-8177-5A4474762643}"/>
              </a:ext>
            </a:extLst>
          </p:cNvPr>
          <p:cNvCxnSpPr>
            <a:cxnSpLocks/>
          </p:cNvCxnSpPr>
          <p:nvPr/>
        </p:nvCxnSpPr>
        <p:spPr>
          <a:xfrm flipV="1">
            <a:off x="0" y="762759"/>
            <a:ext cx="12192000" cy="9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378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DB9293-D1C8-4B48-A632-909DAE831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00" y="1062010"/>
            <a:ext cx="4546818" cy="265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55C14F-6272-40D8-90E6-FC02AD877CF5}"/>
              </a:ext>
            </a:extLst>
          </p:cNvPr>
          <p:cNvSpPr txBox="1"/>
          <p:nvPr/>
        </p:nvSpPr>
        <p:spPr>
          <a:xfrm>
            <a:off x="1524000" y="104849"/>
            <a:ext cx="9421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cap="all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Примеры</a:t>
            </a:r>
            <a:r>
              <a:rPr lang="ru-RU" sz="2800" dirty="0"/>
              <a:t> </a:t>
            </a:r>
            <a:r>
              <a:rPr lang="ru-RU" sz="2800" cap="all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реставрации существующего фонтана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DB58FA-AFCC-4599-ACBD-B5115EBC9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5200" y="5715168"/>
            <a:ext cx="1052945" cy="11428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FE72C4-DB5B-4CFF-B508-DAF5F0306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9553" y="4076643"/>
            <a:ext cx="4885080" cy="2749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FC60C2-2A25-4B0B-A3A1-D44EC069F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758" y="4006457"/>
            <a:ext cx="4229102" cy="2819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C86D97-BC4C-489B-B63D-16FD816135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4000" y="906487"/>
            <a:ext cx="3160889" cy="3160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A290E96-EF5D-4D39-8F1F-04A20F6F2406}"/>
              </a:ext>
            </a:extLst>
          </p:cNvPr>
          <p:cNvCxnSpPr>
            <a:cxnSpLocks/>
          </p:cNvCxnSpPr>
          <p:nvPr/>
        </p:nvCxnSpPr>
        <p:spPr>
          <a:xfrm flipV="1">
            <a:off x="0" y="762759"/>
            <a:ext cx="12192000" cy="9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930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B55F766-A920-4BE0-89F8-FB475F748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r>
              <a:rPr lang="ru-RU" dirty="0"/>
              <a:t>В последние годы живые изгороди все чаще заменяют деревянные, металлические и бетонные заборы. Они могут быть высокими, колючими и абсолютно непроходимыми для нежелательных посетителей. В то же время они создают красоту и уют, скрывают ваше личное пространство от любопытных глаз, способствуют хорошей воздушной фильтрации для растений на всем участке, и в то же время мягко защищают их от холодного ветра и сквозняков.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215274-4617-4DA0-975B-18160F287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756" y="4333594"/>
            <a:ext cx="3364168" cy="2524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F8B4A6-D60A-4CC6-9595-6A94F201E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326" y="2538417"/>
            <a:ext cx="4075208" cy="30573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1B5975-7CF8-48F7-9173-80077ECC0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00" y="2968901"/>
            <a:ext cx="3783522" cy="25174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DA4FB5-B3A4-4B36-A8ED-907AE7E5B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5200" y="5715168"/>
            <a:ext cx="1052945" cy="11428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63FB2D-6C92-4B56-B6DE-1BD5508B033D}"/>
              </a:ext>
            </a:extLst>
          </p:cNvPr>
          <p:cNvSpPr txBox="1"/>
          <p:nvPr/>
        </p:nvSpPr>
        <p:spPr>
          <a:xfrm>
            <a:off x="4413955" y="260407"/>
            <a:ext cx="4391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cap="all" dirty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Живая изгородь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9E836BC-F20C-45DC-8A29-985219E9AA85}"/>
              </a:ext>
            </a:extLst>
          </p:cNvPr>
          <p:cNvCxnSpPr>
            <a:cxnSpLocks/>
          </p:cNvCxnSpPr>
          <p:nvPr/>
        </p:nvCxnSpPr>
        <p:spPr>
          <a:xfrm flipV="1">
            <a:off x="0" y="762759"/>
            <a:ext cx="12192000" cy="9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405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B3B553-FE36-4B51-9491-3E12751C4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020" y="0"/>
            <a:ext cx="7662559" cy="1078766"/>
          </a:xfrm>
        </p:spPr>
        <p:txBody>
          <a:bodyPr>
            <a:normAutofit/>
          </a:bodyPr>
          <a:lstStyle/>
          <a:p>
            <a:r>
              <a:rPr lang="ru-RU" sz="2800" dirty="0"/>
              <a:t>Объекты благоустройства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DFDCE5-6096-4685-AD50-6B57DD7CE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68" y="1078766"/>
            <a:ext cx="4920302" cy="2770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4FF97C-5C73-425E-8A0A-DBA80755E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37" y="4043630"/>
            <a:ext cx="3616207" cy="2712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1964E6-5E23-467C-A4DF-94D122D18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4816" y="789664"/>
            <a:ext cx="3059232" cy="30592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614DE62-CAFF-4813-8E58-AAA009108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5200" y="5715168"/>
            <a:ext cx="1052945" cy="11428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2416337-F703-452F-B146-31FFADC9E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498941"/>
            <a:ext cx="4342459" cy="3256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F1FB997-B144-4F8A-B0D2-897F8652C61D}"/>
              </a:ext>
            </a:extLst>
          </p:cNvPr>
          <p:cNvCxnSpPr>
            <a:cxnSpLocks/>
          </p:cNvCxnSpPr>
          <p:nvPr/>
        </p:nvCxnSpPr>
        <p:spPr>
          <a:xfrm flipV="1">
            <a:off x="0" y="762759"/>
            <a:ext cx="12192000" cy="9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155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4A5907E-C6BC-4EF8-8D38-6FDC7543C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r>
              <a:rPr lang="ru-RU" dirty="0"/>
              <a:t>Земельный участок с кадастровым номером 23:47:0308004:3720, площадью 1076 кв. м, расположен по адресу: Краснодарский край, город Новороссийск, ул. Героев Десантников/ул. Малоземельская. Вид разрешенного использования по документу - земельные участки (территории) общего пользования.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93B531-4C62-4D82-843F-5E247F201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6849" y="6096000"/>
            <a:ext cx="702067" cy="762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B0B4A4-E7CA-4170-BB3E-1E0C9D53C4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96" t="10000" r="2469" b="6667"/>
          <a:stretch/>
        </p:blipFill>
        <p:spPr>
          <a:xfrm>
            <a:off x="135041" y="2212622"/>
            <a:ext cx="5845145" cy="4645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653815-4AB9-42C6-B68B-F4AA926C5842}"/>
              </a:ext>
            </a:extLst>
          </p:cNvPr>
          <p:cNvSpPr txBox="1"/>
          <p:nvPr/>
        </p:nvSpPr>
        <p:spPr>
          <a:xfrm>
            <a:off x="2088444" y="187022"/>
            <a:ext cx="8715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cap="all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Информация</a:t>
            </a:r>
            <a:r>
              <a:rPr lang="ru-RU" sz="2800" dirty="0"/>
              <a:t> </a:t>
            </a:r>
            <a:r>
              <a:rPr lang="ru-RU" sz="2800" cap="all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о земельном участке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EFC531-A463-44BA-B774-7E8D126D07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115" t="12016" r="25926" b="9794"/>
          <a:stretch/>
        </p:blipFill>
        <p:spPr>
          <a:xfrm>
            <a:off x="6592654" y="2113848"/>
            <a:ext cx="4371111" cy="4751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183649A-9096-4428-87D3-7F3EA6381C44}"/>
              </a:ext>
            </a:extLst>
          </p:cNvPr>
          <p:cNvCxnSpPr>
            <a:cxnSpLocks/>
          </p:cNvCxnSpPr>
          <p:nvPr/>
        </p:nvCxnSpPr>
        <p:spPr>
          <a:xfrm flipV="1">
            <a:off x="0" y="762759"/>
            <a:ext cx="12192000" cy="9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50355F57-5DCE-4F00-925A-6083706A6B5F}"/>
              </a:ext>
            </a:extLst>
          </p:cNvPr>
          <p:cNvCxnSpPr>
            <a:cxnSpLocks/>
          </p:cNvCxnSpPr>
          <p:nvPr/>
        </p:nvCxnSpPr>
        <p:spPr>
          <a:xfrm flipH="1">
            <a:off x="8895644" y="4549422"/>
            <a:ext cx="451557" cy="108373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C695D05E-1DB4-4510-830D-47FFA33FAAEF}"/>
              </a:ext>
            </a:extLst>
          </p:cNvPr>
          <p:cNvCxnSpPr/>
          <p:nvPr/>
        </p:nvCxnSpPr>
        <p:spPr>
          <a:xfrm>
            <a:off x="8895644" y="564444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427EEAC8-8547-4287-A70D-B6A2614FD5FF}"/>
              </a:ext>
            </a:extLst>
          </p:cNvPr>
          <p:cNvCxnSpPr/>
          <p:nvPr/>
        </p:nvCxnSpPr>
        <p:spPr>
          <a:xfrm flipH="1" flipV="1">
            <a:off x="8861778" y="4334933"/>
            <a:ext cx="474133" cy="2003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CDE818BE-6EE7-4672-953E-8889B0125C99}"/>
              </a:ext>
            </a:extLst>
          </p:cNvPr>
          <p:cNvCxnSpPr/>
          <p:nvPr/>
        </p:nvCxnSpPr>
        <p:spPr>
          <a:xfrm flipH="1">
            <a:off x="8778209" y="4334933"/>
            <a:ext cx="83569" cy="2003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C856BFC6-4F60-4E78-98CE-69FB5CA3671A}"/>
              </a:ext>
            </a:extLst>
          </p:cNvPr>
          <p:cNvCxnSpPr/>
          <p:nvPr/>
        </p:nvCxnSpPr>
        <p:spPr>
          <a:xfrm>
            <a:off x="8778209" y="4535310"/>
            <a:ext cx="41784" cy="99624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82E4235D-780A-4E36-A9B7-D999C3C47430}"/>
              </a:ext>
            </a:extLst>
          </p:cNvPr>
          <p:cNvCxnSpPr/>
          <p:nvPr/>
        </p:nvCxnSpPr>
        <p:spPr>
          <a:xfrm>
            <a:off x="8819993" y="5531556"/>
            <a:ext cx="75651" cy="101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B4A00B9C-C09B-47F4-93EA-F651C40C39EF}"/>
              </a:ext>
            </a:extLst>
          </p:cNvPr>
          <p:cNvCxnSpPr>
            <a:cxnSpLocks/>
          </p:cNvCxnSpPr>
          <p:nvPr/>
        </p:nvCxnSpPr>
        <p:spPr>
          <a:xfrm>
            <a:off x="8778209" y="4535310"/>
            <a:ext cx="557702" cy="2003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943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E2B1440B-E498-45A3-BA9F-609E6BC6FFEE}"/>
              </a:ext>
            </a:extLst>
          </p:cNvPr>
          <p:cNvCxnSpPr>
            <a:cxnSpLocks/>
          </p:cNvCxnSpPr>
          <p:nvPr/>
        </p:nvCxnSpPr>
        <p:spPr>
          <a:xfrm flipV="1">
            <a:off x="0" y="762759"/>
            <a:ext cx="12192000" cy="9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EB9391-31FB-427F-8247-15CD8CAAE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200" y="5715168"/>
            <a:ext cx="1052945" cy="11428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7AF13A-AA62-4C01-9448-222AB7CD14B6}"/>
              </a:ext>
            </a:extLst>
          </p:cNvPr>
          <p:cNvSpPr txBox="1"/>
          <p:nvPr/>
        </p:nvSpPr>
        <p:spPr>
          <a:xfrm>
            <a:off x="3285067" y="282628"/>
            <a:ext cx="627662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ru-RU" sz="2800" cap="all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Объекты благоустройства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DCB669-7BD2-4630-B07A-A152BD1A7A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49" t="14420" r="38888" b="27869"/>
          <a:stretch/>
        </p:blipFill>
        <p:spPr>
          <a:xfrm>
            <a:off x="2799644" y="907646"/>
            <a:ext cx="6050845" cy="5749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0000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E04685-EEB2-499D-B1C0-16C18EE80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359" y="0"/>
            <a:ext cx="6753352" cy="987665"/>
          </a:xfrm>
        </p:spPr>
        <p:txBody>
          <a:bodyPr>
            <a:normAutofit/>
          </a:bodyPr>
          <a:lstStyle/>
          <a:p>
            <a:r>
              <a:rPr lang="ru-RU" sz="2800" dirty="0"/>
              <a:t>Освещение сквера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8C8F00-2420-4D90-AB64-E76B815DA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79632"/>
            <a:ext cx="12192000" cy="5678368"/>
          </a:xfrm>
        </p:spPr>
        <p:txBody>
          <a:bodyPr/>
          <a:lstStyle/>
          <a:p>
            <a:r>
              <a:rPr lang="ru-RU" dirty="0"/>
              <a:t>В состав инфраструктуры любого города входят не только красивые архитектурные сооружения, площади и высотки, но еще и различные места отдыха, включая парковые и садовые аллеи, скверы. Здесь люди отдыхают не только днем, но и по вечерам и даже ночам, поэтому освещение парков незаменимо. Только правильно подобранные осветительные устройства обеспечат комфортное времяпровождение вечером или ночью.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F58EF2-986F-4549-966F-BE8060367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3761" y="5678368"/>
            <a:ext cx="1054699" cy="11400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DC04FF-8C08-442C-A83C-CF5D3BDB6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596" y="2812631"/>
            <a:ext cx="5628922" cy="3752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8AC7A61-7DE0-4968-A1DD-9E899D1703A9}"/>
              </a:ext>
            </a:extLst>
          </p:cNvPr>
          <p:cNvCxnSpPr>
            <a:cxnSpLocks/>
          </p:cNvCxnSpPr>
          <p:nvPr/>
        </p:nvCxnSpPr>
        <p:spPr>
          <a:xfrm flipV="1">
            <a:off x="0" y="762759"/>
            <a:ext cx="12192000" cy="9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904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50DFB-8043-4152-8859-9784656E0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55" y="206165"/>
            <a:ext cx="9691511" cy="688623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Функциональное освещение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F987C06-9E51-4A82-B33E-276E4A181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314" y="1137211"/>
            <a:ext cx="4848324" cy="3339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AB47DF-7C2B-40DC-B42C-22E3AA88B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605" y="1137211"/>
            <a:ext cx="4936067" cy="3290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0D45FF-AA0B-4C59-AD33-C5630B0C2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5200" y="5715168"/>
            <a:ext cx="1052945" cy="11428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D08088-19EF-41D1-B4DB-AA6E75249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2356" y="4477168"/>
            <a:ext cx="3366187" cy="2380832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29074BE3-69A7-4E91-83C5-3B1E1D012161}"/>
              </a:ext>
            </a:extLst>
          </p:cNvPr>
          <p:cNvCxnSpPr>
            <a:cxnSpLocks/>
          </p:cNvCxnSpPr>
          <p:nvPr/>
        </p:nvCxnSpPr>
        <p:spPr>
          <a:xfrm flipV="1">
            <a:off x="0" y="762759"/>
            <a:ext cx="12192000" cy="9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818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90DB8D-B9B5-4CBD-8378-31B1D8E16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7439"/>
            <a:ext cx="5381402" cy="53814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D47419-18DB-4B48-8378-667B6DEB3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521" y="1037439"/>
            <a:ext cx="6170245" cy="46276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7816D8-059A-4732-97F7-BAACF9DED58E}"/>
              </a:ext>
            </a:extLst>
          </p:cNvPr>
          <p:cNvSpPr txBox="1"/>
          <p:nvPr/>
        </p:nvSpPr>
        <p:spPr>
          <a:xfrm>
            <a:off x="2314222" y="282628"/>
            <a:ext cx="658142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ru-RU" sz="2800" cap="all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Декоративное освещение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82C94C-1FCE-4C42-BFAB-4EC3CA069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5200" y="5715168"/>
            <a:ext cx="1052945" cy="1142831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E7F92362-F6A0-43B8-80A8-6EFF4827ACF5}"/>
              </a:ext>
            </a:extLst>
          </p:cNvPr>
          <p:cNvCxnSpPr>
            <a:cxnSpLocks/>
          </p:cNvCxnSpPr>
          <p:nvPr/>
        </p:nvCxnSpPr>
        <p:spPr>
          <a:xfrm flipV="1">
            <a:off x="0" y="762759"/>
            <a:ext cx="12192000" cy="9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923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EEA767-5E4F-4962-AEED-35E3AB91B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53222"/>
            <a:ext cx="5844989" cy="4383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05758E-E18E-44E0-A6F5-A65B165B3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13" y="1553223"/>
            <a:ext cx="5844987" cy="4383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66FA3C-8973-421F-92D2-1394ADEA3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8611" y="6084712"/>
            <a:ext cx="712467" cy="7732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3D5F65-6F84-430D-BB87-6F551D3A6D9A}"/>
              </a:ext>
            </a:extLst>
          </p:cNvPr>
          <p:cNvSpPr txBox="1"/>
          <p:nvPr/>
        </p:nvSpPr>
        <p:spPr>
          <a:xfrm>
            <a:off x="4276917" y="208542"/>
            <a:ext cx="4391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cap="all" dirty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Фотофиксация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1D50DE6D-ABE5-4C70-ADFF-AA2FDC27DECA}"/>
              </a:ext>
            </a:extLst>
          </p:cNvPr>
          <p:cNvCxnSpPr>
            <a:cxnSpLocks/>
          </p:cNvCxnSpPr>
          <p:nvPr/>
        </p:nvCxnSpPr>
        <p:spPr>
          <a:xfrm flipV="1">
            <a:off x="0" y="762759"/>
            <a:ext cx="12192000" cy="9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462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8D6CC6-4572-40A1-912E-4E0B85AD2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156" y="87084"/>
            <a:ext cx="10058400" cy="774183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Планируемый стиль сквера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3162CF-548A-47EA-A6A2-98952E648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306" y="1230490"/>
            <a:ext cx="12061694" cy="5540426"/>
          </a:xfrm>
        </p:spPr>
        <p:txBody>
          <a:bodyPr/>
          <a:lstStyle/>
          <a:p>
            <a:r>
              <a:rPr lang="ru-RU" dirty="0"/>
              <a:t>Роль скверов значительно возрастает в районах, где отсутствуют парки и нет возможности их создать. Земельный участок, предназначенный для благоустройства территории, расположен рядом с многоквартирными жилыми домами, в которых проживают многодетные семьи. Именно поэтому он будет называться «Сквер многодетных семей».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 </a:t>
            </a:r>
          </a:p>
          <a:p>
            <a:r>
              <a:rPr lang="ru-RU" dirty="0"/>
              <a:t>Гранат - древний символ Великой Богини, имевший распространение в культурах Средиземноморского ареала и Малой Азии. Он выступал в качестве постоянного атрибута многочисленных богинь, покровительствовавших любви, супружеству и плодовитости: Астарты (Иштар), Афродиты, Деметры Как эмблема супружеской верности он находится в заботливых руках Геры (Юноны).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94BE53-9EBC-4EAB-8AF8-3496B44A0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7491" y="5763491"/>
            <a:ext cx="1094509" cy="10945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39F643-4290-4355-93BA-CF04EA863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998" y="2331156"/>
            <a:ext cx="2927584" cy="2195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0D5642C-C9DF-4CAD-A96A-ECFFA799AFC5}"/>
              </a:ext>
            </a:extLst>
          </p:cNvPr>
          <p:cNvCxnSpPr>
            <a:cxnSpLocks/>
          </p:cNvCxnSpPr>
          <p:nvPr/>
        </p:nvCxnSpPr>
        <p:spPr>
          <a:xfrm flipV="1">
            <a:off x="0" y="762759"/>
            <a:ext cx="12192000" cy="9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405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A279DE-A78D-4DE0-AF14-AD9A97111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005" y="1547766"/>
            <a:ext cx="5225945" cy="42157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85F652-794A-4AFB-ACF7-97926BE65266}"/>
              </a:ext>
            </a:extLst>
          </p:cNvPr>
          <p:cNvSpPr txBox="1"/>
          <p:nvPr/>
        </p:nvSpPr>
        <p:spPr>
          <a:xfrm>
            <a:off x="4360805" y="226480"/>
            <a:ext cx="502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cap="all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Арки для сквера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880A4D-5DF3-42AC-B43A-B2659E94FFFD}"/>
              </a:ext>
            </a:extLst>
          </p:cNvPr>
          <p:cNvSpPr txBox="1"/>
          <p:nvPr/>
        </p:nvSpPr>
        <p:spPr>
          <a:xfrm>
            <a:off x="86610" y="1321136"/>
            <a:ext cx="61674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Креативные арки и тоннели - универсальные конструкции для благоустройства и оформления площадей, парков, скверов и других городских пространств. Помимо эстетической составляющей, арки предоставляют широкие функциональные возможности зонирования территории, управления потоками посетителей, выделения ключевых мест территории, а также могут использоваться как входные группы.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0F5408-4DEA-40E8-B3B8-9AEC059B1C15}"/>
              </a:ext>
            </a:extLst>
          </p:cNvPr>
          <p:cNvSpPr txBox="1"/>
          <p:nvPr/>
        </p:nvSpPr>
        <p:spPr>
          <a:xfrm>
            <a:off x="8500533" y="1136976"/>
            <a:ext cx="310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Вариант 1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154021-33DF-4970-8980-C38B7803A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7491" y="5763491"/>
            <a:ext cx="1094509" cy="1094509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6ADB7ECA-7425-4B22-8993-692995EBCEA1}"/>
              </a:ext>
            </a:extLst>
          </p:cNvPr>
          <p:cNvCxnSpPr>
            <a:cxnSpLocks/>
          </p:cNvCxnSpPr>
          <p:nvPr/>
        </p:nvCxnSpPr>
        <p:spPr>
          <a:xfrm flipV="1">
            <a:off x="0" y="762759"/>
            <a:ext cx="12192000" cy="9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192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D111A4-99BB-4442-BDF7-38506220B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580" y="996358"/>
            <a:ext cx="8787787" cy="5861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905A7F-CAAC-47D6-A0E4-9351129CD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0310" y="5825067"/>
            <a:ext cx="951690" cy="103293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68D6CC6-4572-40A1-912E-4E0B85AD2ACD}"/>
              </a:ext>
            </a:extLst>
          </p:cNvPr>
          <p:cNvSpPr txBox="1">
            <a:spLocks/>
          </p:cNvSpPr>
          <p:nvPr/>
        </p:nvSpPr>
        <p:spPr>
          <a:xfrm>
            <a:off x="1604973" y="196794"/>
            <a:ext cx="8001000" cy="5659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/>
              <a:t>Вариант 2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35CD79D-4874-4570-A716-AE35673189E7}"/>
              </a:ext>
            </a:extLst>
          </p:cNvPr>
          <p:cNvCxnSpPr>
            <a:cxnSpLocks/>
          </p:cNvCxnSpPr>
          <p:nvPr/>
        </p:nvCxnSpPr>
        <p:spPr>
          <a:xfrm flipV="1">
            <a:off x="0" y="762759"/>
            <a:ext cx="12192000" cy="9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140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E8AA08-D6BC-4D59-84A9-CF6F5FA23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470" y="121815"/>
            <a:ext cx="10058400" cy="585566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Вариант 3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AB8D90E-E35D-409C-B459-EC3FF3F4E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010" y="2044130"/>
            <a:ext cx="9086260" cy="4352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82EA26-C05C-4967-A929-3BEE83154105}"/>
              </a:ext>
            </a:extLst>
          </p:cNvPr>
          <p:cNvSpPr txBox="1"/>
          <p:nvPr/>
        </p:nvSpPr>
        <p:spPr>
          <a:xfrm>
            <a:off x="445912" y="1678840"/>
            <a:ext cx="2720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Дневной вид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077053-9D8D-4719-A9B7-107C5D63DB6F}"/>
              </a:ext>
            </a:extLst>
          </p:cNvPr>
          <p:cNvSpPr txBox="1"/>
          <p:nvPr/>
        </p:nvSpPr>
        <p:spPr>
          <a:xfrm>
            <a:off x="9265486" y="2747243"/>
            <a:ext cx="2156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Ночной вид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F67A95-D8A3-4C7C-9D55-522E96BA4106}"/>
              </a:ext>
            </a:extLst>
          </p:cNvPr>
          <p:cNvSpPr txBox="1"/>
          <p:nvPr/>
        </p:nvSpPr>
        <p:spPr>
          <a:xfrm>
            <a:off x="9227270" y="4673600"/>
            <a:ext cx="1892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Зимнее оформление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F0A830-D74B-4BD8-AAE8-D2D2DB3DD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200" y="5715168"/>
            <a:ext cx="1052945" cy="1142831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20369638-B7EF-4431-ABBF-89D413DA1328}"/>
              </a:ext>
            </a:extLst>
          </p:cNvPr>
          <p:cNvCxnSpPr>
            <a:cxnSpLocks/>
          </p:cNvCxnSpPr>
          <p:nvPr/>
        </p:nvCxnSpPr>
        <p:spPr>
          <a:xfrm flipV="1">
            <a:off x="0" y="762759"/>
            <a:ext cx="12192000" cy="9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035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CA6128-29D5-4558-801B-928F59499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916" y="1621382"/>
            <a:ext cx="4869084" cy="431186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HeroicExtremeLeftFacing"/>
            <a:lightRig rig="threePt" dir="t"/>
          </a:scene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010E3E-5E45-4BDE-B955-1CFE9FC53048}"/>
              </a:ext>
            </a:extLst>
          </p:cNvPr>
          <p:cNvSpPr txBox="1"/>
          <p:nvPr/>
        </p:nvSpPr>
        <p:spPr>
          <a:xfrm>
            <a:off x="4751050" y="113603"/>
            <a:ext cx="5825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cap="all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Вариант</a:t>
            </a:r>
            <a:r>
              <a:rPr lang="ru-RU" sz="2800" dirty="0"/>
              <a:t> </a:t>
            </a:r>
            <a:r>
              <a:rPr lang="ru-RU" sz="2800" cap="all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4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51E055-B7A5-4C23-ADF5-2FB3F6104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5200" y="5715168"/>
            <a:ext cx="1052945" cy="1142831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7A735118-5A46-4A8A-AF5C-619479DEFC73}"/>
              </a:ext>
            </a:extLst>
          </p:cNvPr>
          <p:cNvCxnSpPr>
            <a:cxnSpLocks/>
          </p:cNvCxnSpPr>
          <p:nvPr/>
        </p:nvCxnSpPr>
        <p:spPr>
          <a:xfrm flipV="1">
            <a:off x="0" y="762759"/>
            <a:ext cx="12192000" cy="9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731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DE9CB1-D4BC-4579-A14D-FEC76C602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692" y="84667"/>
            <a:ext cx="7441974" cy="841994"/>
          </a:xfrm>
        </p:spPr>
        <p:txBody>
          <a:bodyPr>
            <a:normAutofit/>
          </a:bodyPr>
          <a:lstStyle/>
          <a:p>
            <a:r>
              <a:rPr lang="ru-RU" sz="2800" dirty="0"/>
              <a:t>Дизайны арт-объектов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6632EC-E870-4B5E-8A62-EB8FEB0DF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0505"/>
            <a:ext cx="12192000" cy="5612828"/>
          </a:xfrm>
        </p:spPr>
        <p:txBody>
          <a:bodyPr/>
          <a:lstStyle/>
          <a:p>
            <a:r>
              <a:rPr lang="ru-RU" dirty="0"/>
              <a:t>Размещенные под открытым небом арт-объекты - скульптуры, инсталляции, картины - выглядят необычно и привлекают туристов. Такие территории искусства есть во всем мире.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D4C40F-F1B2-4AA5-85F3-57D93DB84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46" y="1900558"/>
            <a:ext cx="4289770" cy="48732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AD0861-183D-442A-BD46-8D3712879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391" y="1900558"/>
            <a:ext cx="4321880" cy="20469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A55614-B991-42FF-B092-CBA7B09E9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946" y="4126755"/>
            <a:ext cx="4090771" cy="27312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9FB22D-BDBD-4BB2-9EEB-0B45DDC8D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4247" y="5807634"/>
            <a:ext cx="967753" cy="1050366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14F8118-5034-426A-824D-523D8E1BD0C6}"/>
              </a:ext>
            </a:extLst>
          </p:cNvPr>
          <p:cNvCxnSpPr>
            <a:cxnSpLocks/>
          </p:cNvCxnSpPr>
          <p:nvPr/>
        </p:nvCxnSpPr>
        <p:spPr>
          <a:xfrm flipV="1">
            <a:off x="0" y="762759"/>
            <a:ext cx="12192000" cy="9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3990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1833</TotalTime>
  <Words>760</Words>
  <Application>Microsoft Office PowerPoint</Application>
  <PresentationFormat>Широкоэкранный</PresentationFormat>
  <Paragraphs>77</Paragraphs>
  <Slides>23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Calibri</vt:lpstr>
      <vt:lpstr>Cambria</vt:lpstr>
      <vt:lpstr>Rockwell</vt:lpstr>
      <vt:lpstr>Rockwell Condensed</vt:lpstr>
      <vt:lpstr>Wingdings</vt:lpstr>
      <vt:lpstr>Дерево</vt:lpstr>
      <vt:lpstr>Сквер многодетных семей</vt:lpstr>
      <vt:lpstr>Презентация PowerPoint</vt:lpstr>
      <vt:lpstr>Презентация PowerPoint</vt:lpstr>
      <vt:lpstr>Планируемый стиль сквера</vt:lpstr>
      <vt:lpstr>Презентация PowerPoint</vt:lpstr>
      <vt:lpstr>Презентация PowerPoint</vt:lpstr>
      <vt:lpstr>Вариант 3</vt:lpstr>
      <vt:lpstr>Презентация PowerPoint</vt:lpstr>
      <vt:lpstr>Дизайны арт-объектов</vt:lpstr>
      <vt:lpstr>Презентация PowerPoint</vt:lpstr>
      <vt:lpstr>Озеленение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Объекты благоустройства</vt:lpstr>
      <vt:lpstr>Презентация PowerPoint</vt:lpstr>
      <vt:lpstr>Освещение сквера</vt:lpstr>
      <vt:lpstr>Функциональное освещение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Сквер многодетных семей</dc:title>
  <dc:creator>OPID</dc:creator>
  <cp:lastModifiedBy>Elena</cp:lastModifiedBy>
  <cp:revision>97</cp:revision>
  <dcterms:created xsi:type="dcterms:W3CDTF">2021-01-13T07:56:30Z</dcterms:created>
  <dcterms:modified xsi:type="dcterms:W3CDTF">2021-03-09T08:03:27Z</dcterms:modified>
</cp:coreProperties>
</file>