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Nunito" panose="020B0604020202020204" charset="-52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54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45319ca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945319ca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5319cc28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5319cc28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45319caa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945319caa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4565de888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4565de888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94565de888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94565de888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94565de888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94565de888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45319d2c0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945319d2c0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94565de888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94565de888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1">
  <p:cSld name="AUTOLAYOUT_1">
    <p:bg>
      <p:bgPr>
        <a:solidFill>
          <a:srgbClr val="FFFFFF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3" descr="Красный фоновый орнамент" title="Орнамент"/>
          <p:cNvPicPr preferRelativeResize="0"/>
          <p:nvPr/>
        </p:nvPicPr>
        <p:blipFill rotWithShape="1">
          <a:blip r:embed="rId2">
            <a:alphaModFix/>
          </a:blip>
          <a:srcRect t="9" b="19"/>
          <a:stretch/>
        </p:blipFill>
        <p:spPr>
          <a:xfrm>
            <a:off x="-1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3"/>
          <p:cNvSpPr txBox="1">
            <a:spLocks noGrp="1"/>
          </p:cNvSpPr>
          <p:nvPr>
            <p:ph type="title"/>
          </p:nvPr>
        </p:nvSpPr>
        <p:spPr>
          <a:xfrm>
            <a:off x="942975" y="933525"/>
            <a:ext cx="5324100" cy="237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"/>
          </p:nvPr>
        </p:nvSpPr>
        <p:spPr>
          <a:xfrm>
            <a:off x="942975" y="3481575"/>
            <a:ext cx="5324100" cy="4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dmostom.com/plac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hyperlink" Target="http://www.lesopark62.ru/pod-mostom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942975" y="933525"/>
            <a:ext cx="5324100" cy="237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Создание спортивной площадки под эстакадой на пересечении улиц Мельникайте и Широтной</a:t>
            </a:r>
            <a:endParaRPr/>
          </a:p>
        </p:txBody>
      </p:sp>
      <p:sp>
        <p:nvSpPr>
          <p:cNvPr id="134" name="Google Shape;134;p14"/>
          <p:cNvSpPr txBox="1">
            <a:spLocks noGrp="1"/>
          </p:cNvSpPr>
          <p:nvPr>
            <p:ph type="subTitle" idx="1"/>
          </p:nvPr>
        </p:nvSpPr>
        <p:spPr>
          <a:xfrm>
            <a:off x="942975" y="3481575"/>
            <a:ext cx="53241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Кибукевич Владимир, Розманов Александр, Салмин Никита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 txBox="1">
            <a:spLocks noGrp="1"/>
          </p:cNvSpPr>
          <p:nvPr>
            <p:ph type="title"/>
          </p:nvPr>
        </p:nvSpPr>
        <p:spPr>
          <a:xfrm>
            <a:off x="872950" y="2337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Приложение 1</a:t>
            </a:r>
            <a:endParaRPr/>
          </a:p>
        </p:txBody>
      </p:sp>
      <p:pic>
        <p:nvPicPr>
          <p:cNvPr id="210" name="Google Shape;2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338" y="1032050"/>
            <a:ext cx="5123373" cy="384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AF5513A5-4F26-4573-A870-9858F4B24497}"/>
              </a:ext>
            </a:extLst>
          </p:cNvPr>
          <p:cNvSpPr>
            <a:spLocks/>
          </p:cNvSpPr>
          <p:nvPr/>
        </p:nvSpPr>
        <p:spPr bwMode="auto">
          <a:xfrm>
            <a:off x="2461691" y="1279364"/>
            <a:ext cx="1827990" cy="2139127"/>
          </a:xfrm>
          <a:custGeom>
            <a:avLst/>
            <a:gdLst/>
            <a:ahLst/>
            <a:cxnLst>
              <a:cxn ang="0">
                <a:pos x="871" y="3"/>
              </a:cxn>
              <a:cxn ang="0">
                <a:pos x="987" y="20"/>
              </a:cxn>
              <a:cxn ang="0">
                <a:pos x="1097" y="51"/>
              </a:cxn>
              <a:cxn ang="0">
                <a:pos x="1199" y="99"/>
              </a:cxn>
              <a:cxn ang="0">
                <a:pos x="1108" y="162"/>
              </a:cxn>
              <a:cxn ang="0">
                <a:pos x="1027" y="236"/>
              </a:cxn>
              <a:cxn ang="0">
                <a:pos x="956" y="320"/>
              </a:cxn>
              <a:cxn ang="0">
                <a:pos x="897" y="414"/>
              </a:cxn>
              <a:cxn ang="0">
                <a:pos x="851" y="516"/>
              </a:cxn>
              <a:cxn ang="0">
                <a:pos x="819" y="624"/>
              </a:cxn>
              <a:cxn ang="0">
                <a:pos x="803" y="738"/>
              </a:cxn>
              <a:cxn ang="0">
                <a:pos x="802" y="838"/>
              </a:cxn>
              <a:cxn ang="0">
                <a:pos x="810" y="918"/>
              </a:cxn>
              <a:cxn ang="0">
                <a:pos x="716" y="982"/>
              </a:cxn>
              <a:cxn ang="0">
                <a:pos x="632" y="1058"/>
              </a:cxn>
              <a:cxn ang="0">
                <a:pos x="559" y="1145"/>
              </a:cxn>
              <a:cxn ang="0">
                <a:pos x="499" y="1242"/>
              </a:cxn>
              <a:cxn ang="0">
                <a:pos x="453" y="1347"/>
              </a:cxn>
              <a:cxn ang="0">
                <a:pos x="422" y="1459"/>
              </a:cxn>
              <a:cxn ang="0">
                <a:pos x="364" y="1488"/>
              </a:cxn>
              <a:cxn ang="0">
                <a:pos x="275" y="1420"/>
              </a:cxn>
              <a:cxn ang="0">
                <a:pos x="196" y="1340"/>
              </a:cxn>
              <a:cxn ang="0">
                <a:pos x="129" y="1250"/>
              </a:cxn>
              <a:cxn ang="0">
                <a:pos x="74" y="1150"/>
              </a:cxn>
              <a:cxn ang="0">
                <a:pos x="34" y="1044"/>
              </a:cxn>
              <a:cxn ang="0">
                <a:pos x="9" y="930"/>
              </a:cxn>
              <a:cxn ang="0">
                <a:pos x="0" y="811"/>
              </a:cxn>
              <a:cxn ang="0">
                <a:pos x="9" y="691"/>
              </a:cxn>
              <a:cxn ang="0">
                <a:pos x="34" y="577"/>
              </a:cxn>
              <a:cxn ang="0">
                <a:pos x="76" y="470"/>
              </a:cxn>
              <a:cxn ang="0">
                <a:pos x="130" y="370"/>
              </a:cxn>
              <a:cxn ang="0">
                <a:pos x="199" y="280"/>
              </a:cxn>
              <a:cxn ang="0">
                <a:pos x="279" y="200"/>
              </a:cxn>
              <a:cxn ang="0">
                <a:pos x="370" y="131"/>
              </a:cxn>
              <a:cxn ang="0">
                <a:pos x="469" y="76"/>
              </a:cxn>
              <a:cxn ang="0">
                <a:pos x="577" y="34"/>
              </a:cxn>
              <a:cxn ang="0">
                <a:pos x="691" y="9"/>
              </a:cxn>
              <a:cxn ang="0">
                <a:pos x="811" y="0"/>
              </a:cxn>
            </a:cxnLst>
            <a:rect l="0" t="0" r="r" b="b"/>
            <a:pathLst>
              <a:path w="1199" h="1518">
                <a:moveTo>
                  <a:pt x="811" y="0"/>
                </a:moveTo>
                <a:lnTo>
                  <a:pt x="871" y="3"/>
                </a:lnTo>
                <a:lnTo>
                  <a:pt x="930" y="8"/>
                </a:lnTo>
                <a:lnTo>
                  <a:pt x="987" y="20"/>
                </a:lnTo>
                <a:lnTo>
                  <a:pt x="1042" y="34"/>
                </a:lnTo>
                <a:lnTo>
                  <a:pt x="1097" y="51"/>
                </a:lnTo>
                <a:lnTo>
                  <a:pt x="1149" y="74"/>
                </a:lnTo>
                <a:lnTo>
                  <a:pt x="1199" y="99"/>
                </a:lnTo>
                <a:lnTo>
                  <a:pt x="1153" y="128"/>
                </a:lnTo>
                <a:lnTo>
                  <a:pt x="1108" y="162"/>
                </a:lnTo>
                <a:lnTo>
                  <a:pt x="1066" y="197"/>
                </a:lnTo>
                <a:lnTo>
                  <a:pt x="1027" y="236"/>
                </a:lnTo>
                <a:lnTo>
                  <a:pt x="990" y="277"/>
                </a:lnTo>
                <a:lnTo>
                  <a:pt x="956" y="320"/>
                </a:lnTo>
                <a:lnTo>
                  <a:pt x="925" y="366"/>
                </a:lnTo>
                <a:lnTo>
                  <a:pt x="897" y="414"/>
                </a:lnTo>
                <a:lnTo>
                  <a:pt x="873" y="464"/>
                </a:lnTo>
                <a:lnTo>
                  <a:pt x="851" y="516"/>
                </a:lnTo>
                <a:lnTo>
                  <a:pt x="833" y="569"/>
                </a:lnTo>
                <a:lnTo>
                  <a:pt x="819" y="624"/>
                </a:lnTo>
                <a:lnTo>
                  <a:pt x="809" y="681"/>
                </a:lnTo>
                <a:lnTo>
                  <a:pt x="803" y="738"/>
                </a:lnTo>
                <a:lnTo>
                  <a:pt x="801" y="797"/>
                </a:lnTo>
                <a:lnTo>
                  <a:pt x="802" y="838"/>
                </a:lnTo>
                <a:lnTo>
                  <a:pt x="805" y="878"/>
                </a:lnTo>
                <a:lnTo>
                  <a:pt x="810" y="918"/>
                </a:lnTo>
                <a:lnTo>
                  <a:pt x="762" y="948"/>
                </a:lnTo>
                <a:lnTo>
                  <a:pt x="716" y="982"/>
                </a:lnTo>
                <a:lnTo>
                  <a:pt x="672" y="1019"/>
                </a:lnTo>
                <a:lnTo>
                  <a:pt x="632" y="1058"/>
                </a:lnTo>
                <a:lnTo>
                  <a:pt x="594" y="1100"/>
                </a:lnTo>
                <a:lnTo>
                  <a:pt x="559" y="1145"/>
                </a:lnTo>
                <a:lnTo>
                  <a:pt x="528" y="1193"/>
                </a:lnTo>
                <a:lnTo>
                  <a:pt x="499" y="1242"/>
                </a:lnTo>
                <a:lnTo>
                  <a:pt x="474" y="1293"/>
                </a:lnTo>
                <a:lnTo>
                  <a:pt x="453" y="1347"/>
                </a:lnTo>
                <a:lnTo>
                  <a:pt x="435" y="1402"/>
                </a:lnTo>
                <a:lnTo>
                  <a:pt x="422" y="1459"/>
                </a:lnTo>
                <a:lnTo>
                  <a:pt x="412" y="1518"/>
                </a:lnTo>
                <a:lnTo>
                  <a:pt x="364" y="1488"/>
                </a:lnTo>
                <a:lnTo>
                  <a:pt x="318" y="1456"/>
                </a:lnTo>
                <a:lnTo>
                  <a:pt x="275" y="1420"/>
                </a:lnTo>
                <a:lnTo>
                  <a:pt x="234" y="1381"/>
                </a:lnTo>
                <a:lnTo>
                  <a:pt x="196" y="1340"/>
                </a:lnTo>
                <a:lnTo>
                  <a:pt x="161" y="1296"/>
                </a:lnTo>
                <a:lnTo>
                  <a:pt x="129" y="1250"/>
                </a:lnTo>
                <a:lnTo>
                  <a:pt x="100" y="1202"/>
                </a:lnTo>
                <a:lnTo>
                  <a:pt x="74" y="1150"/>
                </a:lnTo>
                <a:lnTo>
                  <a:pt x="52" y="1098"/>
                </a:lnTo>
                <a:lnTo>
                  <a:pt x="34" y="1044"/>
                </a:lnTo>
                <a:lnTo>
                  <a:pt x="19" y="988"/>
                </a:lnTo>
                <a:lnTo>
                  <a:pt x="9" y="930"/>
                </a:lnTo>
                <a:lnTo>
                  <a:pt x="2" y="871"/>
                </a:lnTo>
                <a:lnTo>
                  <a:pt x="0" y="811"/>
                </a:lnTo>
                <a:lnTo>
                  <a:pt x="2" y="751"/>
                </a:lnTo>
                <a:lnTo>
                  <a:pt x="9" y="691"/>
                </a:lnTo>
                <a:lnTo>
                  <a:pt x="19" y="634"/>
                </a:lnTo>
                <a:lnTo>
                  <a:pt x="34" y="577"/>
                </a:lnTo>
                <a:lnTo>
                  <a:pt x="53" y="522"/>
                </a:lnTo>
                <a:lnTo>
                  <a:pt x="76" y="470"/>
                </a:lnTo>
                <a:lnTo>
                  <a:pt x="102" y="419"/>
                </a:lnTo>
                <a:lnTo>
                  <a:pt x="130" y="370"/>
                </a:lnTo>
                <a:lnTo>
                  <a:pt x="163" y="323"/>
                </a:lnTo>
                <a:lnTo>
                  <a:pt x="199" y="280"/>
                </a:lnTo>
                <a:lnTo>
                  <a:pt x="238" y="238"/>
                </a:lnTo>
                <a:lnTo>
                  <a:pt x="279" y="200"/>
                </a:lnTo>
                <a:lnTo>
                  <a:pt x="323" y="164"/>
                </a:lnTo>
                <a:lnTo>
                  <a:pt x="370" y="131"/>
                </a:lnTo>
                <a:lnTo>
                  <a:pt x="419" y="102"/>
                </a:lnTo>
                <a:lnTo>
                  <a:pt x="469" y="76"/>
                </a:lnTo>
                <a:lnTo>
                  <a:pt x="522" y="54"/>
                </a:lnTo>
                <a:lnTo>
                  <a:pt x="577" y="34"/>
                </a:lnTo>
                <a:lnTo>
                  <a:pt x="633" y="20"/>
                </a:lnTo>
                <a:lnTo>
                  <a:pt x="691" y="9"/>
                </a:lnTo>
                <a:lnTo>
                  <a:pt x="751" y="3"/>
                </a:lnTo>
                <a:lnTo>
                  <a:pt x="81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F199B7D8-B0F1-4FE7-B8EA-EAD019CE80AD}"/>
              </a:ext>
            </a:extLst>
          </p:cNvPr>
          <p:cNvSpPr>
            <a:spLocks/>
          </p:cNvSpPr>
          <p:nvPr/>
        </p:nvSpPr>
        <p:spPr bwMode="auto">
          <a:xfrm>
            <a:off x="4265677" y="1253768"/>
            <a:ext cx="1866106" cy="2130672"/>
          </a:xfrm>
          <a:custGeom>
            <a:avLst/>
            <a:gdLst/>
            <a:ahLst/>
            <a:cxnLst>
              <a:cxn ang="0">
                <a:pos x="474" y="2"/>
              </a:cxn>
              <a:cxn ang="0">
                <a:pos x="591" y="20"/>
              </a:cxn>
              <a:cxn ang="0">
                <a:pos x="702" y="54"/>
              </a:cxn>
              <a:cxn ang="0">
                <a:pos x="806" y="102"/>
              </a:cxn>
              <a:cxn ang="0">
                <a:pos x="901" y="163"/>
              </a:cxn>
              <a:cxn ang="0">
                <a:pos x="987" y="238"/>
              </a:cxn>
              <a:cxn ang="0">
                <a:pos x="1061" y="323"/>
              </a:cxn>
              <a:cxn ang="0">
                <a:pos x="1123" y="419"/>
              </a:cxn>
              <a:cxn ang="0">
                <a:pos x="1171" y="522"/>
              </a:cxn>
              <a:cxn ang="0">
                <a:pos x="1205" y="633"/>
              </a:cxn>
              <a:cxn ang="0">
                <a:pos x="1222" y="750"/>
              </a:cxn>
              <a:cxn ang="0">
                <a:pos x="1222" y="870"/>
              </a:cxn>
              <a:cxn ang="0">
                <a:pos x="1206" y="986"/>
              </a:cxn>
              <a:cxn ang="0">
                <a:pos x="1173" y="1095"/>
              </a:cxn>
              <a:cxn ang="0">
                <a:pos x="1127" y="1197"/>
              </a:cxn>
              <a:cxn ang="0">
                <a:pos x="1067" y="1291"/>
              </a:cxn>
              <a:cxn ang="0">
                <a:pos x="995" y="1376"/>
              </a:cxn>
              <a:cxn ang="0">
                <a:pos x="912" y="1450"/>
              </a:cxn>
              <a:cxn ang="0">
                <a:pos x="821" y="1512"/>
              </a:cxn>
              <a:cxn ang="0">
                <a:pos x="795" y="1399"/>
              </a:cxn>
              <a:cxn ang="0">
                <a:pos x="755" y="1293"/>
              </a:cxn>
              <a:cxn ang="0">
                <a:pos x="701" y="1194"/>
              </a:cxn>
              <a:cxn ang="0">
                <a:pos x="633" y="1104"/>
              </a:cxn>
              <a:cxn ang="0">
                <a:pos x="554" y="1024"/>
              </a:cxn>
              <a:cxn ang="0">
                <a:pos x="465" y="956"/>
              </a:cxn>
              <a:cxn ang="0">
                <a:pos x="422" y="877"/>
              </a:cxn>
              <a:cxn ang="0">
                <a:pos x="421" y="765"/>
              </a:cxn>
              <a:cxn ang="0">
                <a:pos x="404" y="646"/>
              </a:cxn>
              <a:cxn ang="0">
                <a:pos x="370" y="534"/>
              </a:cxn>
              <a:cxn ang="0">
                <a:pos x="321" y="431"/>
              </a:cxn>
              <a:cxn ang="0">
                <a:pos x="258" y="334"/>
              </a:cxn>
              <a:cxn ang="0">
                <a:pos x="183" y="249"/>
              </a:cxn>
              <a:cxn ang="0">
                <a:pos x="97" y="174"/>
              </a:cxn>
              <a:cxn ang="0">
                <a:pos x="0" y="113"/>
              </a:cxn>
              <a:cxn ang="0">
                <a:pos x="95" y="65"/>
              </a:cxn>
              <a:cxn ang="0">
                <a:pos x="195" y="30"/>
              </a:cxn>
              <a:cxn ang="0">
                <a:pos x="302" y="8"/>
              </a:cxn>
              <a:cxn ang="0">
                <a:pos x="413" y="0"/>
              </a:cxn>
            </a:cxnLst>
            <a:rect l="0" t="0" r="r" b="b"/>
            <a:pathLst>
              <a:path w="1224" h="1512">
                <a:moveTo>
                  <a:pt x="413" y="0"/>
                </a:moveTo>
                <a:lnTo>
                  <a:pt x="474" y="2"/>
                </a:lnTo>
                <a:lnTo>
                  <a:pt x="533" y="9"/>
                </a:lnTo>
                <a:lnTo>
                  <a:pt x="591" y="20"/>
                </a:lnTo>
                <a:lnTo>
                  <a:pt x="647" y="34"/>
                </a:lnTo>
                <a:lnTo>
                  <a:pt x="702" y="54"/>
                </a:lnTo>
                <a:lnTo>
                  <a:pt x="755" y="76"/>
                </a:lnTo>
                <a:lnTo>
                  <a:pt x="806" y="102"/>
                </a:lnTo>
                <a:lnTo>
                  <a:pt x="855" y="131"/>
                </a:lnTo>
                <a:lnTo>
                  <a:pt x="901" y="163"/>
                </a:lnTo>
                <a:lnTo>
                  <a:pt x="946" y="199"/>
                </a:lnTo>
                <a:lnTo>
                  <a:pt x="987" y="238"/>
                </a:lnTo>
                <a:lnTo>
                  <a:pt x="1025" y="279"/>
                </a:lnTo>
                <a:lnTo>
                  <a:pt x="1061" y="323"/>
                </a:lnTo>
                <a:lnTo>
                  <a:pt x="1094" y="370"/>
                </a:lnTo>
                <a:lnTo>
                  <a:pt x="1123" y="419"/>
                </a:lnTo>
                <a:lnTo>
                  <a:pt x="1149" y="469"/>
                </a:lnTo>
                <a:lnTo>
                  <a:pt x="1171" y="522"/>
                </a:lnTo>
                <a:lnTo>
                  <a:pt x="1190" y="577"/>
                </a:lnTo>
                <a:lnTo>
                  <a:pt x="1205" y="633"/>
                </a:lnTo>
                <a:lnTo>
                  <a:pt x="1216" y="691"/>
                </a:lnTo>
                <a:lnTo>
                  <a:pt x="1222" y="750"/>
                </a:lnTo>
                <a:lnTo>
                  <a:pt x="1224" y="811"/>
                </a:lnTo>
                <a:lnTo>
                  <a:pt x="1222" y="870"/>
                </a:lnTo>
                <a:lnTo>
                  <a:pt x="1216" y="929"/>
                </a:lnTo>
                <a:lnTo>
                  <a:pt x="1206" y="986"/>
                </a:lnTo>
                <a:lnTo>
                  <a:pt x="1191" y="1041"/>
                </a:lnTo>
                <a:lnTo>
                  <a:pt x="1173" y="1095"/>
                </a:lnTo>
                <a:lnTo>
                  <a:pt x="1152" y="1147"/>
                </a:lnTo>
                <a:lnTo>
                  <a:pt x="1127" y="1197"/>
                </a:lnTo>
                <a:lnTo>
                  <a:pt x="1098" y="1245"/>
                </a:lnTo>
                <a:lnTo>
                  <a:pt x="1067" y="1291"/>
                </a:lnTo>
                <a:lnTo>
                  <a:pt x="1033" y="1335"/>
                </a:lnTo>
                <a:lnTo>
                  <a:pt x="995" y="1376"/>
                </a:lnTo>
                <a:lnTo>
                  <a:pt x="955" y="1414"/>
                </a:lnTo>
                <a:lnTo>
                  <a:pt x="912" y="1450"/>
                </a:lnTo>
                <a:lnTo>
                  <a:pt x="868" y="1483"/>
                </a:lnTo>
                <a:lnTo>
                  <a:pt x="821" y="1512"/>
                </a:lnTo>
                <a:lnTo>
                  <a:pt x="810" y="1455"/>
                </a:lnTo>
                <a:lnTo>
                  <a:pt x="795" y="1399"/>
                </a:lnTo>
                <a:lnTo>
                  <a:pt x="777" y="1345"/>
                </a:lnTo>
                <a:lnTo>
                  <a:pt x="755" y="1293"/>
                </a:lnTo>
                <a:lnTo>
                  <a:pt x="730" y="1242"/>
                </a:lnTo>
                <a:lnTo>
                  <a:pt x="701" y="1194"/>
                </a:lnTo>
                <a:lnTo>
                  <a:pt x="668" y="1148"/>
                </a:lnTo>
                <a:lnTo>
                  <a:pt x="633" y="1104"/>
                </a:lnTo>
                <a:lnTo>
                  <a:pt x="595" y="1063"/>
                </a:lnTo>
                <a:lnTo>
                  <a:pt x="554" y="1024"/>
                </a:lnTo>
                <a:lnTo>
                  <a:pt x="511" y="989"/>
                </a:lnTo>
                <a:lnTo>
                  <a:pt x="465" y="956"/>
                </a:lnTo>
                <a:lnTo>
                  <a:pt x="417" y="927"/>
                </a:lnTo>
                <a:lnTo>
                  <a:pt x="422" y="877"/>
                </a:lnTo>
                <a:lnTo>
                  <a:pt x="424" y="825"/>
                </a:lnTo>
                <a:lnTo>
                  <a:pt x="421" y="765"/>
                </a:lnTo>
                <a:lnTo>
                  <a:pt x="415" y="705"/>
                </a:lnTo>
                <a:lnTo>
                  <a:pt x="404" y="646"/>
                </a:lnTo>
                <a:lnTo>
                  <a:pt x="389" y="590"/>
                </a:lnTo>
                <a:lnTo>
                  <a:pt x="370" y="534"/>
                </a:lnTo>
                <a:lnTo>
                  <a:pt x="347" y="482"/>
                </a:lnTo>
                <a:lnTo>
                  <a:pt x="321" y="431"/>
                </a:lnTo>
                <a:lnTo>
                  <a:pt x="291" y="381"/>
                </a:lnTo>
                <a:lnTo>
                  <a:pt x="258" y="334"/>
                </a:lnTo>
                <a:lnTo>
                  <a:pt x="222" y="291"/>
                </a:lnTo>
                <a:lnTo>
                  <a:pt x="183" y="249"/>
                </a:lnTo>
                <a:lnTo>
                  <a:pt x="141" y="211"/>
                </a:lnTo>
                <a:lnTo>
                  <a:pt x="97" y="174"/>
                </a:lnTo>
                <a:lnTo>
                  <a:pt x="50" y="142"/>
                </a:lnTo>
                <a:lnTo>
                  <a:pt x="0" y="113"/>
                </a:lnTo>
                <a:lnTo>
                  <a:pt x="46" y="88"/>
                </a:lnTo>
                <a:lnTo>
                  <a:pt x="95" y="65"/>
                </a:lnTo>
                <a:lnTo>
                  <a:pt x="144" y="46"/>
                </a:lnTo>
                <a:lnTo>
                  <a:pt x="195" y="30"/>
                </a:lnTo>
                <a:lnTo>
                  <a:pt x="248" y="17"/>
                </a:lnTo>
                <a:lnTo>
                  <a:pt x="302" y="8"/>
                </a:lnTo>
                <a:lnTo>
                  <a:pt x="357" y="2"/>
                </a:lnTo>
                <a:lnTo>
                  <a:pt x="41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B12E54B2-44B3-4DE8-BD28-C1BDC487E17C}"/>
              </a:ext>
            </a:extLst>
          </p:cNvPr>
          <p:cNvSpPr>
            <a:spLocks/>
          </p:cNvSpPr>
          <p:nvPr/>
        </p:nvSpPr>
        <p:spPr bwMode="auto">
          <a:xfrm>
            <a:off x="3663072" y="1400399"/>
            <a:ext cx="1253218" cy="1154113"/>
          </a:xfrm>
          <a:custGeom>
            <a:avLst/>
            <a:gdLst/>
            <a:ahLst/>
            <a:cxnLst>
              <a:cxn ang="0">
                <a:pos x="398" y="0"/>
              </a:cxn>
              <a:cxn ang="0">
                <a:pos x="448" y="29"/>
              </a:cxn>
              <a:cxn ang="0">
                <a:pos x="495" y="61"/>
              </a:cxn>
              <a:cxn ang="0">
                <a:pos x="539" y="98"/>
              </a:cxn>
              <a:cxn ang="0">
                <a:pos x="581" y="136"/>
              </a:cxn>
              <a:cxn ang="0">
                <a:pos x="620" y="178"/>
              </a:cxn>
              <a:cxn ang="0">
                <a:pos x="656" y="221"/>
              </a:cxn>
              <a:cxn ang="0">
                <a:pos x="689" y="268"/>
              </a:cxn>
              <a:cxn ang="0">
                <a:pos x="719" y="318"/>
              </a:cxn>
              <a:cxn ang="0">
                <a:pos x="745" y="369"/>
              </a:cxn>
              <a:cxn ang="0">
                <a:pos x="768" y="421"/>
              </a:cxn>
              <a:cxn ang="0">
                <a:pos x="787" y="477"/>
              </a:cxn>
              <a:cxn ang="0">
                <a:pos x="802" y="533"/>
              </a:cxn>
              <a:cxn ang="0">
                <a:pos x="813" y="592"/>
              </a:cxn>
              <a:cxn ang="0">
                <a:pos x="819" y="652"/>
              </a:cxn>
              <a:cxn ang="0">
                <a:pos x="822" y="712"/>
              </a:cxn>
              <a:cxn ang="0">
                <a:pos x="820" y="764"/>
              </a:cxn>
              <a:cxn ang="0">
                <a:pos x="815" y="814"/>
              </a:cxn>
              <a:cxn ang="0">
                <a:pos x="763" y="787"/>
              </a:cxn>
              <a:cxn ang="0">
                <a:pos x="710" y="764"/>
              </a:cxn>
              <a:cxn ang="0">
                <a:pos x="654" y="745"/>
              </a:cxn>
              <a:cxn ang="0">
                <a:pos x="597" y="729"/>
              </a:cxn>
              <a:cxn ang="0">
                <a:pos x="539" y="718"/>
              </a:cxn>
              <a:cxn ang="0">
                <a:pos x="478" y="712"/>
              </a:cxn>
              <a:cxn ang="0">
                <a:pos x="416" y="709"/>
              </a:cxn>
              <a:cxn ang="0">
                <a:pos x="361" y="712"/>
              </a:cxn>
              <a:cxn ang="0">
                <a:pos x="307" y="717"/>
              </a:cxn>
              <a:cxn ang="0">
                <a:pos x="253" y="726"/>
              </a:cxn>
              <a:cxn ang="0">
                <a:pos x="201" y="738"/>
              </a:cxn>
              <a:cxn ang="0">
                <a:pos x="151" y="754"/>
              </a:cxn>
              <a:cxn ang="0">
                <a:pos x="102" y="772"/>
              </a:cxn>
              <a:cxn ang="0">
                <a:pos x="55" y="794"/>
              </a:cxn>
              <a:cxn ang="0">
                <a:pos x="9" y="819"/>
              </a:cxn>
              <a:cxn ang="0">
                <a:pos x="4" y="779"/>
              </a:cxn>
              <a:cxn ang="0">
                <a:pos x="1" y="739"/>
              </a:cxn>
              <a:cxn ang="0">
                <a:pos x="0" y="698"/>
              </a:cxn>
              <a:cxn ang="0">
                <a:pos x="2" y="639"/>
              </a:cxn>
              <a:cxn ang="0">
                <a:pos x="8" y="582"/>
              </a:cxn>
              <a:cxn ang="0">
                <a:pos x="18" y="525"/>
              </a:cxn>
              <a:cxn ang="0">
                <a:pos x="32" y="470"/>
              </a:cxn>
              <a:cxn ang="0">
                <a:pos x="50" y="417"/>
              </a:cxn>
              <a:cxn ang="0">
                <a:pos x="72" y="365"/>
              </a:cxn>
              <a:cxn ang="0">
                <a:pos x="96" y="315"/>
              </a:cxn>
              <a:cxn ang="0">
                <a:pos x="124" y="267"/>
              </a:cxn>
              <a:cxn ang="0">
                <a:pos x="155" y="221"/>
              </a:cxn>
              <a:cxn ang="0">
                <a:pos x="189" y="178"/>
              </a:cxn>
              <a:cxn ang="0">
                <a:pos x="226" y="137"/>
              </a:cxn>
              <a:cxn ang="0">
                <a:pos x="265" y="98"/>
              </a:cxn>
              <a:cxn ang="0">
                <a:pos x="307" y="63"/>
              </a:cxn>
              <a:cxn ang="0">
                <a:pos x="352" y="29"/>
              </a:cxn>
              <a:cxn ang="0">
                <a:pos x="398" y="0"/>
              </a:cxn>
            </a:cxnLst>
            <a:rect l="0" t="0" r="r" b="b"/>
            <a:pathLst>
              <a:path w="822" h="819">
                <a:moveTo>
                  <a:pt x="398" y="0"/>
                </a:moveTo>
                <a:lnTo>
                  <a:pt x="448" y="29"/>
                </a:lnTo>
                <a:lnTo>
                  <a:pt x="495" y="61"/>
                </a:lnTo>
                <a:lnTo>
                  <a:pt x="539" y="98"/>
                </a:lnTo>
                <a:lnTo>
                  <a:pt x="581" y="136"/>
                </a:lnTo>
                <a:lnTo>
                  <a:pt x="620" y="178"/>
                </a:lnTo>
                <a:lnTo>
                  <a:pt x="656" y="221"/>
                </a:lnTo>
                <a:lnTo>
                  <a:pt x="689" y="268"/>
                </a:lnTo>
                <a:lnTo>
                  <a:pt x="719" y="318"/>
                </a:lnTo>
                <a:lnTo>
                  <a:pt x="745" y="369"/>
                </a:lnTo>
                <a:lnTo>
                  <a:pt x="768" y="421"/>
                </a:lnTo>
                <a:lnTo>
                  <a:pt x="787" y="477"/>
                </a:lnTo>
                <a:lnTo>
                  <a:pt x="802" y="533"/>
                </a:lnTo>
                <a:lnTo>
                  <a:pt x="813" y="592"/>
                </a:lnTo>
                <a:lnTo>
                  <a:pt x="819" y="652"/>
                </a:lnTo>
                <a:lnTo>
                  <a:pt x="822" y="712"/>
                </a:lnTo>
                <a:lnTo>
                  <a:pt x="820" y="764"/>
                </a:lnTo>
                <a:lnTo>
                  <a:pt x="815" y="814"/>
                </a:lnTo>
                <a:lnTo>
                  <a:pt x="763" y="787"/>
                </a:lnTo>
                <a:lnTo>
                  <a:pt x="710" y="764"/>
                </a:lnTo>
                <a:lnTo>
                  <a:pt x="654" y="745"/>
                </a:lnTo>
                <a:lnTo>
                  <a:pt x="597" y="729"/>
                </a:lnTo>
                <a:lnTo>
                  <a:pt x="539" y="718"/>
                </a:lnTo>
                <a:lnTo>
                  <a:pt x="478" y="712"/>
                </a:lnTo>
                <a:lnTo>
                  <a:pt x="416" y="709"/>
                </a:lnTo>
                <a:lnTo>
                  <a:pt x="361" y="712"/>
                </a:lnTo>
                <a:lnTo>
                  <a:pt x="307" y="717"/>
                </a:lnTo>
                <a:lnTo>
                  <a:pt x="253" y="726"/>
                </a:lnTo>
                <a:lnTo>
                  <a:pt x="201" y="738"/>
                </a:lnTo>
                <a:lnTo>
                  <a:pt x="151" y="754"/>
                </a:lnTo>
                <a:lnTo>
                  <a:pt x="102" y="772"/>
                </a:lnTo>
                <a:lnTo>
                  <a:pt x="55" y="794"/>
                </a:lnTo>
                <a:lnTo>
                  <a:pt x="9" y="819"/>
                </a:lnTo>
                <a:lnTo>
                  <a:pt x="4" y="779"/>
                </a:lnTo>
                <a:lnTo>
                  <a:pt x="1" y="739"/>
                </a:lnTo>
                <a:lnTo>
                  <a:pt x="0" y="698"/>
                </a:lnTo>
                <a:lnTo>
                  <a:pt x="2" y="639"/>
                </a:lnTo>
                <a:lnTo>
                  <a:pt x="8" y="582"/>
                </a:lnTo>
                <a:lnTo>
                  <a:pt x="18" y="525"/>
                </a:lnTo>
                <a:lnTo>
                  <a:pt x="32" y="470"/>
                </a:lnTo>
                <a:lnTo>
                  <a:pt x="50" y="417"/>
                </a:lnTo>
                <a:lnTo>
                  <a:pt x="72" y="365"/>
                </a:lnTo>
                <a:lnTo>
                  <a:pt x="96" y="315"/>
                </a:lnTo>
                <a:lnTo>
                  <a:pt x="124" y="267"/>
                </a:lnTo>
                <a:lnTo>
                  <a:pt x="155" y="221"/>
                </a:lnTo>
                <a:lnTo>
                  <a:pt x="189" y="178"/>
                </a:lnTo>
                <a:lnTo>
                  <a:pt x="226" y="137"/>
                </a:lnTo>
                <a:lnTo>
                  <a:pt x="265" y="98"/>
                </a:lnTo>
                <a:lnTo>
                  <a:pt x="307" y="63"/>
                </a:lnTo>
                <a:lnTo>
                  <a:pt x="352" y="29"/>
                </a:lnTo>
                <a:lnTo>
                  <a:pt x="398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18CF6FE4-95EA-49F5-A292-BD5023F6D44D}"/>
              </a:ext>
            </a:extLst>
          </p:cNvPr>
          <p:cNvSpPr>
            <a:spLocks/>
          </p:cNvSpPr>
          <p:nvPr/>
        </p:nvSpPr>
        <p:spPr bwMode="auto">
          <a:xfrm>
            <a:off x="3077092" y="3342904"/>
            <a:ext cx="2474419" cy="1313350"/>
          </a:xfrm>
          <a:custGeom>
            <a:avLst/>
            <a:gdLst/>
            <a:ahLst/>
            <a:cxnLst>
              <a:cxn ang="0">
                <a:pos x="1619" y="40"/>
              </a:cxn>
              <a:cxn ang="0">
                <a:pos x="1623" y="121"/>
              </a:cxn>
              <a:cxn ang="0">
                <a:pos x="1614" y="241"/>
              </a:cxn>
              <a:cxn ang="0">
                <a:pos x="1588" y="355"/>
              </a:cxn>
              <a:cxn ang="0">
                <a:pos x="1547" y="463"/>
              </a:cxn>
              <a:cxn ang="0">
                <a:pos x="1492" y="563"/>
              </a:cxn>
              <a:cxn ang="0">
                <a:pos x="1423" y="654"/>
              </a:cxn>
              <a:cxn ang="0">
                <a:pos x="1344" y="733"/>
              </a:cxn>
              <a:cxn ang="0">
                <a:pos x="1253" y="802"/>
              </a:cxn>
              <a:cxn ang="0">
                <a:pos x="1154" y="857"/>
              </a:cxn>
              <a:cxn ang="0">
                <a:pos x="1045" y="898"/>
              </a:cxn>
              <a:cxn ang="0">
                <a:pos x="931" y="923"/>
              </a:cxn>
              <a:cxn ang="0">
                <a:pos x="811" y="932"/>
              </a:cxn>
              <a:cxn ang="0">
                <a:pos x="691" y="923"/>
              </a:cxn>
              <a:cxn ang="0">
                <a:pos x="577" y="898"/>
              </a:cxn>
              <a:cxn ang="0">
                <a:pos x="469" y="857"/>
              </a:cxn>
              <a:cxn ang="0">
                <a:pos x="370" y="802"/>
              </a:cxn>
              <a:cxn ang="0">
                <a:pos x="279" y="733"/>
              </a:cxn>
              <a:cxn ang="0">
                <a:pos x="199" y="654"/>
              </a:cxn>
              <a:cxn ang="0">
                <a:pos x="130" y="563"/>
              </a:cxn>
              <a:cxn ang="0">
                <a:pos x="76" y="463"/>
              </a:cxn>
              <a:cxn ang="0">
                <a:pos x="34" y="355"/>
              </a:cxn>
              <a:cxn ang="0">
                <a:pos x="9" y="241"/>
              </a:cxn>
              <a:cxn ang="0">
                <a:pos x="0" y="121"/>
              </a:cxn>
              <a:cxn ang="0">
                <a:pos x="6" y="20"/>
              </a:cxn>
              <a:cxn ang="0">
                <a:pos x="111" y="70"/>
              </a:cxn>
              <a:cxn ang="0">
                <a:pos x="224" y="104"/>
              </a:cxn>
              <a:cxn ang="0">
                <a:pos x="344" y="123"/>
              </a:cxn>
              <a:cxn ang="0">
                <a:pos x="462" y="123"/>
              </a:cxn>
              <a:cxn ang="0">
                <a:pos x="570" y="108"/>
              </a:cxn>
              <a:cxn ang="0">
                <a:pos x="674" y="79"/>
              </a:cxn>
              <a:cxn ang="0">
                <a:pos x="772" y="37"/>
              </a:cxn>
              <a:cxn ang="0">
                <a:pos x="868" y="37"/>
              </a:cxn>
              <a:cxn ang="0">
                <a:pos x="975" y="77"/>
              </a:cxn>
              <a:cxn ang="0">
                <a:pos x="1088" y="102"/>
              </a:cxn>
              <a:cxn ang="0">
                <a:pos x="1206" y="110"/>
              </a:cxn>
              <a:cxn ang="0">
                <a:pos x="1316" y="103"/>
              </a:cxn>
              <a:cxn ang="0">
                <a:pos x="1420" y="81"/>
              </a:cxn>
              <a:cxn ang="0">
                <a:pos x="1520" y="47"/>
              </a:cxn>
              <a:cxn ang="0">
                <a:pos x="1614" y="0"/>
              </a:cxn>
            </a:cxnLst>
            <a:rect l="0" t="0" r="r" b="b"/>
            <a:pathLst>
              <a:path w="1623" h="932">
                <a:moveTo>
                  <a:pt x="1614" y="0"/>
                </a:moveTo>
                <a:lnTo>
                  <a:pt x="1619" y="40"/>
                </a:lnTo>
                <a:lnTo>
                  <a:pt x="1622" y="80"/>
                </a:lnTo>
                <a:lnTo>
                  <a:pt x="1623" y="121"/>
                </a:lnTo>
                <a:lnTo>
                  <a:pt x="1620" y="182"/>
                </a:lnTo>
                <a:lnTo>
                  <a:pt x="1614" y="241"/>
                </a:lnTo>
                <a:lnTo>
                  <a:pt x="1603" y="299"/>
                </a:lnTo>
                <a:lnTo>
                  <a:pt x="1588" y="355"/>
                </a:lnTo>
                <a:lnTo>
                  <a:pt x="1569" y="410"/>
                </a:lnTo>
                <a:lnTo>
                  <a:pt x="1547" y="463"/>
                </a:lnTo>
                <a:lnTo>
                  <a:pt x="1521" y="514"/>
                </a:lnTo>
                <a:lnTo>
                  <a:pt x="1492" y="563"/>
                </a:lnTo>
                <a:lnTo>
                  <a:pt x="1460" y="609"/>
                </a:lnTo>
                <a:lnTo>
                  <a:pt x="1423" y="654"/>
                </a:lnTo>
                <a:lnTo>
                  <a:pt x="1385" y="694"/>
                </a:lnTo>
                <a:lnTo>
                  <a:pt x="1344" y="733"/>
                </a:lnTo>
                <a:lnTo>
                  <a:pt x="1300" y="769"/>
                </a:lnTo>
                <a:lnTo>
                  <a:pt x="1253" y="802"/>
                </a:lnTo>
                <a:lnTo>
                  <a:pt x="1204" y="831"/>
                </a:lnTo>
                <a:lnTo>
                  <a:pt x="1154" y="857"/>
                </a:lnTo>
                <a:lnTo>
                  <a:pt x="1100" y="879"/>
                </a:lnTo>
                <a:lnTo>
                  <a:pt x="1045" y="898"/>
                </a:lnTo>
                <a:lnTo>
                  <a:pt x="989" y="913"/>
                </a:lnTo>
                <a:lnTo>
                  <a:pt x="931" y="923"/>
                </a:lnTo>
                <a:lnTo>
                  <a:pt x="872" y="930"/>
                </a:lnTo>
                <a:lnTo>
                  <a:pt x="811" y="932"/>
                </a:lnTo>
                <a:lnTo>
                  <a:pt x="751" y="930"/>
                </a:lnTo>
                <a:lnTo>
                  <a:pt x="691" y="923"/>
                </a:lnTo>
                <a:lnTo>
                  <a:pt x="633" y="913"/>
                </a:lnTo>
                <a:lnTo>
                  <a:pt x="577" y="898"/>
                </a:lnTo>
                <a:lnTo>
                  <a:pt x="522" y="879"/>
                </a:lnTo>
                <a:lnTo>
                  <a:pt x="469" y="857"/>
                </a:lnTo>
                <a:lnTo>
                  <a:pt x="419" y="831"/>
                </a:lnTo>
                <a:lnTo>
                  <a:pt x="370" y="802"/>
                </a:lnTo>
                <a:lnTo>
                  <a:pt x="323" y="769"/>
                </a:lnTo>
                <a:lnTo>
                  <a:pt x="279" y="733"/>
                </a:lnTo>
                <a:lnTo>
                  <a:pt x="238" y="694"/>
                </a:lnTo>
                <a:lnTo>
                  <a:pt x="199" y="654"/>
                </a:lnTo>
                <a:lnTo>
                  <a:pt x="163" y="609"/>
                </a:lnTo>
                <a:lnTo>
                  <a:pt x="130" y="563"/>
                </a:lnTo>
                <a:lnTo>
                  <a:pt x="102" y="514"/>
                </a:lnTo>
                <a:lnTo>
                  <a:pt x="76" y="463"/>
                </a:lnTo>
                <a:lnTo>
                  <a:pt x="53" y="410"/>
                </a:lnTo>
                <a:lnTo>
                  <a:pt x="34" y="355"/>
                </a:lnTo>
                <a:lnTo>
                  <a:pt x="19" y="299"/>
                </a:lnTo>
                <a:lnTo>
                  <a:pt x="9" y="241"/>
                </a:lnTo>
                <a:lnTo>
                  <a:pt x="2" y="182"/>
                </a:lnTo>
                <a:lnTo>
                  <a:pt x="0" y="121"/>
                </a:lnTo>
                <a:lnTo>
                  <a:pt x="1" y="70"/>
                </a:lnTo>
                <a:lnTo>
                  <a:pt x="6" y="20"/>
                </a:lnTo>
                <a:lnTo>
                  <a:pt x="58" y="46"/>
                </a:lnTo>
                <a:lnTo>
                  <a:pt x="111" y="70"/>
                </a:lnTo>
                <a:lnTo>
                  <a:pt x="167" y="89"/>
                </a:lnTo>
                <a:lnTo>
                  <a:pt x="224" y="104"/>
                </a:lnTo>
                <a:lnTo>
                  <a:pt x="283" y="116"/>
                </a:lnTo>
                <a:lnTo>
                  <a:pt x="344" y="123"/>
                </a:lnTo>
                <a:lnTo>
                  <a:pt x="405" y="125"/>
                </a:lnTo>
                <a:lnTo>
                  <a:pt x="462" y="123"/>
                </a:lnTo>
                <a:lnTo>
                  <a:pt x="516" y="117"/>
                </a:lnTo>
                <a:lnTo>
                  <a:pt x="570" y="108"/>
                </a:lnTo>
                <a:lnTo>
                  <a:pt x="623" y="95"/>
                </a:lnTo>
                <a:lnTo>
                  <a:pt x="674" y="79"/>
                </a:lnTo>
                <a:lnTo>
                  <a:pt x="724" y="60"/>
                </a:lnTo>
                <a:lnTo>
                  <a:pt x="772" y="37"/>
                </a:lnTo>
                <a:lnTo>
                  <a:pt x="818" y="12"/>
                </a:lnTo>
                <a:lnTo>
                  <a:pt x="868" y="37"/>
                </a:lnTo>
                <a:lnTo>
                  <a:pt x="921" y="59"/>
                </a:lnTo>
                <a:lnTo>
                  <a:pt x="975" y="77"/>
                </a:lnTo>
                <a:lnTo>
                  <a:pt x="1031" y="91"/>
                </a:lnTo>
                <a:lnTo>
                  <a:pt x="1088" y="102"/>
                </a:lnTo>
                <a:lnTo>
                  <a:pt x="1146" y="108"/>
                </a:lnTo>
                <a:lnTo>
                  <a:pt x="1206" y="110"/>
                </a:lnTo>
                <a:lnTo>
                  <a:pt x="1261" y="108"/>
                </a:lnTo>
                <a:lnTo>
                  <a:pt x="1316" y="103"/>
                </a:lnTo>
                <a:lnTo>
                  <a:pt x="1368" y="94"/>
                </a:lnTo>
                <a:lnTo>
                  <a:pt x="1420" y="81"/>
                </a:lnTo>
                <a:lnTo>
                  <a:pt x="1471" y="66"/>
                </a:lnTo>
                <a:lnTo>
                  <a:pt x="1520" y="47"/>
                </a:lnTo>
                <a:lnTo>
                  <a:pt x="1568" y="25"/>
                </a:lnTo>
                <a:lnTo>
                  <a:pt x="161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13A6550C-BEF6-44AC-986F-908DC28FA462}"/>
              </a:ext>
            </a:extLst>
          </p:cNvPr>
          <p:cNvSpPr>
            <a:spLocks/>
          </p:cNvSpPr>
          <p:nvPr/>
        </p:nvSpPr>
        <p:spPr bwMode="auto">
          <a:xfrm>
            <a:off x="3093009" y="2549706"/>
            <a:ext cx="1237971" cy="993467"/>
          </a:xfrm>
          <a:custGeom>
            <a:avLst/>
            <a:gdLst/>
            <a:ahLst/>
            <a:cxnLst>
              <a:cxn ang="0">
                <a:pos x="398" y="0"/>
              </a:cxn>
              <a:cxn ang="0">
                <a:pos x="409" y="58"/>
              </a:cxn>
              <a:cxn ang="0">
                <a:pos x="424" y="115"/>
              </a:cxn>
              <a:cxn ang="0">
                <a:pos x="442" y="170"/>
              </a:cxn>
              <a:cxn ang="0">
                <a:pos x="465" y="223"/>
              </a:cxn>
              <a:cxn ang="0">
                <a:pos x="491" y="274"/>
              </a:cxn>
              <a:cxn ang="0">
                <a:pos x="521" y="324"/>
              </a:cxn>
              <a:cxn ang="0">
                <a:pos x="554" y="370"/>
              </a:cxn>
              <a:cxn ang="0">
                <a:pos x="590" y="414"/>
              </a:cxn>
              <a:cxn ang="0">
                <a:pos x="629" y="455"/>
              </a:cxn>
              <a:cxn ang="0">
                <a:pos x="671" y="494"/>
              </a:cxn>
              <a:cxn ang="0">
                <a:pos x="716" y="530"/>
              </a:cxn>
              <a:cxn ang="0">
                <a:pos x="762" y="563"/>
              </a:cxn>
              <a:cxn ang="0">
                <a:pos x="812" y="592"/>
              </a:cxn>
              <a:cxn ang="0">
                <a:pos x="766" y="617"/>
              </a:cxn>
              <a:cxn ang="0">
                <a:pos x="718" y="640"/>
              </a:cxn>
              <a:cxn ang="0">
                <a:pos x="668" y="659"/>
              </a:cxn>
              <a:cxn ang="0">
                <a:pos x="617" y="675"/>
              </a:cxn>
              <a:cxn ang="0">
                <a:pos x="564" y="688"/>
              </a:cxn>
              <a:cxn ang="0">
                <a:pos x="510" y="697"/>
              </a:cxn>
              <a:cxn ang="0">
                <a:pos x="456" y="703"/>
              </a:cxn>
              <a:cxn ang="0">
                <a:pos x="399" y="705"/>
              </a:cxn>
              <a:cxn ang="0">
                <a:pos x="338" y="703"/>
              </a:cxn>
              <a:cxn ang="0">
                <a:pos x="277" y="696"/>
              </a:cxn>
              <a:cxn ang="0">
                <a:pos x="218" y="684"/>
              </a:cxn>
              <a:cxn ang="0">
                <a:pos x="161" y="669"/>
              </a:cxn>
              <a:cxn ang="0">
                <a:pos x="105" y="650"/>
              </a:cxn>
              <a:cxn ang="0">
                <a:pos x="52" y="626"/>
              </a:cxn>
              <a:cxn ang="0">
                <a:pos x="0" y="600"/>
              </a:cxn>
              <a:cxn ang="0">
                <a:pos x="10" y="541"/>
              </a:cxn>
              <a:cxn ang="0">
                <a:pos x="23" y="484"/>
              </a:cxn>
              <a:cxn ang="0">
                <a:pos x="41" y="429"/>
              </a:cxn>
              <a:cxn ang="0">
                <a:pos x="62" y="375"/>
              </a:cxn>
              <a:cxn ang="0">
                <a:pos x="87" y="324"/>
              </a:cxn>
              <a:cxn ang="0">
                <a:pos x="116" y="275"/>
              </a:cxn>
              <a:cxn ang="0">
                <a:pos x="147" y="227"/>
              </a:cxn>
              <a:cxn ang="0">
                <a:pos x="182" y="182"/>
              </a:cxn>
              <a:cxn ang="0">
                <a:pos x="220" y="140"/>
              </a:cxn>
              <a:cxn ang="0">
                <a:pos x="260" y="101"/>
              </a:cxn>
              <a:cxn ang="0">
                <a:pos x="304" y="64"/>
              </a:cxn>
              <a:cxn ang="0">
                <a:pos x="350" y="30"/>
              </a:cxn>
              <a:cxn ang="0">
                <a:pos x="398" y="0"/>
              </a:cxn>
            </a:cxnLst>
            <a:rect l="0" t="0" r="r" b="b"/>
            <a:pathLst>
              <a:path w="812" h="705">
                <a:moveTo>
                  <a:pt x="398" y="0"/>
                </a:moveTo>
                <a:lnTo>
                  <a:pt x="409" y="58"/>
                </a:lnTo>
                <a:lnTo>
                  <a:pt x="424" y="115"/>
                </a:lnTo>
                <a:lnTo>
                  <a:pt x="442" y="170"/>
                </a:lnTo>
                <a:lnTo>
                  <a:pt x="465" y="223"/>
                </a:lnTo>
                <a:lnTo>
                  <a:pt x="491" y="274"/>
                </a:lnTo>
                <a:lnTo>
                  <a:pt x="521" y="324"/>
                </a:lnTo>
                <a:lnTo>
                  <a:pt x="554" y="370"/>
                </a:lnTo>
                <a:lnTo>
                  <a:pt x="590" y="414"/>
                </a:lnTo>
                <a:lnTo>
                  <a:pt x="629" y="455"/>
                </a:lnTo>
                <a:lnTo>
                  <a:pt x="671" y="494"/>
                </a:lnTo>
                <a:lnTo>
                  <a:pt x="716" y="530"/>
                </a:lnTo>
                <a:lnTo>
                  <a:pt x="762" y="563"/>
                </a:lnTo>
                <a:lnTo>
                  <a:pt x="812" y="592"/>
                </a:lnTo>
                <a:lnTo>
                  <a:pt x="766" y="617"/>
                </a:lnTo>
                <a:lnTo>
                  <a:pt x="718" y="640"/>
                </a:lnTo>
                <a:lnTo>
                  <a:pt x="668" y="659"/>
                </a:lnTo>
                <a:lnTo>
                  <a:pt x="617" y="675"/>
                </a:lnTo>
                <a:lnTo>
                  <a:pt x="564" y="688"/>
                </a:lnTo>
                <a:lnTo>
                  <a:pt x="510" y="697"/>
                </a:lnTo>
                <a:lnTo>
                  <a:pt x="456" y="703"/>
                </a:lnTo>
                <a:lnTo>
                  <a:pt x="399" y="705"/>
                </a:lnTo>
                <a:lnTo>
                  <a:pt x="338" y="703"/>
                </a:lnTo>
                <a:lnTo>
                  <a:pt x="277" y="696"/>
                </a:lnTo>
                <a:lnTo>
                  <a:pt x="218" y="684"/>
                </a:lnTo>
                <a:lnTo>
                  <a:pt x="161" y="669"/>
                </a:lnTo>
                <a:lnTo>
                  <a:pt x="105" y="650"/>
                </a:lnTo>
                <a:lnTo>
                  <a:pt x="52" y="626"/>
                </a:lnTo>
                <a:lnTo>
                  <a:pt x="0" y="600"/>
                </a:lnTo>
                <a:lnTo>
                  <a:pt x="10" y="541"/>
                </a:lnTo>
                <a:lnTo>
                  <a:pt x="23" y="484"/>
                </a:lnTo>
                <a:lnTo>
                  <a:pt x="41" y="429"/>
                </a:lnTo>
                <a:lnTo>
                  <a:pt x="62" y="375"/>
                </a:lnTo>
                <a:lnTo>
                  <a:pt x="87" y="324"/>
                </a:lnTo>
                <a:lnTo>
                  <a:pt x="116" y="275"/>
                </a:lnTo>
                <a:lnTo>
                  <a:pt x="147" y="227"/>
                </a:lnTo>
                <a:lnTo>
                  <a:pt x="182" y="182"/>
                </a:lnTo>
                <a:lnTo>
                  <a:pt x="220" y="140"/>
                </a:lnTo>
                <a:lnTo>
                  <a:pt x="260" y="101"/>
                </a:lnTo>
                <a:lnTo>
                  <a:pt x="304" y="64"/>
                </a:lnTo>
                <a:lnTo>
                  <a:pt x="350" y="30"/>
                </a:lnTo>
                <a:lnTo>
                  <a:pt x="39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4496774C-D476-4DBA-8A16-30E785B9DEBE}"/>
              </a:ext>
            </a:extLst>
          </p:cNvPr>
          <p:cNvSpPr>
            <a:spLocks/>
          </p:cNvSpPr>
          <p:nvPr/>
        </p:nvSpPr>
        <p:spPr bwMode="auto">
          <a:xfrm>
            <a:off x="4328256" y="2542320"/>
            <a:ext cx="1213579" cy="979376"/>
          </a:xfrm>
          <a:custGeom>
            <a:avLst/>
            <a:gdLst/>
            <a:ahLst/>
            <a:cxnLst>
              <a:cxn ang="0">
                <a:pos x="392" y="0"/>
              </a:cxn>
              <a:cxn ang="0">
                <a:pos x="440" y="29"/>
              </a:cxn>
              <a:cxn ang="0">
                <a:pos x="486" y="62"/>
              </a:cxn>
              <a:cxn ang="0">
                <a:pos x="529" y="97"/>
              </a:cxn>
              <a:cxn ang="0">
                <a:pos x="570" y="136"/>
              </a:cxn>
              <a:cxn ang="0">
                <a:pos x="608" y="177"/>
              </a:cxn>
              <a:cxn ang="0">
                <a:pos x="643" y="221"/>
              </a:cxn>
              <a:cxn ang="0">
                <a:pos x="676" y="267"/>
              </a:cxn>
              <a:cxn ang="0">
                <a:pos x="705" y="315"/>
              </a:cxn>
              <a:cxn ang="0">
                <a:pos x="730" y="366"/>
              </a:cxn>
              <a:cxn ang="0">
                <a:pos x="752" y="418"/>
              </a:cxn>
              <a:cxn ang="0">
                <a:pos x="770" y="472"/>
              </a:cxn>
              <a:cxn ang="0">
                <a:pos x="785" y="528"/>
              </a:cxn>
              <a:cxn ang="0">
                <a:pos x="796" y="585"/>
              </a:cxn>
              <a:cxn ang="0">
                <a:pos x="750" y="610"/>
              </a:cxn>
              <a:cxn ang="0">
                <a:pos x="702" y="632"/>
              </a:cxn>
              <a:cxn ang="0">
                <a:pos x="653" y="651"/>
              </a:cxn>
              <a:cxn ang="0">
                <a:pos x="602" y="666"/>
              </a:cxn>
              <a:cxn ang="0">
                <a:pos x="550" y="679"/>
              </a:cxn>
              <a:cxn ang="0">
                <a:pos x="498" y="688"/>
              </a:cxn>
              <a:cxn ang="0">
                <a:pos x="443" y="693"/>
              </a:cxn>
              <a:cxn ang="0">
                <a:pos x="388" y="695"/>
              </a:cxn>
              <a:cxn ang="0">
                <a:pos x="328" y="693"/>
              </a:cxn>
              <a:cxn ang="0">
                <a:pos x="270" y="687"/>
              </a:cxn>
              <a:cxn ang="0">
                <a:pos x="213" y="676"/>
              </a:cxn>
              <a:cxn ang="0">
                <a:pos x="157" y="662"/>
              </a:cxn>
              <a:cxn ang="0">
                <a:pos x="103" y="644"/>
              </a:cxn>
              <a:cxn ang="0">
                <a:pos x="50" y="622"/>
              </a:cxn>
              <a:cxn ang="0">
                <a:pos x="0" y="597"/>
              </a:cxn>
              <a:cxn ang="0">
                <a:pos x="47" y="566"/>
              </a:cxn>
              <a:cxn ang="0">
                <a:pos x="93" y="533"/>
              </a:cxn>
              <a:cxn ang="0">
                <a:pos x="136" y="496"/>
              </a:cxn>
              <a:cxn ang="0">
                <a:pos x="176" y="457"/>
              </a:cxn>
              <a:cxn ang="0">
                <a:pos x="213" y="415"/>
              </a:cxn>
              <a:cxn ang="0">
                <a:pos x="247" y="370"/>
              </a:cxn>
              <a:cxn ang="0">
                <a:pos x="279" y="323"/>
              </a:cxn>
              <a:cxn ang="0">
                <a:pos x="307" y="274"/>
              </a:cxn>
              <a:cxn ang="0">
                <a:pos x="331" y="223"/>
              </a:cxn>
              <a:cxn ang="0">
                <a:pos x="352" y="169"/>
              </a:cxn>
              <a:cxn ang="0">
                <a:pos x="370" y="114"/>
              </a:cxn>
              <a:cxn ang="0">
                <a:pos x="383" y="57"/>
              </a:cxn>
              <a:cxn ang="0">
                <a:pos x="392" y="0"/>
              </a:cxn>
            </a:cxnLst>
            <a:rect l="0" t="0" r="r" b="b"/>
            <a:pathLst>
              <a:path w="796" h="695">
                <a:moveTo>
                  <a:pt x="392" y="0"/>
                </a:moveTo>
                <a:lnTo>
                  <a:pt x="440" y="29"/>
                </a:lnTo>
                <a:lnTo>
                  <a:pt x="486" y="62"/>
                </a:lnTo>
                <a:lnTo>
                  <a:pt x="529" y="97"/>
                </a:lnTo>
                <a:lnTo>
                  <a:pt x="570" y="136"/>
                </a:lnTo>
                <a:lnTo>
                  <a:pt x="608" y="177"/>
                </a:lnTo>
                <a:lnTo>
                  <a:pt x="643" y="221"/>
                </a:lnTo>
                <a:lnTo>
                  <a:pt x="676" y="267"/>
                </a:lnTo>
                <a:lnTo>
                  <a:pt x="705" y="315"/>
                </a:lnTo>
                <a:lnTo>
                  <a:pt x="730" y="366"/>
                </a:lnTo>
                <a:lnTo>
                  <a:pt x="752" y="418"/>
                </a:lnTo>
                <a:lnTo>
                  <a:pt x="770" y="472"/>
                </a:lnTo>
                <a:lnTo>
                  <a:pt x="785" y="528"/>
                </a:lnTo>
                <a:lnTo>
                  <a:pt x="796" y="585"/>
                </a:lnTo>
                <a:lnTo>
                  <a:pt x="750" y="610"/>
                </a:lnTo>
                <a:lnTo>
                  <a:pt x="702" y="632"/>
                </a:lnTo>
                <a:lnTo>
                  <a:pt x="653" y="651"/>
                </a:lnTo>
                <a:lnTo>
                  <a:pt x="602" y="666"/>
                </a:lnTo>
                <a:lnTo>
                  <a:pt x="550" y="679"/>
                </a:lnTo>
                <a:lnTo>
                  <a:pt x="498" y="688"/>
                </a:lnTo>
                <a:lnTo>
                  <a:pt x="443" y="693"/>
                </a:lnTo>
                <a:lnTo>
                  <a:pt x="388" y="695"/>
                </a:lnTo>
                <a:lnTo>
                  <a:pt x="328" y="693"/>
                </a:lnTo>
                <a:lnTo>
                  <a:pt x="270" y="687"/>
                </a:lnTo>
                <a:lnTo>
                  <a:pt x="213" y="676"/>
                </a:lnTo>
                <a:lnTo>
                  <a:pt x="157" y="662"/>
                </a:lnTo>
                <a:lnTo>
                  <a:pt x="103" y="644"/>
                </a:lnTo>
                <a:lnTo>
                  <a:pt x="50" y="622"/>
                </a:lnTo>
                <a:lnTo>
                  <a:pt x="0" y="597"/>
                </a:lnTo>
                <a:lnTo>
                  <a:pt x="47" y="566"/>
                </a:lnTo>
                <a:lnTo>
                  <a:pt x="93" y="533"/>
                </a:lnTo>
                <a:lnTo>
                  <a:pt x="136" y="496"/>
                </a:lnTo>
                <a:lnTo>
                  <a:pt x="176" y="457"/>
                </a:lnTo>
                <a:lnTo>
                  <a:pt x="213" y="415"/>
                </a:lnTo>
                <a:lnTo>
                  <a:pt x="247" y="370"/>
                </a:lnTo>
                <a:lnTo>
                  <a:pt x="279" y="323"/>
                </a:lnTo>
                <a:lnTo>
                  <a:pt x="307" y="274"/>
                </a:lnTo>
                <a:lnTo>
                  <a:pt x="331" y="223"/>
                </a:lnTo>
                <a:lnTo>
                  <a:pt x="352" y="169"/>
                </a:lnTo>
                <a:lnTo>
                  <a:pt x="370" y="114"/>
                </a:lnTo>
                <a:lnTo>
                  <a:pt x="383" y="57"/>
                </a:lnTo>
                <a:lnTo>
                  <a:pt x="39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2C82A2E3-0537-41B0-9DD7-0B43C1E92137}"/>
              </a:ext>
            </a:extLst>
          </p:cNvPr>
          <p:cNvSpPr>
            <a:spLocks/>
          </p:cNvSpPr>
          <p:nvPr/>
        </p:nvSpPr>
        <p:spPr bwMode="auto">
          <a:xfrm>
            <a:off x="3707774" y="2395457"/>
            <a:ext cx="1228824" cy="989241"/>
          </a:xfrm>
          <a:custGeom>
            <a:avLst/>
            <a:gdLst/>
            <a:ahLst/>
            <a:cxnLst>
              <a:cxn ang="0">
                <a:pos x="407" y="0"/>
              </a:cxn>
              <a:cxn ang="0">
                <a:pos x="469" y="3"/>
              </a:cxn>
              <a:cxn ang="0">
                <a:pos x="530" y="9"/>
              </a:cxn>
              <a:cxn ang="0">
                <a:pos x="588" y="20"/>
              </a:cxn>
              <a:cxn ang="0">
                <a:pos x="645" y="36"/>
              </a:cxn>
              <a:cxn ang="0">
                <a:pos x="701" y="55"/>
              </a:cxn>
              <a:cxn ang="0">
                <a:pos x="754" y="78"/>
              </a:cxn>
              <a:cxn ang="0">
                <a:pos x="806" y="105"/>
              </a:cxn>
              <a:cxn ang="0">
                <a:pos x="797" y="162"/>
              </a:cxn>
              <a:cxn ang="0">
                <a:pos x="784" y="219"/>
              </a:cxn>
              <a:cxn ang="0">
                <a:pos x="766" y="274"/>
              </a:cxn>
              <a:cxn ang="0">
                <a:pos x="745" y="328"/>
              </a:cxn>
              <a:cxn ang="0">
                <a:pos x="721" y="379"/>
              </a:cxn>
              <a:cxn ang="0">
                <a:pos x="693" y="428"/>
              </a:cxn>
              <a:cxn ang="0">
                <a:pos x="661" y="475"/>
              </a:cxn>
              <a:cxn ang="0">
                <a:pos x="627" y="520"/>
              </a:cxn>
              <a:cxn ang="0">
                <a:pos x="590" y="562"/>
              </a:cxn>
              <a:cxn ang="0">
                <a:pos x="550" y="601"/>
              </a:cxn>
              <a:cxn ang="0">
                <a:pos x="507" y="638"/>
              </a:cxn>
              <a:cxn ang="0">
                <a:pos x="461" y="671"/>
              </a:cxn>
              <a:cxn ang="0">
                <a:pos x="414" y="702"/>
              </a:cxn>
              <a:cxn ang="0">
                <a:pos x="364" y="673"/>
              </a:cxn>
              <a:cxn ang="0">
                <a:pos x="318" y="640"/>
              </a:cxn>
              <a:cxn ang="0">
                <a:pos x="273" y="604"/>
              </a:cxn>
              <a:cxn ang="0">
                <a:pos x="231" y="565"/>
              </a:cxn>
              <a:cxn ang="0">
                <a:pos x="192" y="524"/>
              </a:cxn>
              <a:cxn ang="0">
                <a:pos x="156" y="480"/>
              </a:cxn>
              <a:cxn ang="0">
                <a:pos x="123" y="434"/>
              </a:cxn>
              <a:cxn ang="0">
                <a:pos x="93" y="384"/>
              </a:cxn>
              <a:cxn ang="0">
                <a:pos x="67" y="333"/>
              </a:cxn>
              <a:cxn ang="0">
                <a:pos x="44" y="280"/>
              </a:cxn>
              <a:cxn ang="0">
                <a:pos x="26" y="225"/>
              </a:cxn>
              <a:cxn ang="0">
                <a:pos x="11" y="168"/>
              </a:cxn>
              <a:cxn ang="0">
                <a:pos x="0" y="110"/>
              </a:cxn>
              <a:cxn ang="0">
                <a:pos x="46" y="85"/>
              </a:cxn>
              <a:cxn ang="0">
                <a:pos x="93" y="63"/>
              </a:cxn>
              <a:cxn ang="0">
                <a:pos x="142" y="45"/>
              </a:cxn>
              <a:cxn ang="0">
                <a:pos x="192" y="29"/>
              </a:cxn>
              <a:cxn ang="0">
                <a:pos x="244" y="17"/>
              </a:cxn>
              <a:cxn ang="0">
                <a:pos x="298" y="8"/>
              </a:cxn>
              <a:cxn ang="0">
                <a:pos x="352" y="3"/>
              </a:cxn>
              <a:cxn ang="0">
                <a:pos x="407" y="0"/>
              </a:cxn>
            </a:cxnLst>
            <a:rect l="0" t="0" r="r" b="b"/>
            <a:pathLst>
              <a:path w="806" h="702">
                <a:moveTo>
                  <a:pt x="407" y="0"/>
                </a:moveTo>
                <a:lnTo>
                  <a:pt x="469" y="3"/>
                </a:lnTo>
                <a:lnTo>
                  <a:pt x="530" y="9"/>
                </a:lnTo>
                <a:lnTo>
                  <a:pt x="588" y="20"/>
                </a:lnTo>
                <a:lnTo>
                  <a:pt x="645" y="36"/>
                </a:lnTo>
                <a:lnTo>
                  <a:pt x="701" y="55"/>
                </a:lnTo>
                <a:lnTo>
                  <a:pt x="754" y="78"/>
                </a:lnTo>
                <a:lnTo>
                  <a:pt x="806" y="105"/>
                </a:lnTo>
                <a:lnTo>
                  <a:pt x="797" y="162"/>
                </a:lnTo>
                <a:lnTo>
                  <a:pt x="784" y="219"/>
                </a:lnTo>
                <a:lnTo>
                  <a:pt x="766" y="274"/>
                </a:lnTo>
                <a:lnTo>
                  <a:pt x="745" y="328"/>
                </a:lnTo>
                <a:lnTo>
                  <a:pt x="721" y="379"/>
                </a:lnTo>
                <a:lnTo>
                  <a:pt x="693" y="428"/>
                </a:lnTo>
                <a:lnTo>
                  <a:pt x="661" y="475"/>
                </a:lnTo>
                <a:lnTo>
                  <a:pt x="627" y="520"/>
                </a:lnTo>
                <a:lnTo>
                  <a:pt x="590" y="562"/>
                </a:lnTo>
                <a:lnTo>
                  <a:pt x="550" y="601"/>
                </a:lnTo>
                <a:lnTo>
                  <a:pt x="507" y="638"/>
                </a:lnTo>
                <a:lnTo>
                  <a:pt x="461" y="671"/>
                </a:lnTo>
                <a:lnTo>
                  <a:pt x="414" y="702"/>
                </a:lnTo>
                <a:lnTo>
                  <a:pt x="364" y="673"/>
                </a:lnTo>
                <a:lnTo>
                  <a:pt x="318" y="640"/>
                </a:lnTo>
                <a:lnTo>
                  <a:pt x="273" y="604"/>
                </a:lnTo>
                <a:lnTo>
                  <a:pt x="231" y="565"/>
                </a:lnTo>
                <a:lnTo>
                  <a:pt x="192" y="524"/>
                </a:lnTo>
                <a:lnTo>
                  <a:pt x="156" y="480"/>
                </a:lnTo>
                <a:lnTo>
                  <a:pt x="123" y="434"/>
                </a:lnTo>
                <a:lnTo>
                  <a:pt x="93" y="384"/>
                </a:lnTo>
                <a:lnTo>
                  <a:pt x="67" y="333"/>
                </a:lnTo>
                <a:lnTo>
                  <a:pt x="44" y="280"/>
                </a:lnTo>
                <a:lnTo>
                  <a:pt x="26" y="225"/>
                </a:lnTo>
                <a:lnTo>
                  <a:pt x="11" y="168"/>
                </a:lnTo>
                <a:lnTo>
                  <a:pt x="0" y="110"/>
                </a:lnTo>
                <a:lnTo>
                  <a:pt x="46" y="85"/>
                </a:lnTo>
                <a:lnTo>
                  <a:pt x="93" y="63"/>
                </a:lnTo>
                <a:lnTo>
                  <a:pt x="142" y="45"/>
                </a:lnTo>
                <a:lnTo>
                  <a:pt x="192" y="29"/>
                </a:lnTo>
                <a:lnTo>
                  <a:pt x="244" y="17"/>
                </a:lnTo>
                <a:lnTo>
                  <a:pt x="298" y="8"/>
                </a:lnTo>
                <a:lnTo>
                  <a:pt x="352" y="3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78362-06DB-4BCA-8F1E-4F3AFBAD8C6B}"/>
              </a:ext>
            </a:extLst>
          </p:cNvPr>
          <p:cNvSpPr txBox="1"/>
          <p:nvPr/>
        </p:nvSpPr>
        <p:spPr>
          <a:xfrm>
            <a:off x="2586678" y="2111638"/>
            <a:ext cx="104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Социология</a:t>
            </a:r>
            <a:endParaRPr lang="en-US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4CCF2E-0CA3-4E3E-93C3-037C4AAC1D15}"/>
              </a:ext>
            </a:extLst>
          </p:cNvPr>
          <p:cNvSpPr txBox="1"/>
          <p:nvPr/>
        </p:nvSpPr>
        <p:spPr>
          <a:xfrm>
            <a:off x="4880921" y="2111638"/>
            <a:ext cx="11865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Архитектура</a:t>
            </a:r>
            <a:endParaRPr lang="en-US" sz="13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23">
            <a:extLst>
              <a:ext uri="{FF2B5EF4-FFF2-40B4-BE49-F238E27FC236}">
                <a16:creationId xmlns:a16="http://schemas.microsoft.com/office/drawing/2014/main" id="{2D19DAFA-C5D6-4D5C-9B16-B827CF5C9FCF}"/>
              </a:ext>
            </a:extLst>
          </p:cNvPr>
          <p:cNvGrpSpPr/>
          <p:nvPr/>
        </p:nvGrpSpPr>
        <p:grpSpPr>
          <a:xfrm>
            <a:off x="3665682" y="3653668"/>
            <a:ext cx="1177851" cy="554457"/>
            <a:chOff x="5185277" y="4610483"/>
            <a:chExt cx="1346916" cy="6859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7A0A51-2332-4ED5-B79D-67690CDEE18C}"/>
                </a:ext>
              </a:extLst>
            </p:cNvPr>
            <p:cNvSpPr txBox="1"/>
            <p:nvPr/>
          </p:nvSpPr>
          <p:spPr>
            <a:xfrm>
              <a:off x="5185277" y="4982312"/>
              <a:ext cx="211247" cy="314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F8935D-2604-473D-8C4B-4FF9335CFDA5}"/>
                </a:ext>
              </a:extLst>
            </p:cNvPr>
            <p:cNvSpPr txBox="1"/>
            <p:nvPr/>
          </p:nvSpPr>
          <p:spPr>
            <a:xfrm>
              <a:off x="5384309" y="4610483"/>
              <a:ext cx="1147884" cy="3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Здоровье</a:t>
              </a:r>
              <a:r>
                <a:rPr lang="ru-RU" sz="135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sz="13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7D324C-B29C-4D37-85AD-B995E7A002FE}"/>
              </a:ext>
            </a:extLst>
          </p:cNvPr>
          <p:cNvSpPr txBox="1"/>
          <p:nvPr/>
        </p:nvSpPr>
        <p:spPr>
          <a:xfrm>
            <a:off x="1418721" y="3456477"/>
            <a:ext cx="1729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Спорт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09BFB7-D3B6-4B0E-BA57-76A91185D320}"/>
              </a:ext>
            </a:extLst>
          </p:cNvPr>
          <p:cNvSpPr txBox="1"/>
          <p:nvPr/>
        </p:nvSpPr>
        <p:spPr>
          <a:xfrm>
            <a:off x="6537420" y="4182917"/>
            <a:ext cx="2214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Спортивная площадка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2.0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DBB6FA-354C-454D-B4C9-0902282CC1CA}"/>
              </a:ext>
            </a:extLst>
          </p:cNvPr>
          <p:cNvSpPr txBox="1"/>
          <p:nvPr/>
        </p:nvSpPr>
        <p:spPr>
          <a:xfrm>
            <a:off x="3538801" y="821948"/>
            <a:ext cx="2224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Третье место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10CE96-2D7F-42AE-97BC-BD276E4FFC60}"/>
              </a:ext>
            </a:extLst>
          </p:cNvPr>
          <p:cNvSpPr txBox="1"/>
          <p:nvPr/>
        </p:nvSpPr>
        <p:spPr>
          <a:xfrm>
            <a:off x="3705752" y="2482434"/>
            <a:ext cx="1112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Социальная среда города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Arrow Connector 44">
            <a:extLst>
              <a:ext uri="{FF2B5EF4-FFF2-40B4-BE49-F238E27FC236}">
                <a16:creationId xmlns:a16="http://schemas.microsoft.com/office/drawing/2014/main" id="{3AFF55D3-AA1F-4018-AA55-7D9DF99CA0EA}"/>
              </a:ext>
            </a:extLst>
          </p:cNvPr>
          <p:cNvCxnSpPr>
            <a:cxnSpLocks/>
          </p:cNvCxnSpPr>
          <p:nvPr/>
        </p:nvCxnSpPr>
        <p:spPr>
          <a:xfrm>
            <a:off x="2914175" y="3325270"/>
            <a:ext cx="113824" cy="36954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46">
            <a:extLst>
              <a:ext uri="{FF2B5EF4-FFF2-40B4-BE49-F238E27FC236}">
                <a16:creationId xmlns:a16="http://schemas.microsoft.com/office/drawing/2014/main" id="{C739F33C-C2EE-4572-AA8F-29A7CAB42C43}"/>
              </a:ext>
            </a:extLst>
          </p:cNvPr>
          <p:cNvCxnSpPr>
            <a:cxnSpLocks/>
          </p:cNvCxnSpPr>
          <p:nvPr/>
        </p:nvCxnSpPr>
        <p:spPr>
          <a:xfrm>
            <a:off x="4448918" y="1246626"/>
            <a:ext cx="7831" cy="4789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F6DED03-E8F5-4861-B8D7-928F0D418DB8}"/>
              </a:ext>
            </a:extLst>
          </p:cNvPr>
          <p:cNvSpPr txBox="1"/>
          <p:nvPr/>
        </p:nvSpPr>
        <p:spPr>
          <a:xfrm>
            <a:off x="311358" y="479656"/>
            <a:ext cx="2214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Улучшение социальной среды города …</a:t>
            </a: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F231832E-CCCA-4C20-81CD-C8F59EA9C00B}"/>
              </a:ext>
            </a:extLst>
          </p:cNvPr>
          <p:cNvCxnSpPr>
            <a:cxnSpLocks/>
          </p:cNvCxnSpPr>
          <p:nvPr/>
        </p:nvCxnSpPr>
        <p:spPr>
          <a:xfrm flipH="1">
            <a:off x="204982" y="181543"/>
            <a:ext cx="3460410" cy="2672680"/>
          </a:xfrm>
          <a:prstGeom prst="line">
            <a:avLst/>
          </a:prstGeom>
          <a:ln>
            <a:solidFill>
              <a:srgbClr val="20353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5236793F-3357-40C1-BA11-827966035E67}"/>
              </a:ext>
            </a:extLst>
          </p:cNvPr>
          <p:cNvCxnSpPr>
            <a:cxnSpLocks/>
          </p:cNvCxnSpPr>
          <p:nvPr/>
        </p:nvCxnSpPr>
        <p:spPr>
          <a:xfrm flipH="1">
            <a:off x="5316889" y="1693729"/>
            <a:ext cx="3622130" cy="3262093"/>
          </a:xfrm>
          <a:prstGeom prst="line">
            <a:avLst/>
          </a:prstGeom>
          <a:ln>
            <a:solidFill>
              <a:srgbClr val="C19E5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99649EC-9294-ED41-9543-B73E4A00FC7C}"/>
              </a:ext>
            </a:extLst>
          </p:cNvPr>
          <p:cNvSpPr txBox="1"/>
          <p:nvPr/>
        </p:nvSpPr>
        <p:spPr>
          <a:xfrm>
            <a:off x="3657600" y="165446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E2ACCF-35D2-E642-B3E4-DBF58AA1C573}"/>
              </a:ext>
            </a:extLst>
          </p:cNvPr>
          <p:cNvSpPr txBox="1"/>
          <p:nvPr/>
        </p:nvSpPr>
        <p:spPr>
          <a:xfrm>
            <a:off x="116283" y="4516312"/>
            <a:ext cx="3832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*Oldenburg R., </a:t>
            </a:r>
            <a:r>
              <a:rPr lang="en-US" sz="11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Brissett</a:t>
            </a:r>
            <a:r>
              <a:rPr lang="en-US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D. The third place //Qualitative sociology. – 1982. – </a:t>
            </a:r>
            <a:r>
              <a:rPr lang="ru-RU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Т. 5. – №. 4. – С. 265-284.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414203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311700" y="12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Спортивная площадка под эстакадой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16"/>
          <p:cNvSpPr txBox="1">
            <a:spLocks noGrp="1"/>
          </p:cNvSpPr>
          <p:nvPr>
            <p:ph type="body" idx="1"/>
          </p:nvPr>
        </p:nvSpPr>
        <p:spPr>
          <a:xfrm>
            <a:off x="175350" y="3220450"/>
            <a:ext cx="8888100" cy="17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создания сета спортивных площадок мы предлагаем пространство под развязкой на пересечении улиц Мельникайте и Широтная. Данная территория привлекает своими размерами (средняя ширина - 17 метров, средняя длина пролёта - 40 метров, количество пролётов - 4, средняя высота - 4.9 метров), и выгодным расположением в непосредственной близости от ТРЦ “Кристалл”  в районе с большой плотностью застройки. Благодаря большой площади, на данном объекте могут быть установлены не только спортивные площадки, но и трибуны, что даёт возможность для проведения спортивных мероприятий и чемпионатов. 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7" name="Google Shape;14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700" y="697875"/>
            <a:ext cx="4016675" cy="25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5125" y="697875"/>
            <a:ext cx="4016674" cy="2522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16"/>
          <p:cNvCxnSpPr>
            <a:stCxn id="145" idx="2"/>
            <a:endCxn id="146" idx="0"/>
          </p:cNvCxnSpPr>
          <p:nvPr/>
        </p:nvCxnSpPr>
        <p:spPr>
          <a:xfrm>
            <a:off x="4572000" y="697875"/>
            <a:ext cx="47400" cy="2522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819150" y="3279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Спортивная площадка под эстакадой</a:t>
            </a:r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1"/>
          </p:nvPr>
        </p:nvSpPr>
        <p:spPr>
          <a:xfrm>
            <a:off x="311700" y="1324525"/>
            <a:ext cx="8520600" cy="3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Идея</a:t>
            </a: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создание уникального спортивного объекта, расположенного на месте неиспользуемого участка муниципальной земли. Воплощение нового подхода в архитектурно-планировочной среде города без вложения большого количества ресурсов.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Цели</a:t>
            </a: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предоставление возможностей для активного отдыха горожан и проведения спортивных мероприятий. Улучшение организации социальной жизни нескольких групп населения, создание уникального городского пространства, объединяющего людей, увлекающихся разными видами спорта.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Целевая аудитория -  </a:t>
            </a: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школьники, студенты, люди, ведущие активный образ жизни.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 txBox="1">
            <a:spLocks noGrp="1"/>
          </p:cNvSpPr>
          <p:nvPr>
            <p:ph type="title"/>
          </p:nvPr>
        </p:nvSpPr>
        <p:spPr>
          <a:xfrm>
            <a:off x="311700" y="329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Успешные кейсы </a:t>
            </a:r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body" idx="1"/>
          </p:nvPr>
        </p:nvSpPr>
        <p:spPr>
          <a:xfrm>
            <a:off x="327525" y="3795850"/>
            <a:ext cx="4062900" cy="1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 “</a:t>
            </a:r>
            <a:r>
              <a:rPr lang="ru" sz="1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Под мостом</a:t>
            </a:r>
            <a:r>
              <a:rPr lang="ru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в г. Москва является одной из наиболее популярных спортивных площадок в городе, с ежедневным трафиком - около 1000 чел. в день</a:t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65650"/>
            <a:ext cx="4063025" cy="268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8"/>
          <p:cNvSpPr txBox="1"/>
          <p:nvPr/>
        </p:nvSpPr>
        <p:spPr>
          <a:xfrm>
            <a:off x="4741575" y="3911650"/>
            <a:ext cx="4206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u="sng">
                <a:solidFill>
                  <a:schemeClr val="hlink"/>
                </a:solidFill>
                <a:highlight>
                  <a:srgbClr val="F7F9FD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Центр уличного спорта в г. Рязань</a:t>
            </a:r>
            <a:r>
              <a:rPr lang="ru" sz="1500">
                <a:solidFill>
                  <a:srgbClr val="222222"/>
                </a:solidFill>
                <a:highlight>
                  <a:srgbClr val="F7F9F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где жители могут заниматься единоборствами, воркаутом, мини-футболом, баскетболом, дартсом, настольным теннисом.</a:t>
            </a:r>
            <a:r>
              <a:rPr lang="ru"/>
              <a:t> </a:t>
            </a:r>
            <a:endParaRPr/>
          </a:p>
        </p:txBody>
      </p:sp>
      <p:cxnSp>
        <p:nvCxnSpPr>
          <p:cNvPr id="164" name="Google Shape;164;p18"/>
          <p:cNvCxnSpPr>
            <a:stCxn id="160" idx="2"/>
          </p:cNvCxnSpPr>
          <p:nvPr/>
        </p:nvCxnSpPr>
        <p:spPr>
          <a:xfrm flipH="1">
            <a:off x="4560000" y="901875"/>
            <a:ext cx="12000" cy="3083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5" name="Google Shape;16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7275" y="1052950"/>
            <a:ext cx="4063024" cy="270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819150" y="2993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Опрос общественного мнения</a:t>
            </a:r>
            <a:endParaRPr/>
          </a:p>
        </p:txBody>
      </p:sp>
      <p:pic>
        <p:nvPicPr>
          <p:cNvPr id="171" name="Google Shape;171;p19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350" y="1253950"/>
            <a:ext cx="4017975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9"/>
          <p:cNvSpPr txBox="1"/>
          <p:nvPr/>
        </p:nvSpPr>
        <p:spPr>
          <a:xfrm>
            <a:off x="1317800" y="4350125"/>
            <a:ext cx="60849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*В опросе приняло участие 20 человек, опрошенных в радиусе 200 метров от места предполагаемого строительства объекта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19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6" y="1239263"/>
            <a:ext cx="4206669" cy="260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846050" y="6909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Перечень необходимых объектов и мер, направленных на создание проекта</a:t>
            </a:r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lang="ru"/>
              <a:t>Три баскетбольных площадки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lang="ru"/>
              <a:t>Мини-футбольное поле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lang="ru"/>
              <a:t>Комплекс турников/брусьев для воркаута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lang="ru"/>
              <a:t>Зона отдыха (столы, скамейки)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lang="ru"/>
              <a:t>Шумопоглощающее ограждение во всю высоту, оборудованное системой вентиляции с встроенной фильтрацией воздуха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lang="ru"/>
              <a:t>Искусственное освещение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lang="ru"/>
              <a:t>Расширение пешеходного перехода и тротуара под эстакадой, облагораживание прилегающей территории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b="34738"/>
          <a:stretch/>
        </p:blipFill>
        <p:spPr>
          <a:xfrm>
            <a:off x="4613500" y="1558750"/>
            <a:ext cx="2742074" cy="178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676795" y="332821"/>
            <a:ext cx="5970505" cy="447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 rotWithShape="1">
          <a:blip r:embed="rId5">
            <a:alphaModFix/>
          </a:blip>
          <a:srcRect l="8478" r="11309"/>
          <a:stretch/>
        </p:blipFill>
        <p:spPr>
          <a:xfrm>
            <a:off x="1842200" y="3202575"/>
            <a:ext cx="1693546" cy="114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 rotWithShape="1">
          <a:blip r:embed="rId6">
            <a:alphaModFix/>
          </a:blip>
          <a:srcRect t="16721" b="14521"/>
          <a:stretch/>
        </p:blipFill>
        <p:spPr>
          <a:xfrm>
            <a:off x="5614150" y="3617250"/>
            <a:ext cx="1929650" cy="99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9738" y="3065450"/>
            <a:ext cx="1425124" cy="11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5050" y="2719200"/>
            <a:ext cx="912274" cy="62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 txBox="1"/>
          <p:nvPr/>
        </p:nvSpPr>
        <p:spPr>
          <a:xfrm rot="-188288">
            <a:off x="1692924" y="2029979"/>
            <a:ext cx="2904455" cy="672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ШУМОПОГЛОЩАЮЩЕЕ ПРОЗРАЧНОЕ ОГРАЖДЕНИЕ ВО ВСЮ ВЫСОТУ </a:t>
            </a:r>
            <a:endParaRPr b="1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 rot="397139">
            <a:off x="5430677" y="2030022"/>
            <a:ext cx="2730198" cy="67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ШУМОПОГЛОЩАЮЩЕЕ ПРОЗРАЧНОЕ ОГРАЖДЕНИЕ ВО ВСЮ ВЫСОТУ </a:t>
            </a:r>
            <a:endParaRPr b="1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 rot="-1167">
            <a:off x="3019675" y="886146"/>
            <a:ext cx="35358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СИСТЕМА ВЕНТИЛЯЦИИ И ФИЛЬТРАЦИИ ВОЗДУХА </a:t>
            </a:r>
            <a:endParaRPr b="1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725050" y="253925"/>
            <a:ext cx="7505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chemeClr val="dk2"/>
                </a:solidFill>
              </a:rPr>
              <a:t>SWOT-анализ</a:t>
            </a:r>
            <a:endParaRPr sz="2600" b="1">
              <a:solidFill>
                <a:schemeClr val="dk2"/>
              </a:solidFill>
            </a:endParaRPr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1"/>
          </p:nvPr>
        </p:nvSpPr>
        <p:spPr>
          <a:xfrm>
            <a:off x="2781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600"/>
          </a:p>
        </p:txBody>
      </p:sp>
      <p:cxnSp>
        <p:nvCxnSpPr>
          <p:cNvPr id="199" name="Google Shape;199;p22"/>
          <p:cNvCxnSpPr>
            <a:stCxn id="198" idx="0"/>
            <a:endCxn id="198" idx="2"/>
          </p:cNvCxnSpPr>
          <p:nvPr/>
        </p:nvCxnSpPr>
        <p:spPr>
          <a:xfrm>
            <a:off x="4538400" y="1017725"/>
            <a:ext cx="0" cy="341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22"/>
          <p:cNvCxnSpPr>
            <a:stCxn id="198" idx="1"/>
            <a:endCxn id="198" idx="3"/>
          </p:cNvCxnSpPr>
          <p:nvPr/>
        </p:nvCxnSpPr>
        <p:spPr>
          <a:xfrm>
            <a:off x="278100" y="2725925"/>
            <a:ext cx="8520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Google Shape;201;p22"/>
          <p:cNvSpPr txBox="1"/>
          <p:nvPr/>
        </p:nvSpPr>
        <p:spPr>
          <a:xfrm>
            <a:off x="457075" y="901025"/>
            <a:ext cx="39267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Сильные стороны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Оригинальный, уникальный для города формат спортивной площадки, повышающая популярность данного объекта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Повышение имиджевой привлекательности города (Тюмень - за спорт!)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2"/>
          <p:cNvSpPr txBox="1"/>
          <p:nvPr/>
        </p:nvSpPr>
        <p:spPr>
          <a:xfrm>
            <a:off x="4693025" y="1099025"/>
            <a:ext cx="39267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Слабые стороны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Отсутствие в непосредственной близости большой парковки/стоянки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Затраты на установку ограждений, вентиляции и искусственного освещения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457075" y="2812700"/>
            <a:ext cx="3926700" cy="20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Возможности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Расширение и улучшение пешеходного перехода через ул. Мельникайте под эстакадой (Приложение 1)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Тиражирование данной практики на другие подобные объекты (развязка Мельникайте-30 лет Победы)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Создание принципиально нового формата активного отдыха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2"/>
          <p:cNvSpPr txBox="1"/>
          <p:nvPr/>
        </p:nvSpPr>
        <p:spPr>
          <a:xfrm>
            <a:off x="4693025" y="2876700"/>
            <a:ext cx="3926700" cy="1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Угрозы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Юридические сложности, осложняющие создание спортивного объекта в непосредственной близости от дороги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ru">
                <a:latin typeface="Calibri"/>
                <a:ea typeface="Calibri"/>
                <a:cs typeface="Calibri"/>
                <a:sym typeface="Calibri"/>
              </a:rPr>
              <a:t>Уровень шума и вредных веществ (выхлопных газов), превышающий допустимые значения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Microsoft Office PowerPoint</Application>
  <PresentationFormat>Экран (16:9)</PresentationFormat>
  <Paragraphs>51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Times New Roman</vt:lpstr>
      <vt:lpstr>Arial</vt:lpstr>
      <vt:lpstr>Nunito</vt:lpstr>
      <vt:lpstr>Calibri</vt:lpstr>
      <vt:lpstr>Shift</vt:lpstr>
      <vt:lpstr>Создание спортивной площадки под эстакадой на пересечении улиц Мельникайте и Широтной</vt:lpstr>
      <vt:lpstr>Презентация PowerPoint</vt:lpstr>
      <vt:lpstr>Спортивная площадка под эстакадой</vt:lpstr>
      <vt:lpstr>Спортивная площадка под эстакадой</vt:lpstr>
      <vt:lpstr>Успешные кейсы </vt:lpstr>
      <vt:lpstr>Опрос общественного мнения</vt:lpstr>
      <vt:lpstr>Перечень необходимых объектов и мер, направленных на создание проекта</vt:lpstr>
      <vt:lpstr>Презентация PowerPoint</vt:lpstr>
      <vt:lpstr>SWOT-анализ</vt:lpstr>
      <vt:lpstr>Приложение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спортивной площадки под эстакадой на пересечении улиц Мельникайте и Широтной</dc:title>
  <dc:creator>Алексей Салмин</dc:creator>
  <cp:lastModifiedBy>Алексей Салмин</cp:lastModifiedBy>
  <cp:revision>1</cp:revision>
  <dcterms:modified xsi:type="dcterms:W3CDTF">2020-09-06T19:52:36Z</dcterms:modified>
</cp:coreProperties>
</file>