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317" r:id="rId2"/>
    <p:sldId id="318" r:id="rId3"/>
    <p:sldId id="330" r:id="rId4"/>
    <p:sldId id="305" r:id="rId5"/>
    <p:sldId id="319" r:id="rId6"/>
    <p:sldId id="320" r:id="rId7"/>
    <p:sldId id="321" r:id="rId8"/>
    <p:sldId id="322" r:id="rId9"/>
    <p:sldId id="325" r:id="rId10"/>
    <p:sldId id="326" r:id="rId11"/>
  </p:sldIdLst>
  <p:sldSz cx="12192000" cy="6858000"/>
  <p:notesSz cx="6794500" cy="99314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Самохвалов Иван" initials="СИ" lastIdx="2" clrIdx="0">
    <p:extLst>
      <p:ext uri="{19B8F6BF-5375-455C-9EA6-DF929625EA0E}">
        <p15:presenceInfo xmlns:p15="http://schemas.microsoft.com/office/powerpoint/2012/main" xmlns="" userId="S-1-5-21-2125135501-3019443279-707471424-249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454F"/>
    <a:srgbClr val="20B2AA"/>
    <a:srgbClr val="30454F"/>
    <a:srgbClr val="AFABAB"/>
    <a:srgbClr val="556973"/>
    <a:srgbClr val="A9E9AF"/>
    <a:srgbClr val="7596A7"/>
    <a:srgbClr val="19BF58"/>
    <a:srgbClr val="ABB0B3"/>
    <a:srgbClr val="E51D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1719" autoAdjust="0"/>
  </p:normalViewPr>
  <p:slideViewPr>
    <p:cSldViewPr snapToGrid="0">
      <p:cViewPr varScale="1">
        <p:scale>
          <a:sx n="84" d="100"/>
          <a:sy n="84" d="100"/>
        </p:scale>
        <p:origin x="-774" y="-8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>
        <p:scale>
          <a:sx n="177" d="100"/>
          <a:sy n="177" d="100"/>
        </p:scale>
        <p:origin x="158" y="-402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xmlns="" id="{8FC99CA1-0469-47E9-B6AC-745C73A2053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ru-RU" dirty="0"/>
              <a:t>НАЗВАНИЕ ПРЕЗЕНТАЦИИ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99226E0C-D880-405E-B904-65E602C2D6B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48645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786771-0243-4CB6-9A21-362932B32D92}" type="datetimeFigureOut">
              <a:rPr lang="ru-RU" smtClean="0"/>
              <a:t>07.09.20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286A5251-72A2-498B-87AE-8B4E2812568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1" y="9433108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B5F9DD0D-8353-48A5-BC06-D7624FEB5CE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8645" y="9433108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39AADA-0AC0-47D4-805B-2964FA241A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682366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D63CAC-C20D-4825-B968-9ED472476F5F}" type="datetimeFigureOut">
              <a:rPr lang="ru-RU" smtClean="0"/>
              <a:t>07.09.20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33108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8645" y="9433108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CD42C6-FA2C-4F34-865E-C71F3CF58B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760353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45028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95126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71379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3316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743993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79F6F56-A98D-49DE-9881-B56A05F5CB0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49944" y="4476523"/>
            <a:ext cx="6589486" cy="621620"/>
          </a:xfrm>
        </p:spPr>
        <p:txBody>
          <a:bodyPr anchor="b">
            <a:noAutofit/>
          </a:bodyPr>
          <a:lstStyle>
            <a:lvl1pPr algn="l">
              <a:defRPr sz="30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НАЗВАНИЕ ПРЕЗЕНТАЦИИ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2FBEC40A-639A-48C2-B097-429533D886F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9943" y="5416436"/>
            <a:ext cx="1393372" cy="519907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Дата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31EBDE3A-082E-476B-AEE0-FCD948377C6F}"/>
              </a:ext>
            </a:extLst>
          </p:cNvPr>
          <p:cNvSpPr txBox="1"/>
          <p:nvPr userDrawn="1"/>
        </p:nvSpPr>
        <p:spPr>
          <a:xfrm>
            <a:off x="5675086" y="1727200"/>
            <a:ext cx="7692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ФОТО</a:t>
            </a:r>
          </a:p>
        </p:txBody>
      </p:sp>
      <p:sp>
        <p:nvSpPr>
          <p:cNvPr id="4" name="Прямоугольник 3"/>
          <p:cNvSpPr/>
          <p:nvPr userDrawn="1"/>
        </p:nvSpPr>
        <p:spPr>
          <a:xfrm>
            <a:off x="9553574" y="4819535"/>
            <a:ext cx="2276475" cy="1400289"/>
          </a:xfrm>
          <a:prstGeom prst="rect">
            <a:avLst/>
          </a:prstGeom>
          <a:solidFill>
            <a:srgbClr val="3045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42911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54136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AE383AD-0056-4611-87CC-DFCC34D9468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26885" y="522515"/>
            <a:ext cx="10515600" cy="587602"/>
          </a:xfrm>
        </p:spPr>
        <p:txBody>
          <a:bodyPr>
            <a:normAutofit/>
          </a:bodyPr>
          <a:lstStyle>
            <a:lvl1pPr>
              <a:defRPr sz="3000"/>
            </a:lvl1pPr>
          </a:lstStyle>
          <a:p>
            <a:r>
              <a:rPr lang="ru-RU" dirty="0"/>
              <a:t>НАЗВАНИЕ СЛАЙДА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9E1DFE41-C2AE-47BC-8C88-3947DD6E3DD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026885" y="1110117"/>
            <a:ext cx="10515600" cy="4747986"/>
          </a:xfrm>
        </p:spPr>
        <p:txBody>
          <a:bodyPr/>
          <a:lstStyle>
            <a:lvl1pPr>
              <a:defRPr>
                <a:solidFill>
                  <a:srgbClr val="7596A7"/>
                </a:solidFill>
              </a:defRPr>
            </a:lvl1pPr>
            <a:lvl2pPr>
              <a:defRPr>
                <a:solidFill>
                  <a:srgbClr val="7596A7"/>
                </a:solidFill>
              </a:defRPr>
            </a:lvl2pPr>
            <a:lvl3pPr>
              <a:defRPr>
                <a:solidFill>
                  <a:srgbClr val="7596A7"/>
                </a:solidFill>
              </a:defRPr>
            </a:lvl3pPr>
            <a:lvl4pPr>
              <a:defRPr>
                <a:solidFill>
                  <a:srgbClr val="7596A7"/>
                </a:solidFill>
              </a:defRPr>
            </a:lvl4pPr>
            <a:lvl5pPr>
              <a:defRPr>
                <a:solidFill>
                  <a:srgbClr val="7596A7"/>
                </a:solidFill>
              </a:defRPr>
            </a:lvl5pPr>
          </a:lstStyle>
          <a:p>
            <a:pPr lvl="0"/>
            <a:r>
              <a:rPr lang="ru-RU" dirty="0"/>
              <a:t>Подзаголовок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9F68A430-B56D-4BD5-BC65-A15082D5A38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26885" y="6095958"/>
            <a:ext cx="2743200" cy="365125"/>
          </a:xfrm>
        </p:spPr>
        <p:txBody>
          <a:bodyPr/>
          <a:lstStyle/>
          <a:p>
            <a:fld id="{C1DA9A65-42BE-41B5-8574-C097B27B63E0}" type="datetime1">
              <a:rPr lang="ru-RU" smtClean="0"/>
              <a:t>07.09.20</a:t>
            </a:fld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47DFB1DC-197F-4A13-B055-37259286ED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99285" y="6106663"/>
            <a:ext cx="2743200" cy="365125"/>
          </a:xfrm>
        </p:spPr>
        <p:txBody>
          <a:bodyPr/>
          <a:lstStyle/>
          <a:p>
            <a:fld id="{62E21156-095B-496A-BAB7-1B65ABED13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93576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96CA693-2AA1-473B-B39D-118E239849F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45514" y="636360"/>
            <a:ext cx="5246913" cy="1325563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НАЗВАНИЕ СЛАЙДА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77598998-5FAD-4250-9B85-DED6D1D9342E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745514" y="2144940"/>
            <a:ext cx="5246913" cy="1701346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Текст, текст, текст, текст, текст, текст, текст, текст, текст, текст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1A1C9BED-8397-448D-9372-C8EE54B7AA29}"/>
              </a:ext>
            </a:extLst>
          </p:cNvPr>
          <p:cNvSpPr txBox="1"/>
          <p:nvPr userDrawn="1"/>
        </p:nvSpPr>
        <p:spPr>
          <a:xfrm>
            <a:off x="2075544" y="3244334"/>
            <a:ext cx="16110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ФОТО/ГРАФИК</a:t>
            </a:r>
          </a:p>
        </p:txBody>
      </p:sp>
      <p:sp>
        <p:nvSpPr>
          <p:cNvPr id="4" name="Прямоугольник 3"/>
          <p:cNvSpPr/>
          <p:nvPr userDrawn="1"/>
        </p:nvSpPr>
        <p:spPr>
          <a:xfrm>
            <a:off x="9248775" y="4514850"/>
            <a:ext cx="2228850" cy="1981200"/>
          </a:xfrm>
          <a:prstGeom prst="rect">
            <a:avLst/>
          </a:prstGeom>
          <a:solidFill>
            <a:srgbClr val="3045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15695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3CF09CD-9234-4035-9A06-D40E6B5038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770E3584-C2B7-4CC2-8290-DF746E350A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5C41DADB-A366-45CA-865E-4248505E86F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2547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E4C867-51A0-49A7-AD11-8F0E51BF0D16}" type="datetime1">
              <a:rPr lang="ru-RU" smtClean="0"/>
              <a:t>07.09.20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625567E1-FB14-421F-84E7-04ACBE52A0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547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CD00DEC1-EB69-45C1-BB7F-884A76F68F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2547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E21156-095B-496A-BAB7-1B65ABED130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579152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2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2F454F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2F454F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2F454F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2F454F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F454F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F454F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6E6D073E-428A-48E7-B954-5DC7B6C25E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21156-095B-496A-BAB7-1B65ABED130B}" type="slidenum">
              <a:rPr lang="ru-RU" smtClean="0"/>
              <a:t>1</a:t>
            </a:fld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1F5E5A00-995E-41FC-8A63-752D9C7F37B3}"/>
              </a:ext>
            </a:extLst>
          </p:cNvPr>
          <p:cNvSpPr/>
          <p:nvPr/>
        </p:nvSpPr>
        <p:spPr>
          <a:xfrm>
            <a:off x="1160592" y="295010"/>
            <a:ext cx="1021860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/>
              <a:t>Тема трека</a:t>
            </a:r>
            <a:r>
              <a:rPr lang="en-US" sz="2400" b="1" dirty="0"/>
              <a:t>: </a:t>
            </a:r>
            <a:r>
              <a:rPr lang="ru-RU" sz="2400" b="1" dirty="0"/>
              <a:t>«Креативные кластеры и промышленные территории</a:t>
            </a:r>
            <a:r>
              <a:rPr lang="ru-RU" sz="2400" b="1" dirty="0" smtClean="0"/>
              <a:t>»</a:t>
            </a:r>
          </a:p>
          <a:p>
            <a:pPr algn="ctr"/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Ставрополь является студенческим городом, в нем очень много молодежи, но до сих пор нет общей доминанты в развитии неформальных молодежных сообществ и нет площадки для проведения концертов Всероссийского уровня. </a:t>
            </a:r>
            <a:endParaRPr lang="ru-RU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4B4D0540-F065-4779-86DF-4D77797B1E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3948" y="2504608"/>
            <a:ext cx="5205327" cy="3744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75585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9380706" y="6332705"/>
            <a:ext cx="2743200" cy="365125"/>
          </a:xfrm>
        </p:spPr>
        <p:txBody>
          <a:bodyPr/>
          <a:lstStyle/>
          <a:p>
            <a:r>
              <a:rPr lang="ru-RU" dirty="0"/>
              <a:t>9</a:t>
            </a:r>
          </a:p>
        </p:txBody>
      </p:sp>
      <p:pic>
        <p:nvPicPr>
          <p:cNvPr id="4" name="Рисунок 5">
            <a:extLst>
              <a:ext uri="{FF2B5EF4-FFF2-40B4-BE49-F238E27FC236}">
                <a16:creationId xmlns="" xmlns:a16="http://schemas.microsoft.com/office/drawing/2014/main" id="{58292005-B028-FF43-BCDA-0FC09D036E3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179" y="0"/>
            <a:ext cx="4900804" cy="3669222"/>
          </a:xfrm>
          <a:prstGeom prst="rect">
            <a:avLst/>
          </a:prstGeom>
        </p:spPr>
      </p:pic>
      <p:pic>
        <p:nvPicPr>
          <p:cNvPr id="6" name="Рисунок 3">
            <a:extLst>
              <a:ext uri="{FF2B5EF4-FFF2-40B4-BE49-F238E27FC236}">
                <a16:creationId xmlns="" xmlns:a16="http://schemas.microsoft.com/office/drawing/2014/main" id="{234C7AD7-36FD-3F41-9A73-016A36FBE4C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5311" y="1320800"/>
            <a:ext cx="6580147" cy="4926542"/>
          </a:xfrm>
          <a:prstGeom prst="rect">
            <a:avLst/>
          </a:prstGeom>
        </p:spPr>
      </p:pic>
      <p:pic>
        <p:nvPicPr>
          <p:cNvPr id="7" name="Рисунок 23">
            <a:extLst>
              <a:ext uri="{FF2B5EF4-FFF2-40B4-BE49-F238E27FC236}">
                <a16:creationId xmlns="" xmlns:a16="http://schemas.microsoft.com/office/drawing/2014/main" id="{25996C3A-54DA-8C43-8332-66E7A4BE44D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478" y="3410596"/>
            <a:ext cx="4291790" cy="3212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40810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Промышленный объект мельница «Гулиева» в качестве парка креативных индустрий Ставропольского края.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04711" y="1320799"/>
            <a:ext cx="10537774" cy="4537303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Мельница не эксплуатируется с середины 90-х и за 25 лет успела прийти в упадок.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>
                <a:solidFill>
                  <a:schemeClr val="tx1"/>
                </a:solidFill>
              </a:rPr>
              <a:t>З</a:t>
            </a:r>
            <a:r>
              <a:rPr lang="ru-RU" dirty="0" smtClean="0">
                <a:solidFill>
                  <a:schemeClr val="tx1"/>
                </a:solidFill>
              </a:rPr>
              <a:t>дание является одновременно культурно – историческим наследием и промышленным объектом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</a:p>
          <a:p>
            <a:r>
              <a:rPr lang="ru-RU" smtClean="0">
                <a:solidFill>
                  <a:schemeClr val="tx1"/>
                </a:solidFill>
              </a:rPr>
              <a:t>Проект предполагает </a:t>
            </a:r>
            <a:r>
              <a:rPr lang="ru-RU" dirty="0" smtClean="0">
                <a:solidFill>
                  <a:schemeClr val="tx1"/>
                </a:solidFill>
              </a:rPr>
              <a:t>сохранение основных зданий комплекса и строительство новых объектов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21156-095B-496A-BAB7-1B65ABED130B}" type="slidenum">
              <a:rPr lang="ru-RU" smtClean="0"/>
              <a:t>2</a:t>
            </a:fld>
            <a:endParaRPr lang="ru-RU"/>
          </a:p>
        </p:txBody>
      </p:sp>
      <p:pic>
        <p:nvPicPr>
          <p:cNvPr id="2050" name="Picture 2" descr="C:\Users\Пользователь\Downloads\7mE_D_KaBM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4657" y="4117841"/>
            <a:ext cx="3383547" cy="2534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Пользователь\Downloads\qVZMYeoXut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2935" y="4117841"/>
            <a:ext cx="2608087" cy="2450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34105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A9576EB2-4932-49B0-B4D4-FDA6A13A96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21156-095B-496A-BAB7-1B65ABED130B}" type="slidenum">
              <a:rPr lang="ru-RU" smtClean="0"/>
              <a:t>3</a:t>
            </a:fld>
            <a:endParaRPr lang="ru-RU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F2552C12-592F-4B87-B19B-4CE730D49CF2}"/>
              </a:ext>
            </a:extLst>
          </p:cNvPr>
          <p:cNvSpPr txBox="1"/>
          <p:nvPr/>
        </p:nvSpPr>
        <p:spPr>
          <a:xfrm>
            <a:off x="293511" y="104745"/>
            <a:ext cx="1167271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Зоны общественных пространств парка креативных индустрий «Мельница»</a:t>
            </a:r>
          </a:p>
          <a:p>
            <a:r>
              <a:rPr lang="ru-RU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Создание парка подразумевает объединение местных сообществ</a:t>
            </a:r>
            <a:r>
              <a:rPr lang="ru-RU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</a:t>
            </a:r>
            <a:r>
              <a:rPr lang="ru-RU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на современной площадке, сообщества-резиденты парка помогут обустройству зон.</a:t>
            </a:r>
          </a:p>
          <a:p>
            <a:r>
              <a:rPr lang="ru-RU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В планах проведение ежегодных  фестивалей, выставок, спортивных турниров и концертов.</a:t>
            </a:r>
          </a:p>
          <a:p>
            <a:r>
              <a:rPr lang="ru-RU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На территории парка будут располагаться предприятия малого бизнеса.</a:t>
            </a:r>
          </a:p>
          <a:p>
            <a:r>
              <a:rPr lang="ru-RU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     </a:t>
            </a:r>
            <a:endParaRPr lang="ru-RU" sz="20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xmlns="" id="{DC036AF3-079F-43E8-A480-6ED9CAFB02D3}"/>
              </a:ext>
            </a:extLst>
          </p:cNvPr>
          <p:cNvCxnSpPr/>
          <p:nvPr/>
        </p:nvCxnSpPr>
        <p:spPr>
          <a:xfrm>
            <a:off x="11687862" y="863504"/>
            <a:ext cx="0" cy="4994802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A8607B1F-8696-4FB6-B2CC-8A39DE63B9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3283" y="1735961"/>
            <a:ext cx="5463822" cy="1085123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587AD4C0-A158-4191-B247-BC9DFC903E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02891" y="4656096"/>
            <a:ext cx="1824605" cy="923163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1FE28947-33C9-4FE4-9B7A-AF23D1963D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66191" y="3833450"/>
            <a:ext cx="2991861" cy="851019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4EAEC24F-FA9E-442F-BE86-231CEFD4C21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31745" y="2809191"/>
            <a:ext cx="4566898" cy="1106267"/>
          </a:xfrm>
          <a:prstGeom prst="rect">
            <a:avLst/>
          </a:prstGeom>
        </p:spPr>
      </p:pic>
      <p:pic>
        <p:nvPicPr>
          <p:cNvPr id="1026" name="Picture 2" descr="https://sun2-3.userapi.com/CDxcsdW4dNlhSncoDmip1iO76Qwj91e0OwEYfg/X4FRx7Q8TCE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042" y="1735961"/>
            <a:ext cx="3540653" cy="3946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sun9-45.userapi.com/e-dylQfCHhNy0zmXGc5DbE7Xba3Fzp77osYj7w/g-mB1lKdoTM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5883" y="2872001"/>
            <a:ext cx="3091856" cy="3403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A8607B1F-8696-4FB6-B2CC-8A39DE63B9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2880" y="5311271"/>
            <a:ext cx="962054" cy="191065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587AD4C0-A158-4191-B247-BC9DFC903E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6358" y="4386647"/>
            <a:ext cx="430905" cy="218017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4EAEC24F-FA9E-442F-BE86-231CEFD4C21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90660" y="3657467"/>
            <a:ext cx="726494" cy="175983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1FE28947-33C9-4FE4-9B7A-AF23D1963D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61593" y="4319196"/>
            <a:ext cx="584628" cy="166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59721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9380706" y="6332705"/>
            <a:ext cx="2743200" cy="365125"/>
          </a:xfrm>
        </p:spPr>
        <p:txBody>
          <a:bodyPr/>
          <a:lstStyle/>
          <a:p>
            <a:r>
              <a:rPr lang="ru-RU" dirty="0"/>
              <a:t>6</a:t>
            </a:r>
          </a:p>
        </p:txBody>
      </p:sp>
      <p:pic>
        <p:nvPicPr>
          <p:cNvPr id="2" name="Рисунок 3">
            <a:extLst>
              <a:ext uri="{FF2B5EF4-FFF2-40B4-BE49-F238E27FC236}">
                <a16:creationId xmlns:a16="http://schemas.microsoft.com/office/drawing/2014/main" xmlns="" id="{B99CDDC3-0EC1-004F-972F-97DF142B64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009" y="219913"/>
            <a:ext cx="9734325" cy="584222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7E3C5658-3D45-5344-B2CA-FD378EC565A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1778" y="3917243"/>
            <a:ext cx="4334555" cy="2675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7677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9380706" y="6332705"/>
            <a:ext cx="2743200" cy="365125"/>
          </a:xfrm>
        </p:spPr>
        <p:txBody>
          <a:bodyPr/>
          <a:lstStyle/>
          <a:p>
            <a:r>
              <a:rPr lang="ru-RU" dirty="0"/>
              <a:t>3</a:t>
            </a:r>
          </a:p>
        </p:txBody>
      </p:sp>
      <p:pic>
        <p:nvPicPr>
          <p:cNvPr id="4" name="Рисунок 5">
            <a:extLst>
              <a:ext uri="{FF2B5EF4-FFF2-40B4-BE49-F238E27FC236}">
                <a16:creationId xmlns="" xmlns:a16="http://schemas.microsoft.com/office/drawing/2014/main" id="{2C6FE944-2B04-CE4C-B9E9-CC3ABCA3AC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3289" y="160170"/>
            <a:ext cx="9825790" cy="6537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91826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>
            <a:extLst>
              <a:ext uri="{FF2B5EF4-FFF2-40B4-BE49-F238E27FC236}">
                <a16:creationId xmlns="" xmlns:a16="http://schemas.microsoft.com/office/drawing/2014/main" id="{76CD4C58-8DF1-4967-82B8-1D9692C1D0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2322" y="365197"/>
            <a:ext cx="9361320" cy="6106591"/>
          </a:xfrm>
        </p:spPr>
      </p:pic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B2DC7149-02D8-4688-971D-21F2F4431E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21156-095B-496A-BAB7-1B65ABED130B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28241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9380706" y="6332705"/>
            <a:ext cx="2743200" cy="365125"/>
          </a:xfrm>
        </p:spPr>
        <p:txBody>
          <a:bodyPr/>
          <a:lstStyle/>
          <a:p>
            <a:r>
              <a:rPr lang="ru-RU" dirty="0"/>
              <a:t>6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DE998072-1AD4-47EA-8528-2B9671DD69D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905" y="-12031"/>
            <a:ext cx="8935453" cy="6701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31114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9380706" y="6332705"/>
            <a:ext cx="2743200" cy="365125"/>
          </a:xfrm>
        </p:spPr>
        <p:txBody>
          <a:bodyPr/>
          <a:lstStyle/>
          <a:p>
            <a:r>
              <a:rPr lang="ru-RU" dirty="0"/>
              <a:t>7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F9F7A34C-617E-4FD7-90EE-9A85F515E7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902" y="81146"/>
            <a:ext cx="6102703" cy="3937697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1289AB84-BCB3-4BEC-B383-E84B7BBF580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1923" y="534987"/>
            <a:ext cx="5320077" cy="3784248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47ADF12E-CDFF-4705-BAC9-7A27B6ABF61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6253" y="2878665"/>
            <a:ext cx="3847451" cy="2885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84340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0490D5D1-2972-445A-BC08-2844048160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21156-095B-496A-BAB7-1B65ABED130B}" type="slidenum">
              <a:rPr lang="ru-RU" smtClean="0"/>
              <a:t>9</a:t>
            </a:fld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D4ED32B1-6436-4E18-91C1-71502E0BAF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1705" y="276726"/>
            <a:ext cx="9208169" cy="6304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608845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Шаблон_презентации.potx" id="{EA7BFCB4-C7BE-4BFB-B6D1-A4F561CFAB7F}" vid="{608BE079-A222-499B-8645-821F39CFED3B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Шаблон_презентации_20181102</Template>
  <TotalTime>4133</TotalTime>
  <Words>151</Words>
  <Application>Microsoft Office PowerPoint</Application>
  <PresentationFormat>Произвольный</PresentationFormat>
  <Paragraphs>21</Paragraphs>
  <Slides>10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Промышленный объект мельница «Гулиева» в качестве парка креативных индустрий Ставропольского края.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Александр Волгин</dc:creator>
  <cp:lastModifiedBy>Пользователь</cp:lastModifiedBy>
  <cp:revision>369</cp:revision>
  <cp:lastPrinted>2019-09-18T14:30:14Z</cp:lastPrinted>
  <dcterms:created xsi:type="dcterms:W3CDTF">2018-11-02T07:05:00Z</dcterms:created>
  <dcterms:modified xsi:type="dcterms:W3CDTF">2020-09-06T20:20:23Z</dcterms:modified>
</cp:coreProperties>
</file>