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57" r:id="rId2"/>
  </p:sldMasterIdLst>
  <p:notesMasterIdLst>
    <p:notesMasterId r:id="rId17"/>
  </p:notesMasterIdLst>
  <p:sldIdLst>
    <p:sldId id="554" r:id="rId3"/>
    <p:sldId id="539" r:id="rId4"/>
    <p:sldId id="511" r:id="rId5"/>
    <p:sldId id="536" r:id="rId6"/>
    <p:sldId id="537" r:id="rId7"/>
    <p:sldId id="553" r:id="rId8"/>
    <p:sldId id="522" r:id="rId9"/>
    <p:sldId id="538" r:id="rId10"/>
    <p:sldId id="509" r:id="rId11"/>
    <p:sldId id="521" r:id="rId12"/>
    <p:sldId id="519" r:id="rId13"/>
    <p:sldId id="549" r:id="rId14"/>
    <p:sldId id="545" r:id="rId15"/>
    <p:sldId id="55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CE5"/>
    <a:srgbClr val="0062A7"/>
    <a:srgbClr val="49556E"/>
    <a:srgbClr val="FFCC99"/>
    <a:srgbClr val="921A1D"/>
    <a:srgbClr val="F26722"/>
    <a:srgbClr val="E62B25"/>
    <a:srgbClr val="F18420"/>
    <a:srgbClr val="F99B1C"/>
    <a:srgbClr val="FFB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799" autoAdjust="0"/>
  </p:normalViewPr>
  <p:slideViewPr>
    <p:cSldViewPr>
      <p:cViewPr varScale="1">
        <p:scale>
          <a:sx n="104" d="100"/>
          <a:sy n="104" d="100"/>
        </p:scale>
        <p:origin x="1880" y="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6FC91F-274B-40EF-9333-50A2A4C0AD62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BF84DF-22D0-4396-B119-5D39F4432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04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843E6-6367-4AB5-9416-F2C69823AFB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28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F84DF-22D0-4396-B119-5D39F44320E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2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E76C9-5EA4-4D93-8055-16711AB8366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6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848F8C2-72E0-4210-8643-86D1C3B59B1A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28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A8F211-7911-49E8-94BA-08DF17891ED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125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F84DF-22D0-4396-B119-5D39F44320E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15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F84DF-22D0-4396-B119-5D39F44320E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13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91054E-C113-452F-9AEE-100A66C9063F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C46-C5E2-4B00-93FD-EF82F4284C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255978"/>
      </p:ext>
    </p:extLst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823C46-110E-4F13-B13A-1914565471D2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2158F-C07D-4E71-822C-68A648B4DE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872865"/>
      </p:ext>
    </p:extLst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3658E3-6F5F-409D-8BD7-B31A53456C9B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BD6766-4E1A-4026-B100-8D8EA13BF4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32479"/>
      </p:ext>
    </p:extLst>
  </p:cSld>
  <p:clrMapOvr>
    <a:masterClrMapping/>
  </p:clrMapOvr>
  <p:transition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91054E-C113-452F-9AEE-100A66C9063F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C46-C5E2-4B00-93FD-EF82F4284C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5D89C-B26F-4732-8D52-7E5BB496F923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762760-7462-4899-8B44-FF61F5CBFC9E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664D2-1BD0-4A61-B152-7B31CC6A8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FBC1B-F90D-4884-AF3C-36A573F9AEAC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48F9-966D-4B85-91B5-EB2161AA43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1F821E-54B4-4548-BC11-6F6022107663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0BB5-9D93-48C2-824D-82144272B7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20B916-3995-4F66-8077-5414E1552FDB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37D55-46E1-4C6C-A1CF-9F94FD8073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2B33E-A7A8-4FB0-B759-64CC55F5EDF9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03110-3EB0-485A-8B10-FF7B6ED98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F92650-71DB-436C-83C4-29C4D082522F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5D89C-B26F-4732-8D52-7E5BB496F923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81736"/>
      </p:ext>
    </p:extLst>
  </p:cSld>
  <p:clrMapOvr>
    <a:masterClrMapping/>
  </p:clrMapOvr>
  <p:transition>
    <p:whee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30E3A-DA71-4F28-878B-AB0AA5324125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947C0-BD5D-464F-8EAE-7242CF0D7F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>
    <p:whee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823C46-110E-4F13-B13A-1914565471D2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2158F-C07D-4E71-822C-68A648B4DE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3658E3-6F5F-409D-8BD7-B31A53456C9B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BD6766-4E1A-4026-B100-8D8EA13BF4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762760-7462-4899-8B44-FF61F5CBFC9E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664D2-1BD0-4A61-B152-7B31CC6A8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469143"/>
      </p:ext>
    </p:extLst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FBC1B-F90D-4884-AF3C-36A573F9AEAC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48F9-966D-4B85-91B5-EB2161AA43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95494"/>
      </p:ext>
    </p:extLst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1F821E-54B4-4548-BC11-6F6022107663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0BB5-9D93-48C2-824D-82144272B7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44442"/>
      </p:ext>
    </p:extLst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20B916-3995-4F66-8077-5414E1552FDB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37D55-46E1-4C6C-A1CF-9F94FD8073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89197"/>
      </p:ext>
    </p:extLst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2B33E-A7A8-4FB0-B759-64CC55F5EDF9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03110-3EB0-485A-8B10-FF7B6ED98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91215"/>
      </p:ext>
    </p:extLst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F92650-71DB-436C-83C4-29C4D082522F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251791"/>
      </p:ext>
    </p:extLst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30E3A-DA71-4F28-878B-AB0AA5324125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947C0-BD5D-464F-8EAE-7242CF0D7F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49746"/>
      </p:ext>
    </p:extLst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E0948006-4FA6-48EF-92EE-8579CDB701D8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27AC99-8E6A-459C-8DE1-0C83495690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9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>
    <p:wheel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E0948006-4FA6-48EF-92EE-8579CDB701D8}" type="datetime1">
              <a:rPr lang="ru-RU" smtClean="0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1B27AC99-8E6A-459C-8DE1-0C83495690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>
    <p:wheel/>
  </p:transition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l="3643" r="-3643"/>
          <a:stretch/>
        </p:blipFill>
        <p:spPr>
          <a:xfrm>
            <a:off x="1043608" y="-243408"/>
            <a:ext cx="8899922" cy="820891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7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16632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2216116"/>
      </p:ext>
    </p:extLst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10</a:t>
            </a:fld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-317919"/>
            <a:ext cx="7723360" cy="1268760"/>
          </a:xfrm>
          <a:prstGeom prst="rect">
            <a:avLst/>
          </a:prstGeom>
        </p:spPr>
        <p:txBody>
          <a:bodyPr anchor="b"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62A7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 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Модель функционирования результатов проекта</a:t>
            </a:r>
          </a:p>
        </p:txBody>
      </p:sp>
      <p:pic>
        <p:nvPicPr>
          <p:cNvPr id="7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4624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469" r="952" b="1368"/>
          <a:stretch/>
        </p:blipFill>
        <p:spPr>
          <a:xfrm>
            <a:off x="1296000" y="1008000"/>
            <a:ext cx="7128000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7020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11</a:t>
            </a:fld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27584" y="101888"/>
            <a:ext cx="7560840" cy="371217"/>
          </a:xfrm>
          <a:prstGeom prst="rect">
            <a:avLst/>
          </a:prstGeom>
        </p:spPr>
        <p:txBody>
          <a:bodyPr anchor="b"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Реестр заинтересованных сторон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67613"/>
              </p:ext>
            </p:extLst>
          </p:nvPr>
        </p:nvGraphicFramePr>
        <p:xfrm>
          <a:off x="1043607" y="620689"/>
          <a:ext cx="7920881" cy="6237313"/>
        </p:xfrm>
        <a:graphic>
          <a:graphicData uri="http://schemas.openxmlformats.org/drawingml/2006/table">
            <a:tbl>
              <a:tblPr firstRow="1" bandRow="1"/>
              <a:tblGrid>
                <a:gridCol w="49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4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3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99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ru-RU" sz="18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8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п/п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 или организация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Представитель интересов</a:t>
                      </a:r>
                      <a:br>
                        <a:rPr lang="ru-RU" sz="16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6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(ФИО, должность)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Ожидание от реализации проекта (программы)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63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МБУ ЦДО №2 г. Астрахань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Директор.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ea typeface="Open Sans" panose="020B0606030504020204" pitchFamily="34" charset="0"/>
                          <a:cs typeface="Times New Roman" pitchFamily="18" charset="0"/>
                        </a:rPr>
                        <a:t>Благоустройство прилежащий</a:t>
                      </a:r>
                      <a:r>
                        <a:rPr lang="ru-RU" sz="1600" b="0" baseline="0" dirty="0">
                          <a:effectLst/>
                          <a:latin typeface="Times New Roman" pitchFamily="18" charset="0"/>
                          <a:ea typeface="Open Sans" panose="020B0606030504020204" pitchFamily="34" charset="0"/>
                          <a:cs typeface="Times New Roman" pitchFamily="18" charset="0"/>
                        </a:rPr>
                        <a:t> территории и получение дополнительный образовательной площадки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Open Sans" panose="020B0606030504020204" pitchFamily="34" charset="0"/>
                        <a:cs typeface="Times New Roman" pitchFamily="18" charset="0"/>
                      </a:endParaRPr>
                    </a:p>
                    <a:p>
                      <a:endParaRPr lang="ru-RU" sz="1600" b="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9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 «Город Астрахань»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Глава МО.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Open Sans" panose="020B0606030504020204" pitchFamily="34" charset="0"/>
                          <a:cs typeface="Times New Roman" pitchFamily="18" charset="0"/>
                        </a:rPr>
                        <a:t>Снижение</a:t>
                      </a:r>
                      <a:r>
                        <a:rPr lang="ru-RU" sz="16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Open Sans" panose="020B0606030504020204" pitchFamily="34" charset="0"/>
                          <a:cs typeface="Times New Roman" pitchFamily="18" charset="0"/>
                        </a:rPr>
                        <a:t> бюджетных трат, снижение социальной напряженности.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763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Инициативная группа жителей Ленинского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Общественник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житель ближайших домов, Иванов И.В.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Open Sans" panose="020B0606030504020204" pitchFamily="34" charset="0"/>
                          <a:cs typeface="Times New Roman" pitchFamily="18" charset="0"/>
                        </a:rPr>
                        <a:t>Место проведения отдыха и досуга.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Open Sans" panose="020B0606030504020204" pitchFamily="34" charset="0"/>
                          <a:cs typeface="Times New Roman" pitchFamily="18" charset="0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877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Частный партнер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Генеральный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директор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Доход,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социальный имидж.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3436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Национальные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д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иаспоры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Президенты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обществ.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Продвижение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культурных традиций.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Изображение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4624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3569328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447800"/>
            <a:ext cx="7746064" cy="5005536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 учетом проанализированных рисков и выполнения мер по их преодолению, реализация проекта представляется вполне реальной и соответствует  современной  концепции  создания комфортной городской среды.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Данный проект может явиться образцом активного сотрудничества муниципалитета с дипломатическими миссиями стран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Прикаспия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созданию тематических рекреационных зон.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11760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pic>
        <p:nvPicPr>
          <p:cNvPr id="7" name="Изображение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16632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l="3643" r="-3643"/>
          <a:stretch/>
        </p:blipFill>
        <p:spPr>
          <a:xfrm>
            <a:off x="1043608" y="-243408"/>
            <a:ext cx="8899922" cy="82089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-57393"/>
            <a:ext cx="5080608" cy="634082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7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16632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4304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4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-27384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037432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860424" y="49212"/>
            <a:ext cx="5705475" cy="908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224" dirty="0">
              <a:latin typeface="Arial" charset="0"/>
              <a:cs typeface="Arial" charset="0"/>
            </a:endParaRPr>
          </a:p>
        </p:txBody>
      </p:sp>
      <p:pic>
        <p:nvPicPr>
          <p:cNvPr id="3075" name="Изображение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16632"/>
            <a:ext cx="2416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Заголовок 1"/>
          <p:cNvSpPr>
            <a:spLocks noGrp="1"/>
          </p:cNvSpPr>
          <p:nvPr>
            <p:ph type="ctrTitle"/>
          </p:nvPr>
        </p:nvSpPr>
        <p:spPr>
          <a:xfrm>
            <a:off x="1043608" y="925512"/>
            <a:ext cx="8101978" cy="5492750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Программа переподготовки ГМУ </a:t>
            </a:r>
            <a:b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b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b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Тема: «Создание рекреационной зоны парк «Содружество» в Ленинском районе г. Астрахани»</a:t>
            </a:r>
            <a:b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Научный руководитель </a:t>
            </a:r>
            <a: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– Попова Н.В., к.э.н., доц. каф. </a:t>
            </a:r>
            <a:r>
              <a:rPr lang="ru-RU" sz="2200" dirty="0" err="1">
                <a:solidFill>
                  <a:srgbClr val="921A1D"/>
                </a:solidFill>
                <a:latin typeface="Tahoma"/>
                <a:ea typeface="Tahoma"/>
                <a:cs typeface="Tahoma"/>
              </a:rPr>
              <a:t>ЭиУ</a:t>
            </a:r>
            <a: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200" dirty="0" err="1">
                <a:solidFill>
                  <a:srgbClr val="921A1D"/>
                </a:solidFill>
                <a:latin typeface="Tahoma"/>
                <a:ea typeface="Tahoma"/>
                <a:cs typeface="Tahoma"/>
              </a:rPr>
              <a:t>Аф</a:t>
            </a:r>
            <a: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200" dirty="0" err="1">
                <a:solidFill>
                  <a:srgbClr val="921A1D"/>
                </a:solidFill>
                <a:latin typeface="Tahoma"/>
                <a:ea typeface="Tahoma"/>
                <a:cs typeface="Tahoma"/>
              </a:rPr>
              <a:t>РАНХиГС</a:t>
            </a:r>
            <a:b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Состав проектной группы:</a:t>
            </a:r>
            <a:b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Наумов В.В., Ли М.А., Коноваленко В.А., </a:t>
            </a:r>
            <a:b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r>
              <a:rPr lang="ru-RU" sz="2200" dirty="0" err="1">
                <a:solidFill>
                  <a:srgbClr val="921A1D"/>
                </a:solidFill>
                <a:latin typeface="Tahoma"/>
                <a:ea typeface="Tahoma"/>
                <a:cs typeface="Tahoma"/>
              </a:rPr>
              <a:t>Тарков</a:t>
            </a:r>
            <a:r>
              <a:rPr lang="ru-RU" sz="2200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 И.А., Давыдова Р.А.</a:t>
            </a:r>
            <a:b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b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</a:br>
            <a:r>
              <a:rPr lang="ru-RU" sz="22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«Государственное и муниципальное управление»</a:t>
            </a:r>
            <a:br>
              <a:rPr lang="ru-RU" sz="1800" b="1" dirty="0">
                <a:latin typeface="Tahoma" pitchFamily="34" charset="0"/>
                <a:cs typeface="Tahoma" pitchFamily="34" charset="0"/>
              </a:rPr>
            </a:br>
            <a:br>
              <a:rPr lang="ru-RU" sz="2200" b="1" dirty="0">
                <a:latin typeface="Tahoma" pitchFamily="34" charset="0"/>
                <a:cs typeface="Tahoma" pitchFamily="34" charset="0"/>
              </a:rPr>
            </a:br>
            <a:r>
              <a:rPr lang="ru-RU" sz="1600" b="1" dirty="0">
                <a:solidFill>
                  <a:srgbClr val="921A1D"/>
                </a:solidFill>
                <a:latin typeface="Tahoma"/>
                <a:ea typeface="Tahoma"/>
                <a:cs typeface="Tahoma"/>
              </a:rPr>
              <a:t>Г. Астрахань,  2019</a:t>
            </a:r>
            <a:endParaRPr lang="ru-RU" sz="1600" b="1" dirty="0">
              <a:solidFill>
                <a:srgbClr val="921A1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 flipH="1">
            <a:off x="0" y="942975"/>
            <a:ext cx="911225" cy="5915025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82241"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908050"/>
            <a:ext cx="9144000" cy="34925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782241">
              <a:defRPr/>
            </a:pPr>
            <a:endParaRPr lang="ru-RU" sz="1575" dirty="0">
              <a:latin typeface="Arial" charset="0"/>
              <a:cs typeface="Arial" charset="0"/>
            </a:endParaRPr>
          </a:p>
        </p:txBody>
      </p:sp>
      <p:pic>
        <p:nvPicPr>
          <p:cNvPr id="3079" name="Picture 2" descr="http://a-trest.ru/uploadedFiles/images/logot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99" y="22225"/>
            <a:ext cx="8096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</a:t>
            </a:fld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207725"/>
              </p:ext>
            </p:extLst>
          </p:nvPr>
        </p:nvGraphicFramePr>
        <p:xfrm>
          <a:off x="1043607" y="194404"/>
          <a:ext cx="7704857" cy="6402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834">
                  <a:extLst>
                    <a:ext uri="{9D8B030D-6E8A-4147-A177-3AD203B41FA5}">
                      <a16:colId xmlns:a16="http://schemas.microsoft.com/office/drawing/2014/main" val="3452886001"/>
                    </a:ext>
                  </a:extLst>
                </a:gridCol>
                <a:gridCol w="5369023">
                  <a:extLst>
                    <a:ext uri="{9D8B030D-6E8A-4147-A177-3AD203B41FA5}">
                      <a16:colId xmlns:a16="http://schemas.microsoft.com/office/drawing/2014/main" val="4055115307"/>
                    </a:ext>
                  </a:extLst>
                </a:gridCol>
              </a:tblGrid>
              <a:tr h="500979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проекта (полное):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6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Создание рекреационной зоны парка «Содружество» в Ленинском районе города Астрахань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187949"/>
                  </a:ext>
                </a:extLst>
              </a:tr>
              <a:tr h="139315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проекта (сокращенное):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2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Парк «Содружество»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37291"/>
                  </a:ext>
                </a:extLst>
              </a:tr>
            </a:tbl>
          </a:graphicData>
        </a:graphic>
      </p:graphicFrame>
      <p:pic>
        <p:nvPicPr>
          <p:cNvPr id="2" name="Рисунок 2" descr="Изображение выглядит как электроника, цеп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3BD1D85-93A1-4B26-B40E-744E2BB67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694" y="1772816"/>
            <a:ext cx="5249762" cy="3384376"/>
          </a:xfrm>
          <a:prstGeom prst="rect">
            <a:avLst/>
          </a:prstGeom>
        </p:spPr>
      </p:pic>
      <p:pic>
        <p:nvPicPr>
          <p:cNvPr id="6" name="Изображение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88642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624577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724610-E778-4F39-97B0-A962B30FFCFF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1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Заголовок 1"/>
          <p:cNvSpPr txBox="1">
            <a:spLocks/>
          </p:cNvSpPr>
          <p:nvPr/>
        </p:nvSpPr>
        <p:spPr bwMode="auto">
          <a:xfrm>
            <a:off x="-171909" y="188642"/>
            <a:ext cx="69675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1006475">
              <a:lnSpc>
                <a:spcPct val="90000"/>
              </a:lnSpc>
            </a:pPr>
            <a:r>
              <a:rPr lang="ru-RU" sz="2800">
                <a:solidFill>
                  <a:srgbClr val="921A1D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>
                <a:solidFill>
                  <a:srgbClr val="921A1D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Предпосылки реализации проекта</a:t>
            </a:r>
          </a:p>
        </p:txBody>
      </p:sp>
      <p:sp>
        <p:nvSpPr>
          <p:cNvPr id="18436" name="Текст 5"/>
          <p:cNvSpPr txBox="1">
            <a:spLocks/>
          </p:cNvSpPr>
          <p:nvPr/>
        </p:nvSpPr>
        <p:spPr bwMode="auto">
          <a:xfrm>
            <a:off x="971600" y="2247534"/>
            <a:ext cx="4248472" cy="399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ctr" defTabSz="1006475">
              <a:spcBef>
                <a:spcPts val="0"/>
              </a:spcBef>
              <a:buClr>
                <a:srgbClr val="921A1D"/>
              </a:buClr>
              <a:buFont typeface="+mj-lt"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1006475">
              <a:buFont typeface="Arial"/>
              <a:buChar char="•"/>
              <a:defRPr/>
            </a:pPr>
            <a:r>
              <a:rPr lang="ru-RU" sz="2000" b="1" dirty="0">
                <a:latin typeface="Times New Roman"/>
                <a:cs typeface="Times New Roman"/>
              </a:rPr>
              <a:t>Символически закрепить решение проблемы статуса Каспия.</a:t>
            </a:r>
          </a:p>
          <a:p>
            <a:pPr marL="285750" indent="-285750" defTabSz="1006475">
              <a:buFont typeface="Arial"/>
              <a:buChar char="•"/>
              <a:defRPr/>
            </a:pPr>
            <a:r>
              <a:rPr lang="ru-RU" sz="2000" b="1" dirty="0">
                <a:latin typeface="Times New Roman"/>
                <a:cs typeface="Times New Roman"/>
              </a:rPr>
              <a:t>Отсутствие парковой зоны в рассматриваемом сегменте Ленинского района г. Астрахани. </a:t>
            </a:r>
            <a:endParaRPr lang="ru-RU" sz="2000" b="1" dirty="0"/>
          </a:p>
          <a:p>
            <a:pPr marL="285750" indent="-285750" defTabSz="1006475">
              <a:buFont typeface="Arial"/>
              <a:buChar char="•"/>
              <a:defRPr/>
            </a:pPr>
            <a:r>
              <a:rPr lang="ru-RU" sz="2000" b="1" dirty="0">
                <a:latin typeface="Times New Roman"/>
                <a:cs typeface="Times New Roman"/>
              </a:rPr>
              <a:t>Нужны новые  идеи для развития туристической Астрахани и Ленинского района в частности. </a:t>
            </a:r>
            <a:endParaRPr lang="ru-RU" sz="2000" b="1" dirty="0"/>
          </a:p>
          <a:p>
            <a:pPr algn="ctr" defTabSz="1006475">
              <a:defRPr/>
            </a:pPr>
            <a:endParaRPr lang="ru-RU" sz="2000" b="1" dirty="0">
              <a:latin typeface="Times New Roman"/>
              <a:cs typeface="Times New Roman"/>
            </a:endParaRPr>
          </a:p>
          <a:p>
            <a:pPr algn="ctr" defTabSz="1006475">
              <a:spcBef>
                <a:spcPts val="0"/>
              </a:spcBef>
              <a:buFont typeface="+mj-lt"/>
              <a:buNone/>
              <a:defRPr/>
            </a:pPr>
            <a:r>
              <a:rPr lang="ru-RU" dirty="0">
                <a:latin typeface="Times New Roman"/>
                <a:cs typeface="Times New Roman"/>
              </a:rPr>
              <a:t>.</a:t>
            </a:r>
            <a:endParaRPr lang="ru-RU" dirty="0"/>
          </a:p>
          <a:p>
            <a:pPr algn="just" defTabSz="1006475">
              <a:spcBef>
                <a:spcPts val="0"/>
              </a:spcBef>
              <a:buClr>
                <a:srgbClr val="921A1D"/>
              </a:buClr>
              <a:buFont typeface="+mj-lt"/>
              <a:buNone/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 marL="342900" indent="-342900" defTabSz="1006475">
              <a:lnSpc>
                <a:spcPct val="90000"/>
              </a:lnSpc>
              <a:spcBef>
                <a:spcPts val="1100"/>
              </a:spcBef>
              <a:buClr>
                <a:srgbClr val="921A1D"/>
              </a:buClr>
              <a:buFont typeface="Calibri Light"/>
              <a:buAutoNum type="arabicPeriod"/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7174" name="Прямоугольник 8"/>
          <p:cNvSpPr>
            <a:spLocks noChangeArrowheads="1"/>
          </p:cNvSpPr>
          <p:nvPr/>
        </p:nvSpPr>
        <p:spPr bwMode="auto">
          <a:xfrm>
            <a:off x="1272208" y="1127964"/>
            <a:ext cx="7570040" cy="972220"/>
          </a:xfrm>
          <a:prstGeom prst="rect">
            <a:avLst/>
          </a:prstGeom>
          <a:solidFill>
            <a:srgbClr val="0062A7"/>
          </a:solidFill>
          <a:ln w="12700" algn="ctr">
            <a:solidFill>
              <a:srgbClr val="00467A"/>
            </a:solidFill>
            <a:miter lim="800000"/>
            <a:headEnd/>
            <a:tailEnd/>
          </a:ln>
        </p:spPr>
        <p:txBody>
          <a:bodyPr/>
          <a:lstStyle/>
          <a:p>
            <a:pPr algn="ctr" defTabSz="985838"/>
            <a:r>
              <a:rPr lang="ru-RU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«Лучший фитнес—центр — это ближайший парк.»</a:t>
            </a:r>
            <a:br>
              <a:rPr lang="ru-RU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В.В. Путин </a:t>
            </a:r>
            <a:endParaRPr lang="ru-RU" sz="28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6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88642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87" y="2830376"/>
            <a:ext cx="3966517" cy="2974888"/>
          </a:xfrm>
          <a:prstGeom prst="rect">
            <a:avLst/>
          </a:prstGeom>
        </p:spPr>
      </p:pic>
    </p:spTree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2100" y="329852"/>
            <a:ext cx="8851900" cy="1077913"/>
          </a:xfrm>
        </p:spPr>
        <p:txBody>
          <a:bodyPr/>
          <a:lstStyle/>
          <a:p>
            <a:pPr algn="ctr"/>
            <a:r>
              <a:rPr lang="ru-RU" sz="3000" dirty="0">
                <a:solidFill>
                  <a:srgbClr val="921A1D"/>
                </a:solidFill>
                <a:latin typeface="Calibri" pitchFamily="34" charset="0"/>
              </a:rPr>
              <a:t>      </a:t>
            </a:r>
            <a:r>
              <a:rPr lang="ru-RU" sz="2800" dirty="0">
                <a:solidFill>
                  <a:srgbClr val="921A1D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Предпосылки реализации проекта (актуальность)</a:t>
            </a:r>
            <a:endParaRPr lang="ru-RU" sz="2800" dirty="0">
              <a:solidFill>
                <a:srgbClr val="E62B25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8196" name="Номер слайда 4"/>
          <p:cNvSpPr txBox="1">
            <a:spLocks noGrp="1"/>
          </p:cNvSpPr>
          <p:nvPr/>
        </p:nvSpPr>
        <p:spPr bwMode="auto">
          <a:xfrm>
            <a:off x="6462713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8ABAFDB-257C-4419-990D-0EB7BE107F6C}" type="slidenum">
              <a:rPr lang="ru-RU" sz="1200" b="1">
                <a:latin typeface="Times New Roman" pitchFamily="18" charset="0"/>
                <a:cs typeface="Times New Roman" pitchFamily="18" charset="0"/>
              </a:rPr>
              <a:pPr algn="r"/>
              <a:t>5</a:t>
            </a:fld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5626" y="1196752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>
                <a:latin typeface="Times New Roman"/>
                <a:cs typeface="Times New Roman"/>
              </a:rPr>
              <a:t>За благоустройство бывшего парка ГРЭС отдали голоса 11250 </a:t>
            </a:r>
            <a:r>
              <a:rPr lang="ru-RU" sz="2400" dirty="0" err="1">
                <a:latin typeface="Times New Roman"/>
                <a:cs typeface="Times New Roman"/>
              </a:rPr>
              <a:t>астраханцев</a:t>
            </a:r>
            <a:r>
              <a:rPr lang="ru-RU" sz="2400" dirty="0">
                <a:latin typeface="Times New Roman"/>
                <a:cs typeface="Times New Roman"/>
              </a:rPr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latin typeface="Times New Roman"/>
                <a:cs typeface="Times New Roman"/>
              </a:rPr>
              <a:t>Оздоровление экологической обстановки Ленинского района.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latin typeface="Times New Roman"/>
                <a:cs typeface="Times New Roman"/>
              </a:rPr>
              <a:t>Расширение карты экскурсионных маршрутов города Астрахани.</a:t>
            </a:r>
          </a:p>
          <a:p>
            <a:endParaRPr lang="ru-RU" sz="3600" dirty="0"/>
          </a:p>
        </p:txBody>
      </p:sp>
      <p:pic>
        <p:nvPicPr>
          <p:cNvPr id="5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88642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73016"/>
            <a:ext cx="4428492" cy="2952328"/>
          </a:xfrm>
          <a:prstGeom prst="rect">
            <a:avLst/>
          </a:prstGeom>
        </p:spPr>
      </p:pic>
    </p:spTree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03110-3EB0-485A-8B10-FF7B6ED9832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96694"/>
            <a:ext cx="7704856" cy="5628650"/>
          </a:xfrm>
          <a:prstGeom prst="rect">
            <a:avLst/>
          </a:prstGeom>
        </p:spPr>
      </p:pic>
      <p:pic>
        <p:nvPicPr>
          <p:cNvPr id="5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88623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43608" y="88622"/>
            <a:ext cx="5976664" cy="76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1006475">
              <a:lnSpc>
                <a:spcPct val="90000"/>
              </a:lnSpc>
            </a:pPr>
            <a:r>
              <a:rPr lang="ru-RU" sz="2800" dirty="0">
                <a:solidFill>
                  <a:srgbClr val="921A1D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Концепция центральной части парка «Содружество»</a:t>
            </a:r>
          </a:p>
        </p:txBody>
      </p:sp>
    </p:spTree>
    <p:extLst>
      <p:ext uri="{BB962C8B-B14F-4D97-AF65-F5344CB8AC3E}">
        <p14:creationId xmlns:p14="http://schemas.microsoft.com/office/powerpoint/2010/main" val="1212674500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7</a:t>
            </a:fld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941435"/>
              </p:ext>
            </p:extLst>
          </p:nvPr>
        </p:nvGraphicFramePr>
        <p:xfrm>
          <a:off x="1365849" y="2027207"/>
          <a:ext cx="7451927" cy="4419600"/>
        </p:xfrm>
        <a:graphic>
          <a:graphicData uri="http://schemas.openxmlformats.org/drawingml/2006/table">
            <a:tbl>
              <a:tblPr firstRow="1" bandRow="1"/>
              <a:tblGrid>
                <a:gridCol w="156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0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6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ru-RU" sz="3600" b="0" i="0" u="none" strike="noStrike" kern="12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     проекта</a:t>
                      </a:r>
                      <a:endParaRPr lang="ru-RU" sz="3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kumimoji="0" lang="ru-RU" sz="1350" b="1" kern="1200" dirty="0">
                        <a:solidFill>
                          <a:schemeClr val="lt1"/>
                        </a:solidFill>
                        <a:effectLst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Заключение соглашения о </a:t>
                      </a: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-частном партнерстве.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  Разработка финансовой модели проекта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МЧП.</a:t>
                      </a:r>
                    </a:p>
                    <a:p>
                      <a:pPr marL="342900" marR="0" lvl="0" indent="-34290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AutoNum type="arabicPeriod" startAt="3"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проектно-сметной документации.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  Реализация проектно-строительная часть.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4A4397C-CA1E-485D-8DDC-479B42EE1AA6}"/>
              </a:ext>
            </a:extLst>
          </p:cNvPr>
          <p:cNvSpPr txBox="1">
            <a:spLocks/>
          </p:cNvSpPr>
          <p:nvPr/>
        </p:nvSpPr>
        <p:spPr>
          <a:xfrm>
            <a:off x="395536" y="136524"/>
            <a:ext cx="8280921" cy="1060228"/>
          </a:xfrm>
          <a:prstGeom prst="rect">
            <a:avLst/>
          </a:prstGeom>
        </p:spPr>
        <p:txBody>
          <a:bodyPr anchor="b"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0648"/>
            <a:ext cx="7776864" cy="15081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21A1D"/>
                </a:solidFill>
                <a:latin typeface="Times New Roman" pitchFamily="18" charset="0"/>
                <a:cs typeface="Times New Roman" pitchFamily="18" charset="0"/>
              </a:rPr>
              <a:t>Целеполагание проекта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latin typeface="Times New Roman"/>
                <a:cs typeface="Times New Roman"/>
              </a:rPr>
              <a:t>Создание парковой зоны в Ленинском районе г. Астрахани, увеличение посещаемости ЦДО №2 города Астрахани, увеличение туристической привлекательности региона, увеличение стоимости близлежащего жилого фонда, привлечение частных инвестиций в экономику города Астрахани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Изображение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4624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6647472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0C8E3D-E1BB-431E-B1DC-4EB64CC82A59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sz="1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957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55661"/>
              </p:ext>
            </p:extLst>
          </p:nvPr>
        </p:nvGraphicFramePr>
        <p:xfrm>
          <a:off x="1043608" y="1484785"/>
          <a:ext cx="7920879" cy="4968552"/>
        </p:xfrm>
        <a:graphic>
          <a:graphicData uri="http://schemas.openxmlformats.org/drawingml/2006/table">
            <a:tbl>
              <a:tblPr/>
              <a:tblGrid>
                <a:gridCol w="633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7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0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8719">
                <a:tc rowSpan="5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 проекта    и  их значения   по   годам</a:t>
                      </a:r>
                    </a:p>
                  </a:txBody>
                  <a:tcPr marT="45716" marB="45716" vert="vert270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2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CE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показателя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CE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Базовое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CE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Период, год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C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7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Численность обучающихся ЦДО №2 г. Астрахани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основной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2400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2600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2800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Туристический поток в Астраханской области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6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аналитический</a:t>
                      </a:r>
                    </a:p>
                  </a:txBody>
                  <a:tcPr marL="36000" marR="36000"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млн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3,05 млн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 млн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3,15 млн </a:t>
                      </a:r>
                      <a:r>
                        <a:rPr kumimoji="0" lang="ru-RU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чед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1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Посещаемость парка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6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основной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</a:t>
                      </a:r>
                      <a:r>
                        <a:rPr kumimoji="0" lang="ru-RU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 </a:t>
                      </a:r>
                      <a:r>
                        <a:rPr kumimoji="0" lang="ru-RU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67" name="Заголовок 5"/>
          <p:cNvSpPr txBox="1">
            <a:spLocks/>
          </p:cNvSpPr>
          <p:nvPr/>
        </p:nvSpPr>
        <p:spPr bwMode="auto">
          <a:xfrm>
            <a:off x="1187624" y="1"/>
            <a:ext cx="7632526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defTabSz="1006475">
              <a:lnSpc>
                <a:spcPct val="90000"/>
              </a:lnSpc>
            </a:pPr>
            <a:r>
              <a:rPr lang="ru-RU" sz="2000" b="1" dirty="0" err="1">
                <a:solidFill>
                  <a:srgbClr val="921A1D"/>
                </a:solidFill>
                <a:latin typeface="Times New Roman" pitchFamily="18" charset="0"/>
                <a:cs typeface="Times New Roman" pitchFamily="18" charset="0"/>
              </a:rPr>
              <a:t>Целеполагание</a:t>
            </a:r>
            <a:r>
              <a:rPr lang="ru-RU" sz="2000" b="1" dirty="0">
                <a:solidFill>
                  <a:srgbClr val="921A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921A1D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000">
                <a:solidFill>
                  <a:srgbClr val="921A1D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342900" indent="-342900" algn="ctr" defTabSz="1006475">
              <a:lnSpc>
                <a:spcPct val="90000"/>
              </a:lnSpc>
            </a:pPr>
            <a:endParaRPr lang="ru-RU" sz="2000" dirty="0">
              <a:solidFill>
                <a:srgbClr val="921A1D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defTabSz="1006475">
              <a:lnSpc>
                <a:spcPct val="9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Критерии оценки эффективности проекта</a:t>
            </a:r>
          </a:p>
        </p:txBody>
      </p:sp>
      <p:pic>
        <p:nvPicPr>
          <p:cNvPr id="5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88623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9</a:t>
            </a:fld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240804" y="22108"/>
            <a:ext cx="7776864" cy="1854292"/>
          </a:xfrm>
          <a:prstGeom prst="rect">
            <a:avLst/>
          </a:prstGeom>
        </p:spPr>
        <p:txBody>
          <a:bodyPr anchor="ctr"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21A1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Целеполагание проекта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latin typeface="Times New Roman"/>
                <a:cs typeface="Times New Roman"/>
              </a:rPr>
              <a:t>Создание парковой зоны в Ленинском районе г. Астрахани, увеличение посещаемости ЦДО №2 города Астрахани, увеличение туристической привлекательности региона, увеличение стоимости близлежащего жилого фонда, привлечение частных инвестиций в экономику города Астрахани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69887"/>
              </p:ext>
            </p:extLst>
          </p:nvPr>
        </p:nvGraphicFramePr>
        <p:xfrm>
          <a:off x="1187624" y="2060848"/>
          <a:ext cx="7776864" cy="4536504"/>
        </p:xfrm>
        <a:graphic>
          <a:graphicData uri="http://schemas.openxmlformats.org/drawingml/2006/table">
            <a:tbl>
              <a:tblPr firstRow="1" bandRow="1"/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650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ru-RU" sz="3600" b="0" i="0" u="none" strike="noStrike" kern="12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Результаты   проекта</a:t>
                      </a:r>
                      <a:endParaRPr lang="ru-RU" sz="3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парковой зоны «Содружество»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 новых направлений дополнительного образования для обучающихся в ЦДО №2: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-Биология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-География Прикаспийских государств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-Фотография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-ИЗО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-Спортивной досуга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пленерных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зон.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качества жизни людей </a:t>
                      </a:r>
                    </a:p>
                    <a:p>
                      <a:pPr marL="0" marR="0" lvl="0" indent="0" algn="l" defTabSz="1006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экологической обстановки в г. Астрахань.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1A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Изображение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16632"/>
            <a:ext cx="1584176" cy="4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0946188"/>
      </p:ext>
    </p:extLst>
  </p:cSld>
  <p:clrMapOvr>
    <a:masterClrMapping/>
  </p:clrMapOvr>
  <p:transition>
    <p:wheel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5720</TotalTime>
  <Words>495</Words>
  <Application>Microsoft Macintosh PowerPoint</Application>
  <PresentationFormat>Экран (4:3)</PresentationFormat>
  <Paragraphs>129</Paragraphs>
  <Slides>14</Slides>
  <Notes>7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Gill Sans MT</vt:lpstr>
      <vt:lpstr>Tahoma</vt:lpstr>
      <vt:lpstr>Times New Roman</vt:lpstr>
      <vt:lpstr>Verdana</vt:lpstr>
      <vt:lpstr>Wingdings</vt:lpstr>
      <vt:lpstr>Wingdings 2</vt:lpstr>
      <vt:lpstr>HDOfficeLightV0</vt:lpstr>
      <vt:lpstr>Солнцестояние</vt:lpstr>
      <vt:lpstr>Презентация PowerPoint</vt:lpstr>
      <vt:lpstr>Программа переподготовки ГМУ    Тема: «Создание рекреационной зоны парк «Содружество» в Ленинском районе г. Астрахани» Научный руководитель – Попова Н.В., к.э.н., доц. каф. ЭиУ Аф РАНХиГС Состав проектной группы: Наумов В.В., Ли М.А., Коноваленко В.А.,  Тарков И.А., Давыдова Р.А.  «Государственное и муниципальное управление»  Г. Астрахань,  2019</vt:lpstr>
      <vt:lpstr>Презентация PowerPoint</vt:lpstr>
      <vt:lpstr>Презентация PowerPoint</vt:lpstr>
      <vt:lpstr>      Предпосылки реализации проекта (актуальность)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Менеджмент в социальной сфере. Социальное проектирование.</dc:title>
  <dc:creator>Наталья</dc:creator>
  <cp:lastModifiedBy>Microsoft Office User</cp:lastModifiedBy>
  <cp:revision>412</cp:revision>
  <dcterms:created xsi:type="dcterms:W3CDTF">2012-01-11T08:01:34Z</dcterms:created>
  <dcterms:modified xsi:type="dcterms:W3CDTF">2019-09-27T08:46:10Z</dcterms:modified>
</cp:coreProperties>
</file>