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66" r:id="rId3"/>
    <p:sldId id="267" r:id="rId4"/>
    <p:sldId id="259" r:id="rId5"/>
    <p:sldId id="260" r:id="rId6"/>
    <p:sldId id="268" r:id="rId7"/>
    <p:sldId id="269" r:id="rId8"/>
    <p:sldId id="270" r:id="rId9"/>
    <p:sldId id="272" r:id="rId10"/>
    <p:sldId id="271" r:id="rId11"/>
  </p:sldIdLst>
  <p:sldSz cx="9906000" cy="6858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4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68" y="96"/>
      </p:cViewPr>
      <p:guideLst>
        <p:guide orient="horz" pos="1994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271" y="758952"/>
            <a:ext cx="7652385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271" y="4800600"/>
            <a:ext cx="7652385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105852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110489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069" y="381000"/>
            <a:ext cx="2012156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125" y="381000"/>
            <a:ext cx="6284119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142654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383829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71" y="758952"/>
            <a:ext cx="7652385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4800600"/>
            <a:ext cx="7652385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88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271" y="1828802"/>
            <a:ext cx="3640455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7765" y="1828802"/>
            <a:ext cx="3640455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362331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1717185"/>
            <a:ext cx="3640455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271" y="2507550"/>
            <a:ext cx="3640455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982718" y="1717185"/>
            <a:ext cx="3645408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7765" y="2507550"/>
            <a:ext cx="3640455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283461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203973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31032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2"/>
            <a:ext cx="2600325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717" y="685800"/>
            <a:ext cx="4939242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99736"/>
            <a:ext cx="2600325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11235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9175433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257800"/>
            <a:ext cx="8110538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175433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950" y="6108591"/>
            <a:ext cx="8110538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311651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19711" y="0"/>
            <a:ext cx="79248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271" y="365760"/>
            <a:ext cx="787527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71" y="1828802"/>
            <a:ext cx="698373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563453" y="1032768"/>
            <a:ext cx="1904999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725251" y="4080768"/>
            <a:ext cx="3581400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marL="8792">
              <a:lnSpc>
                <a:spcPts val="557"/>
              </a:lnSpc>
            </a:pPr>
            <a:r>
              <a:rPr lang="ru-RU" spc="-3" smtClean="0"/>
              <a:t>Проект </a:t>
            </a:r>
            <a:r>
              <a:rPr lang="ru-RU" spc="-7" smtClean="0"/>
              <a:t>"Окно </a:t>
            </a:r>
            <a:r>
              <a:rPr lang="ru-RU" spc="-3" smtClean="0"/>
              <a:t>В </a:t>
            </a:r>
            <a:r>
              <a:rPr lang="ru-RU" spc="-7" smtClean="0"/>
              <a:t>Европу" разработанный </a:t>
            </a:r>
            <a:r>
              <a:rPr lang="ru-RU" spc="-3" smtClean="0"/>
              <a:t>командой</a:t>
            </a:r>
            <a:r>
              <a:rPr lang="ru-RU" spc="31" smtClean="0"/>
              <a:t> </a:t>
            </a:r>
            <a:r>
              <a:rPr lang="ru-RU" spc="-3" smtClean="0"/>
              <a:t>Accenture</a:t>
            </a:r>
            <a:endParaRPr lang="ru-RU" spc="-3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476" y="6172202"/>
            <a:ext cx="74295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26376">
              <a:lnSpc>
                <a:spcPts val="557"/>
              </a:lnSpc>
            </a:pPr>
            <a:fld id="{81D60167-4931-47E6-BA6A-407CBD079E47}" type="slidenum">
              <a:rPr lang="ru-RU" spc="-3" smtClean="0"/>
              <a:pPr marL="26376">
                <a:lnSpc>
                  <a:spcPts val="557"/>
                </a:lnSpc>
              </a:pPr>
              <a:t>‹#›</a:t>
            </a:fld>
            <a:endParaRPr lang="ru-RU" spc="-3" dirty="0"/>
          </a:p>
        </p:txBody>
      </p:sp>
    </p:spTree>
    <p:extLst>
      <p:ext uri="{BB962C8B-B14F-4D97-AF65-F5344CB8AC3E}">
        <p14:creationId xmlns:p14="http://schemas.microsoft.com/office/powerpoint/2010/main" val="304891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989122" y="6249291"/>
            <a:ext cx="47039" cy="87884"/>
          </a:xfrm>
          <a:prstGeom prst="rect">
            <a:avLst/>
          </a:prstGeom>
        </p:spPr>
        <p:txBody>
          <a:bodyPr vert="horz" wrap="square" lIns="0" tIns="7913" rIns="0" bIns="0" rtlCol="0">
            <a:spAutoFit/>
          </a:bodyPr>
          <a:lstStyle/>
          <a:p>
            <a:pPr marL="8792">
              <a:spcBef>
                <a:spcPts val="62"/>
              </a:spcBef>
            </a:pPr>
            <a:r>
              <a:rPr sz="519" spc="-3" dirty="0">
                <a:latin typeface="Corbel"/>
                <a:cs typeface="Corbel"/>
              </a:rPr>
              <a:t>1</a:t>
            </a:r>
            <a:endParaRPr sz="519">
              <a:latin typeface="Corbel"/>
              <a:cs typeface="Corbe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71600"/>
            <a:ext cx="906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Проект создания креативного  кластера в г. Комсомольск-на-Амуре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"Окно в Европу"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3200400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57"/>
          <p:cNvSpPr>
            <a:spLocks noGrp="1"/>
          </p:cNvSpPr>
          <p:nvPr>
            <p:ph type="title"/>
          </p:nvPr>
        </p:nvSpPr>
        <p:spPr>
          <a:xfrm>
            <a:off x="1116330" y="-152400"/>
            <a:ext cx="7875270" cy="55076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Как привлекать местные СМИ и сообщества?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2667000"/>
            <a:ext cx="88392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ʙ Интервью, в  том числе глубинные, с  жителями территории для выявления особенностей территории, исторических, архитектурных и иных аспектов, которые необходимо учитывать при разработке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ʙ Проведение фокус-групп и опросов, для формирования статистических данных об  отношении жителей к  планируемому проекту, наиболее распространенных запросов и  пожеланий жителей;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ʙ Использование онлайн-опросов и онлайн-анкетирования, посредством специальных интернет-платформ или социальных сетей для наибольшего охвата аудитории;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 ʙ Привлечение детей в  игровой форме— проведение конкурсов, игр и иных мероприятий, интересует их видение будущего развития территории;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ʙ Проведение экскурсий и прогулок по территории будущей реализации проекта совместно с  жителями и  экспертами (историками, градостроителями, лидерами сообществ) для определения приоритетных сценариев развития территории;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ʙ Проведение публичных слушаний наиболее эффективно применять для согласования с гражданами разработанного эскиза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ʙ  Проведение общественных обсуждений в очном формате или онлайн, для выявления приоритетных сценариев развития территории, желаемого функционального наполнения территории в  соответствии с  пожеланиями жителей, а также для сбора мнений и пожеланий к уже разработанной концепции проекта.</a:t>
            </a: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32042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object 51"/>
          <p:cNvGrpSpPr/>
          <p:nvPr/>
        </p:nvGrpSpPr>
        <p:grpSpPr>
          <a:xfrm>
            <a:off x="0" y="993339"/>
            <a:ext cx="4800600" cy="3357095"/>
            <a:chOff x="697991" y="566927"/>
            <a:chExt cx="6050280" cy="4231005"/>
          </a:xfrm>
        </p:grpSpPr>
        <p:sp>
          <p:nvSpPr>
            <p:cNvPr id="52" name="object 52"/>
            <p:cNvSpPr/>
            <p:nvPr/>
          </p:nvSpPr>
          <p:spPr>
            <a:xfrm>
              <a:off x="697991" y="566927"/>
              <a:ext cx="6050280" cy="4230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53" name="object 53"/>
            <p:cNvSpPr/>
            <p:nvPr/>
          </p:nvSpPr>
          <p:spPr>
            <a:xfrm>
              <a:off x="896111" y="765047"/>
              <a:ext cx="5458968" cy="3639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708184" y="254443"/>
            <a:ext cx="7875270" cy="5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2042" y="4492470"/>
            <a:ext cx="890778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	</a:t>
            </a:r>
            <a:r>
              <a:rPr lang="ru-RU" sz="1200" dirty="0" smtClean="0"/>
              <a:t>Наша команда «</a:t>
            </a:r>
            <a:r>
              <a:rPr lang="ru-RU" sz="1200" dirty="0" err="1" smtClean="0"/>
              <a:t>Accenture</a:t>
            </a:r>
            <a:r>
              <a:rPr lang="ru-RU" sz="1200" dirty="0" smtClean="0"/>
              <a:t>», предлагает решение по активации территории заброшенного промышленного объекта «Завод Подъемно-Транспортного Оборудования» с целью его последующего включения в экономику города. Для этого мы создадим креативный кластер, под названием: «Окно В Европу», кластер будет создавать пространство для расцвета искусства и культуры по сути это объединенная галерея, вносящая вклад в социокультурное развитие городского общества, местного искусства и ремесел. Он предоставляет собой галерейные площади для демонстрации и продажи различных высококачественных предметов искусства и ремесел, проведением мастер-классов, создания антикафе, коворкинга. </a:t>
            </a:r>
            <a:endParaRPr lang="en-US" sz="1200" dirty="0" smtClean="0"/>
          </a:p>
          <a:p>
            <a:pPr algn="just"/>
            <a:r>
              <a:rPr lang="en-US" sz="1200" dirty="0"/>
              <a:t>	</a:t>
            </a:r>
            <a:r>
              <a:rPr lang="ru-RU" sz="1200" dirty="0" smtClean="0"/>
              <a:t>Целю является распространить на более широкие слои населения, поощряя участие местных жителей, в том числе молодежи; местных органов власти; бизнеса и промышленности; общественных организаций и посетителей региона, посредством крупных и мелких инициатив. Не мало важную роль будет играть Разработка маркетингового плана для содействия профессиональному росту местных художников и привлечения более широкой аудитории к искусству в целом.</a:t>
            </a:r>
            <a:endParaRPr lang="ru-RU" sz="1200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9" y="1148254"/>
            <a:ext cx="4334003" cy="288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5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Заголовок 57"/>
          <p:cNvSpPr>
            <a:spLocks noGrp="1"/>
          </p:cNvSpPr>
          <p:nvPr>
            <p:ph type="title"/>
          </p:nvPr>
        </p:nvSpPr>
        <p:spPr>
          <a:xfrm>
            <a:off x="2209800" y="108229"/>
            <a:ext cx="7875270" cy="5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Описание площадки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6200" y="4038600"/>
            <a:ext cx="890778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	</a:t>
            </a:r>
            <a:r>
              <a:rPr lang="ru-RU" sz="1200" dirty="0" smtClean="0"/>
              <a:t>Комсомольск-на-Амуре - крупный промышленный, научный и культурный центр Дальнего Востока, третий по величине город в Дальневосточном Федеральном округе, центр промышленной агломерации</a:t>
            </a:r>
            <a:r>
              <a:rPr lang="ru-RU" sz="1200" dirty="0"/>
              <a:t>,</a:t>
            </a:r>
            <a:r>
              <a:rPr lang="ru-RU" sz="1200" dirty="0" smtClean="0"/>
              <a:t> Строительство города было обусловлено необходимостью возведения судостроительного и авиационного заводов – форпостов оборонной промышленности Дальнего Востока. В середине 90-х годов Комсомольской агломерации присвоен статус свободной экономической зоны производственного типа. Нами выбрана площадка бывшего Комсомольского-на-Амуре завода подъемно-транспортного оборудования- это производственное предприятие, осуществляющее полный цикл производства грузоподъемного оборудования. 1 июля 1950 года состоялся запуск предприятия, за время своей деятельности завод изготовил более 50 тысяч мостовых и козловых кранов, оснастив своей продукцией предприятия всех отраслей экономики. Литейные, магнитные, грейферные, магнитно-грейферные краны успешно функционируют на металлургических, машиностроительных предприятиях. Однако в 2015 году было вынесено решение о Прекращении деятельности юридического лица в связи с его ликвидацией на основании определения арбитражного суда о завершении конкурсного производства с 07 мая 2015 года. Таким образом, завод прекратил свое существование, однако осталась огромная не занятая территория, и комплекс зданий. Нами принято решение о создании креативного кластера, под названием: «Окно В Европу».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041175"/>
            <a:ext cx="5392963" cy="261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743450" cy="345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76200" y="3048000"/>
            <a:ext cx="8915400" cy="3647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Почему это актуально для нашего города? На данный момент, в городе Комсомольск-на-Амуре существует проблемные области и направления развития Социально-экономической среды.</a:t>
            </a:r>
          </a:p>
          <a:p>
            <a:pPr algn="just"/>
            <a:r>
              <a:rPr lang="ru-RU" sz="1100" dirty="0" smtClean="0"/>
              <a:t>1. Количество имеющихся учреждений культуры соответствует нормативной потребности города в объектах культуры и искусства. Однако необходимо отметить, что Центральный округ города нуждается в многофункциональном центре с 2 концертными залами на 700 - 1000посадочных мест для проведения городских торжественных мероприятий, праздничных концертов, конкурсов и фестивалей и на 100 - 150 посадочных мест для проведения камерных мероприятий, филармонических концертов, выставочным залом.</a:t>
            </a:r>
          </a:p>
          <a:p>
            <a:pPr algn="just"/>
            <a:r>
              <a:rPr lang="ru-RU" sz="1100" dirty="0" smtClean="0"/>
              <a:t>2. Учитывая современные тенденции, имеется необходимость продолжить развитие информационных ресурсов и технологий в сфере культуры и расширить спектр предоставляемых электронных услуг.3. Анализ деятельности учреждений культуры предполагает продолжить положительную практику накопленного опыта и развитие механизмов выявления одаренности, форм и методов поиска, воспитания и поддержки талантов.</a:t>
            </a:r>
          </a:p>
          <a:p>
            <a:pPr algn="just"/>
            <a:r>
              <a:rPr lang="ru-RU" sz="1100" dirty="0" smtClean="0"/>
              <a:t>4. В целях повышения привлекательности и формирования положительного имиджа города необходимо продолжить развитие системы регулярных городских социокультурных мероприятий с учетом опыта других городов.</a:t>
            </a:r>
          </a:p>
          <a:p>
            <a:pPr algn="just"/>
            <a:r>
              <a:rPr lang="ru-RU" sz="1100" dirty="0" smtClean="0"/>
              <a:t>5. Финансовые ограничения в развитии работы учреждений культуры и отдыха, а также деятельности (в том числе гастрольной) театральных и 56 концертных коллективов города: низкая заработная плата работников сферы культуры и искусства; существует потребность в профессиональных кадрах отрасли. При этом в городе число учреждений культурно-досугового типа, составляет 5 ед. Число детских музыкальных, художественных, хореографических школ и школ искусств, 2 ед. По данным социологического опроса существенной причиной социальной неудовлетворенности является недостаточный, по оценкам горожан, уровень развития городской среды: инфраструктуры, публичных пространств, дворов и проч. Так, около половины опрошенных признались, что ощущают дискомфорт и имеют множество серьезных проблем, препятствующих комфортному проживанию в своем дворе (42,1 %) и в городе в целом (47,1 %).</a:t>
            </a:r>
            <a:endParaRPr lang="ru-RU" sz="1100" dirty="0"/>
          </a:p>
        </p:txBody>
      </p:sp>
      <p:sp>
        <p:nvSpPr>
          <p:cNvPr id="34" name="Заголовок 57"/>
          <p:cNvSpPr>
            <a:spLocks noGrp="1"/>
          </p:cNvSpPr>
          <p:nvPr>
            <p:ph type="title"/>
          </p:nvPr>
        </p:nvSpPr>
        <p:spPr>
          <a:xfrm>
            <a:off x="3352800" y="4439"/>
            <a:ext cx="7875270" cy="5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350"/>
            <a:ext cx="5486400" cy="293290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629275" y="625050"/>
            <a:ext cx="3352800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Наша концепция входит в структуру мероприятий нашего города, </a:t>
            </a:r>
            <a:r>
              <a:rPr lang="ru-RU" sz="2000" dirty="0" err="1" smtClean="0"/>
              <a:t>т.к</a:t>
            </a:r>
            <a:r>
              <a:rPr lang="ru-RU" sz="2000" dirty="0" smtClean="0"/>
              <a:t> культура и спорт занимают второе место по приоритетному финансированию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7"/>
          <p:cNvSpPr>
            <a:spLocks noGrp="1"/>
          </p:cNvSpPr>
          <p:nvPr>
            <p:ph type="title"/>
          </p:nvPr>
        </p:nvSpPr>
        <p:spPr>
          <a:xfrm>
            <a:off x="3943729" y="0"/>
            <a:ext cx="7875270" cy="5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Анти кафе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114800"/>
            <a:ext cx="88392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Главное – посетители платят не за еду и услуги, а за проведенное время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Целевая аудитория – активные люди со средним достатком от 18 до 40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чем зарабатывает - проведённое время в кафе(3₽ - 1 минута), сдача помещений в аренду под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Описание интерьера – будет реализовано 4 комнаты с разными тематиками: музыка, стиль </a:t>
            </a:r>
            <a:r>
              <a:rPr lang="ru-RU" dirty="0" err="1" smtClean="0"/>
              <a:t>лофт</a:t>
            </a:r>
            <a:r>
              <a:rPr lang="ru-RU" dirty="0" smtClean="0"/>
              <a:t>, путешествия, неоновая комната Актуальность – это совершенно новый формат заведений для города, предлагающий дружеское и деловое общение в свободной непринужденной форме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" y="1246265"/>
            <a:ext cx="4105574" cy="27383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5163"/>
            <a:ext cx="4334933" cy="28956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2400" y="152400"/>
            <a:ext cx="2057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Пример: </a:t>
            </a:r>
          </a:p>
          <a:p>
            <a:pPr algn="r"/>
            <a:r>
              <a:rPr lang="ru-RU" sz="1200" dirty="0" smtClean="0"/>
              <a:t>Антикафе «12 комнат» </a:t>
            </a:r>
            <a:r>
              <a:rPr lang="ru-RU" sz="1200" dirty="0"/>
              <a:t>с поминутной оплатой. Гостям предлагаются на выбор 12 комнат, а также горячие напитки и игры.</a:t>
            </a:r>
          </a:p>
          <a:p>
            <a:pPr algn="r"/>
            <a:r>
              <a:rPr lang="ru-RU" sz="1200" dirty="0" smtClean="0"/>
              <a:t>Располагается в г. Санкт-Петербург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26" y="1425932"/>
            <a:ext cx="3901440" cy="2602230"/>
          </a:xfrm>
          <a:prstGeom prst="rect">
            <a:avLst/>
          </a:prstGeom>
        </p:spPr>
      </p:pic>
      <p:sp>
        <p:nvSpPr>
          <p:cNvPr id="20" name="Заголовок 24"/>
          <p:cNvSpPr txBox="1">
            <a:spLocks/>
          </p:cNvSpPr>
          <p:nvPr/>
        </p:nvSpPr>
        <p:spPr>
          <a:xfrm>
            <a:off x="6547864" y="491244"/>
            <a:ext cx="2667000" cy="242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smtClean="0"/>
              <a:t>Организации внутри кластера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7"/>
          <p:cNvSpPr>
            <a:spLocks noGrp="1"/>
          </p:cNvSpPr>
          <p:nvPr>
            <p:ph type="title"/>
          </p:nvPr>
        </p:nvSpPr>
        <p:spPr>
          <a:xfrm>
            <a:off x="3943729" y="0"/>
            <a:ext cx="7875270" cy="550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Коворкинг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4267200"/>
            <a:ext cx="883920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Главное – открытие </a:t>
            </a:r>
            <a:r>
              <a:rPr lang="ru-RU" sz="1250" dirty="0" err="1" smtClean="0"/>
              <a:t>коворкинг</a:t>
            </a:r>
            <a:r>
              <a:rPr lang="ru-RU" sz="1250" dirty="0" smtClean="0"/>
              <a:t> – центра для реализации спектра услуг в сфере коворкинга (организации работы различных специалистов на одной территории, представляющей собой «совместный офис»)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ЦА – группы людей по интересам 18 – 45 лет со средним достатком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На чем зарабатывают – сдаче в аренду помещения для проведения совещаний, мероприятий, мастер классов)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Описание интерьера – будет сделана мини сцена для выступлений спикеров, экран для презентаций, отдельные столики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Актуальность - Для успешного развития предприниматели должны учитывать новые форматы организации арендного бизнеса, складывающиеся на рынке коммерческой недвижимости. Например, в Москве и других городах России широкую популярность приобрели </a:t>
            </a:r>
            <a:r>
              <a:rPr lang="ru-RU" sz="1250" dirty="0" err="1" smtClean="0"/>
              <a:t>коворкинг</a:t>
            </a:r>
            <a:r>
              <a:rPr lang="ru-RU" sz="1250" dirty="0" smtClean="0"/>
              <a:t>-центры, которые позволяют компаниям и индивидуальным предпринимателям арендовать рабочее место с техническим оборудованием в одном офисном пространстве с другими арендаторами</a:t>
            </a:r>
            <a:endParaRPr lang="ru-RU" sz="12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550761"/>
            <a:ext cx="3124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Пример: </a:t>
            </a:r>
          </a:p>
          <a:p>
            <a:pPr algn="r"/>
            <a:r>
              <a:rPr lang="ru-RU" sz="1200" dirty="0"/>
              <a:t>«Ясная поляна» — это более 400 мероприятий в год, более 150 арт-объектов и более 500 резидентов. Наша главная ценность — сообщество. Мы создали </a:t>
            </a:r>
            <a:r>
              <a:rPr lang="ru-RU" sz="1200" dirty="0" err="1"/>
              <a:t>комьюнити</a:t>
            </a:r>
            <a:r>
              <a:rPr lang="ru-RU" sz="1200" dirty="0"/>
              <a:t> профессионалов, которые ежедневно обмениваются мыслями, опытом и советами. Чтобы резиденты чувствовали себя комфортно и успевали отдохнуть, мы каждый месяц проводим специальные мероприятия: </a:t>
            </a:r>
            <a:r>
              <a:rPr lang="ru-RU" sz="1200" dirty="0" err="1"/>
              <a:t>бранчи</a:t>
            </a:r>
            <a:r>
              <a:rPr lang="ru-RU" sz="1200" dirty="0"/>
              <a:t>, киновечера, вечеринки и тематические праздники. Кстати, в 2019 году мы выиграли всероссийскую премию COWORKING AWARDS за лучшее </a:t>
            </a:r>
            <a:r>
              <a:rPr lang="ru-RU" sz="1200" dirty="0" err="1"/>
              <a:t>комьюнити</a:t>
            </a:r>
            <a:r>
              <a:rPr lang="ru-RU" sz="12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58625"/>
            <a:ext cx="4953000" cy="3300710"/>
          </a:xfrm>
          <a:prstGeom prst="rect">
            <a:avLst/>
          </a:prstGeom>
        </p:spPr>
      </p:pic>
      <p:sp>
        <p:nvSpPr>
          <p:cNvPr id="9" name="Заголовок 24"/>
          <p:cNvSpPr txBox="1">
            <a:spLocks/>
          </p:cNvSpPr>
          <p:nvPr/>
        </p:nvSpPr>
        <p:spPr>
          <a:xfrm>
            <a:off x="76200" y="78408"/>
            <a:ext cx="2667000" cy="242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smtClean="0"/>
              <a:t>Организации внутри кластера</a:t>
            </a:r>
            <a:endParaRPr lang="ru-RU" sz="1400" dirty="0"/>
          </a:p>
        </p:txBody>
      </p:sp>
      <p:sp>
        <p:nvSpPr>
          <p:cNvPr id="10" name="Заголовок 24"/>
          <p:cNvSpPr txBox="1">
            <a:spLocks/>
          </p:cNvSpPr>
          <p:nvPr/>
        </p:nvSpPr>
        <p:spPr>
          <a:xfrm>
            <a:off x="6571871" y="468333"/>
            <a:ext cx="2667000" cy="242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Организации внутри кластера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75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7"/>
          <p:cNvSpPr>
            <a:spLocks noGrp="1"/>
          </p:cNvSpPr>
          <p:nvPr>
            <p:ph type="title"/>
          </p:nvPr>
        </p:nvSpPr>
        <p:spPr>
          <a:xfrm>
            <a:off x="2667000" y="-216467"/>
            <a:ext cx="7875270" cy="550761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Выставочный зал современного искусства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450" y="4030683"/>
            <a:ext cx="8839200" cy="2785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Главное – заставить человека думать, сопереживать и сострадать. Суть современного искусства - помочь разобраться в мире в котором живёт человек, объяснить его и указать пути к гармонии. И как классическое так и современное искусство вообще не имеет цели!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ЦА – Основные посетители площадок современного искусства — молодые женщины 18–34 лет (50%). Они лидируют во всех сегментах (ядро, периферия, перспектива). Группа молодых зрителей-мужчин тоже велика, но уступает вдвое и составляет 24% аудитории. Напротив, посетителей старше 55 лет (как мужчин, так и женщин) немного — всего 6%.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На чем зарабатывают – продажа билетов на выставки, продажа понравившихся картин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Описание интерьера – большое пространство, которое поделено на зоны различных направлений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Актуальность – Актуальность выставочной деятельности в первую очередь вызвана ростом потребительского спроса на разные группы товаров. Выставочная деятельность – это главный инструмент, который обеспечивает продвижение предприятий и их продукции на рыночной площадке как конкретной страны, так и всего мира. Экспозиции способствуют поддержанию партнерских связей и получению информации обо всех современных тенденциях определенной отрасли.</a:t>
            </a:r>
            <a:endParaRPr lang="ru-RU" sz="12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76274"/>
            <a:ext cx="3124200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Пример: </a:t>
            </a:r>
          </a:p>
          <a:p>
            <a:pPr algn="r"/>
            <a:r>
              <a:rPr lang="ru-RU" sz="1200" b="1" dirty="0"/>
              <a:t>Центр МАРС</a:t>
            </a:r>
          </a:p>
          <a:p>
            <a:pPr algn="r" fontAlgn="t"/>
            <a:r>
              <a:rPr lang="ru-RU" sz="1200" b="1" dirty="0"/>
              <a:t>Центр современного искусства М'АРС</a:t>
            </a:r>
            <a:r>
              <a:rPr lang="ru-RU" sz="1200" dirty="0"/>
              <a:t> - одно из наиболее ярких и необычных мест на арт-карте Москвы. </a:t>
            </a:r>
          </a:p>
          <a:p>
            <a:pPr algn="r" fontAlgn="t"/>
            <a:r>
              <a:rPr lang="ru-RU" sz="1200" dirty="0"/>
              <a:t>Группа молодых и дерзких художников, создавших более 30 лет назад эту первую в СССР частную галерею, заложила два принципа, ставших для </a:t>
            </a:r>
            <a:r>
              <a:rPr lang="ru-RU" sz="1200" dirty="0" err="1"/>
              <a:t>М`АРСа</a:t>
            </a:r>
            <a:r>
              <a:rPr lang="ru-RU" sz="1200" dirty="0"/>
              <a:t> неизменными: (1) знакомить публику с самым новым и передовым в современном искусстве и (2) предоставлять свои площадки широкому кругу современных художников, оставляя за Временем и Зрителем право судить и выбирать.  </a:t>
            </a:r>
          </a:p>
        </p:txBody>
      </p:sp>
      <p:sp>
        <p:nvSpPr>
          <p:cNvPr id="6" name="Заголовок 24"/>
          <p:cNvSpPr txBox="1">
            <a:spLocks/>
          </p:cNvSpPr>
          <p:nvPr/>
        </p:nvSpPr>
        <p:spPr>
          <a:xfrm>
            <a:off x="5486400" y="298823"/>
            <a:ext cx="2667000" cy="242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Организации внутри кластера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83" y="1600200"/>
            <a:ext cx="3727918" cy="2318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33904"/>
            <a:ext cx="3038129" cy="20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7"/>
          <p:cNvSpPr>
            <a:spLocks noGrp="1"/>
          </p:cNvSpPr>
          <p:nvPr>
            <p:ph type="title"/>
          </p:nvPr>
        </p:nvSpPr>
        <p:spPr>
          <a:xfrm>
            <a:off x="2667000" y="-216467"/>
            <a:ext cx="7875270" cy="550761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Арт студия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5211504"/>
            <a:ext cx="8839200" cy="143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Суть – пространство, где для взрослых людей есть возможность порисовать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ЦА – женщины 18 – 55 лет, со средним достатком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На чем зарабатывают – на продаже мастер классов по рисованию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Описание интерьера – просторное помещение с панорамными окнами, художественными принадлежностями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/>
              <a:t>Актуальность - актуальности арт-терапевтических методологий и важности их адекватной адаптации и развития в России</a:t>
            </a:r>
            <a:endParaRPr lang="ru-RU" sz="12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76274"/>
            <a:ext cx="3124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Пример: </a:t>
            </a:r>
          </a:p>
          <a:p>
            <a:r>
              <a:rPr lang="ru-RU" sz="1050" dirty="0"/>
              <a:t>Арт Мансарда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/>
              <a:t>В центре Москвы, под крышей старинного особняка Арт Студия «Мансарда» распахнула свои двери и приглашает на территорию творчества и вдохновения!</a:t>
            </a:r>
            <a:br>
              <a:rPr lang="ru-RU" sz="1050" dirty="0"/>
            </a:br>
            <a:r>
              <a:rPr lang="ru-RU" sz="1050" dirty="0"/>
              <a:t>Здесь вам покажут, как вы умеете рисовать, и вам это понравится!</a:t>
            </a:r>
          </a:p>
          <a:p>
            <a:r>
              <a:rPr lang="ru-RU" sz="1050" dirty="0"/>
              <a:t>Жизнь столицы динамична и у ее жителей мало свободного времени, поэтому мы рады видеть вас в любую минуту — начать урок рисования можно тогда, когда удобно вам!</a:t>
            </a:r>
          </a:p>
          <a:p>
            <a:r>
              <a:rPr lang="ru-RU" sz="1050" dirty="0"/>
              <a:t>В нашей Студии — свободное расписание!</a:t>
            </a:r>
          </a:p>
          <a:p>
            <a:r>
              <a:rPr lang="ru-RU" sz="1050" dirty="0"/>
              <a:t>Ищете, в чем выразить свою индивидуальность — наши преподаватели обожают свою профессию и готовы заразить вас своей любовью к искусству!</a:t>
            </a:r>
          </a:p>
          <a:p>
            <a:pPr algn="r"/>
            <a:r>
              <a:rPr lang="ru-RU" sz="1200" dirty="0"/>
              <a:t> </a:t>
            </a:r>
          </a:p>
        </p:txBody>
      </p:sp>
      <p:sp>
        <p:nvSpPr>
          <p:cNvPr id="6" name="Заголовок 24"/>
          <p:cNvSpPr txBox="1">
            <a:spLocks/>
          </p:cNvSpPr>
          <p:nvPr/>
        </p:nvSpPr>
        <p:spPr>
          <a:xfrm>
            <a:off x="5486400" y="298823"/>
            <a:ext cx="2667000" cy="242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Организации внутри кластера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89923"/>
            <a:ext cx="3022600" cy="226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849584"/>
            <a:ext cx="3632200" cy="272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48519"/>
            <a:ext cx="2927129" cy="22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6839" y="228600"/>
            <a:ext cx="883920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 smtClean="0"/>
              <a:t>Необходимо понимать, что наличие арт-пространств не является залогом успеха функционирования предприятия!</a:t>
            </a:r>
            <a:endParaRPr lang="ru-RU" sz="12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6839" y="1010706"/>
            <a:ext cx="3856978" cy="284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/>
              <a:t>И</a:t>
            </a:r>
            <a:r>
              <a:rPr lang="ru-RU" sz="1250" dirty="0" smtClean="0"/>
              <a:t>нфраструктура</a:t>
            </a:r>
            <a:endParaRPr lang="ru-RU" sz="12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3344" y="882584"/>
            <a:ext cx="3276600" cy="669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50" dirty="0" smtClean="0"/>
              <a:t>Требуется расположение кафе/баров/магазинов  (в радиусе километра их нет)</a:t>
            </a:r>
            <a:endParaRPr lang="ru-RU" sz="12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4724400"/>
            <a:ext cx="2960888" cy="195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 smtClean="0"/>
              <a:t>Требуется привлечение комплексных инструментов продвижения! </a:t>
            </a:r>
            <a:r>
              <a:rPr lang="ru-RU" sz="1100" dirty="0"/>
              <a:t>1)Поисковая оптимизация</a:t>
            </a:r>
          </a:p>
          <a:p>
            <a:r>
              <a:rPr lang="ru-RU" sz="1100" dirty="0"/>
              <a:t>2)Продвижение в социальных сетях</a:t>
            </a:r>
          </a:p>
          <a:p>
            <a:r>
              <a:rPr lang="ru-RU" sz="1100" dirty="0"/>
              <a:t>3)Прямая реклама</a:t>
            </a:r>
          </a:p>
          <a:p>
            <a:r>
              <a:rPr lang="ru-RU" sz="1100" dirty="0"/>
              <a:t>4)Связи с общественностью</a:t>
            </a:r>
          </a:p>
          <a:p>
            <a:r>
              <a:rPr lang="ru-RU" sz="1100" dirty="0"/>
              <a:t>Агитационные мероприятия направленные на привлечение людей в наш проект, для дальнейшего его развития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1371600"/>
            <a:ext cx="1804017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 smtClean="0"/>
              <a:t>Наличие рядом остановки</a:t>
            </a:r>
            <a:endParaRPr lang="ru-RU" sz="12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9" y="1371600"/>
            <a:ext cx="1976761" cy="179192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09800" y="1949269"/>
            <a:ext cx="1804017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 smtClean="0"/>
              <a:t>Подвод коммуникаций</a:t>
            </a:r>
            <a:endParaRPr lang="ru-RU" sz="12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09800" y="2615083"/>
            <a:ext cx="1804017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 smtClean="0"/>
              <a:t>Близость с городом</a:t>
            </a:r>
            <a:endParaRPr lang="ru-RU" sz="12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11" y="3290882"/>
            <a:ext cx="3856978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 smtClean="0"/>
              <a:t>Однако требуется проложить пешеходную дорожку, от города к арт-комплексу</a:t>
            </a:r>
            <a:endParaRPr lang="ru-RU" sz="12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7" y="3928257"/>
            <a:ext cx="5058925" cy="14084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6838" y="5524892"/>
            <a:ext cx="5082783" cy="284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50" dirty="0" smtClean="0"/>
              <a:t>Облагораживание территории (слева заросли деревьев)  </a:t>
            </a:r>
            <a:endParaRPr lang="ru-RU" sz="12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609" y="1610127"/>
            <a:ext cx="3087362" cy="26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93</TotalTime>
  <Words>1016</Words>
  <Application>Microsoft Office PowerPoint</Application>
  <PresentationFormat>Лист A4 (210x297 мм)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Schoolbook</vt:lpstr>
      <vt:lpstr>Corbel</vt:lpstr>
      <vt:lpstr>Wingdings 2</vt:lpstr>
      <vt:lpstr>View</vt:lpstr>
      <vt:lpstr>Презентация PowerPoint</vt:lpstr>
      <vt:lpstr>Введение</vt:lpstr>
      <vt:lpstr>Описание площадки</vt:lpstr>
      <vt:lpstr>Актуальность</vt:lpstr>
      <vt:lpstr>Анти кафе</vt:lpstr>
      <vt:lpstr>Коворкинг</vt:lpstr>
      <vt:lpstr>Выставочный зал современного искусства </vt:lpstr>
      <vt:lpstr>Арт студия</vt:lpstr>
      <vt:lpstr>Презентация PowerPoint</vt:lpstr>
      <vt:lpstr>Как привлекать местные СМИ и сообщества?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</dc:creator>
  <cp:lastModifiedBy>Maks</cp:lastModifiedBy>
  <cp:revision>14</cp:revision>
  <dcterms:created xsi:type="dcterms:W3CDTF">2020-09-06T16:04:29Z</dcterms:created>
  <dcterms:modified xsi:type="dcterms:W3CDTF">2020-09-06T17:38:32Z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2020-09-06T00:00:00Z</vt:filetime>
  </property>
</Properties>
</file>