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3374"/>
    <a:srgbClr val="3A5896"/>
    <a:srgbClr val="C9A093"/>
    <a:srgbClr val="F1F1F1"/>
    <a:srgbClr val="385592"/>
    <a:srgbClr val="173A8D"/>
    <a:srgbClr val="1D3C7A"/>
    <a:srgbClr val="213969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6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08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A8C188-4862-4AB3-A1D3-01DF1F154D19}" type="doc">
      <dgm:prSet loTypeId="urn:microsoft.com/office/officeart/2005/8/layout/vList2" loCatId="list" qsTypeId="urn:microsoft.com/office/officeart/2005/8/quickstyle/3d3" qsCatId="3D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4CAACF53-471D-4D6A-B807-22A0176FE32B}">
      <dgm:prSet phldrT="[Текст]" custT="1"/>
      <dgm:spPr>
        <a:solidFill>
          <a:schemeClr val="accent4">
            <a:lumMod val="20000"/>
            <a:lumOff val="80000"/>
            <a:alpha val="70000"/>
          </a:schemeClr>
        </a:solidFill>
        <a:ln>
          <a:solidFill>
            <a:srgbClr val="FF0000"/>
          </a:solidFill>
        </a:ln>
      </dgm:spPr>
      <dgm:t>
        <a:bodyPr/>
        <a:lstStyle/>
        <a:p>
          <a:pPr algn="ctr"/>
          <a:r>
            <a:rPr lang="ru-RU" sz="3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Железобетонные плиты-перекрытия</a:t>
          </a:r>
          <a:endParaRPr lang="ru-RU" sz="3200" b="1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E7B4851-505F-4B86-8D2B-018A4CFEFFE0}" type="parTrans" cxnId="{307A898A-7717-4B02-9CFF-8AD9985B4FCE}">
      <dgm:prSet/>
      <dgm:spPr/>
      <dgm:t>
        <a:bodyPr/>
        <a:lstStyle/>
        <a:p>
          <a:endParaRPr lang="ru-RU"/>
        </a:p>
      </dgm:t>
    </dgm:pt>
    <dgm:pt modelId="{43E4A743-5CBC-4DF8-8570-0E24FBEAE88D}" type="sibTrans" cxnId="{307A898A-7717-4B02-9CFF-8AD9985B4FCE}">
      <dgm:prSet/>
      <dgm:spPr/>
      <dgm:t>
        <a:bodyPr/>
        <a:lstStyle/>
        <a:p>
          <a:endParaRPr lang="ru-RU"/>
        </a:p>
      </dgm:t>
    </dgm:pt>
    <dgm:pt modelId="{373EF7A9-5C2B-45A7-8D4A-D43E401F9DE9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4">
            <a:lumMod val="20000"/>
            <a:lumOff val="80000"/>
          </a:schemeClr>
        </a:solidFill>
        <a:ln>
          <a:solidFill>
            <a:srgbClr val="FF0000"/>
          </a:solidFill>
        </a:ln>
      </dgm:spPr>
      <dgm:t>
        <a:bodyPr/>
        <a:lstStyle/>
        <a:p>
          <a:pPr algn="ctr"/>
          <a:r>
            <a:rPr lang="ru-RU" sz="3200" b="1" dirty="0" smtClean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Железобетонные панели</a:t>
          </a:r>
          <a:endParaRPr lang="ru-RU" sz="3200" b="1" dirty="0">
            <a:solidFill>
              <a:schemeClr val="accent2">
                <a:lumMod val="7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3AF5C19D-5A5A-4FA7-B98A-5471B21D7E62}" type="parTrans" cxnId="{3B852135-D94A-4636-B648-4F68366453E1}">
      <dgm:prSet/>
      <dgm:spPr/>
      <dgm:t>
        <a:bodyPr/>
        <a:lstStyle/>
        <a:p>
          <a:endParaRPr lang="ru-RU"/>
        </a:p>
      </dgm:t>
    </dgm:pt>
    <dgm:pt modelId="{4407E5AB-94C5-43DA-B83C-A7820A938937}" type="sibTrans" cxnId="{3B852135-D94A-4636-B648-4F68366453E1}">
      <dgm:prSet/>
      <dgm:spPr/>
      <dgm:t>
        <a:bodyPr/>
        <a:lstStyle/>
        <a:p>
          <a:endParaRPr lang="ru-RU"/>
        </a:p>
      </dgm:t>
    </dgm:pt>
    <dgm:pt modelId="{B29A4140-8A54-4ED5-B930-4F3612F00D95}" type="pres">
      <dgm:prSet presAssocID="{32A8C188-4862-4AB3-A1D3-01DF1F154D19}" presName="linear" presStyleCnt="0">
        <dgm:presLayoutVars>
          <dgm:animLvl val="lvl"/>
          <dgm:resizeHandles val="exact"/>
        </dgm:presLayoutVars>
      </dgm:prSet>
      <dgm:spPr/>
    </dgm:pt>
    <dgm:pt modelId="{0E93D18D-F14C-4539-83B9-C4B837FC74FF}" type="pres">
      <dgm:prSet presAssocID="{373EF7A9-5C2B-45A7-8D4A-D43E401F9DE9}" presName="parentText" presStyleLbl="node1" presStyleIdx="0" presStyleCnt="2" custScaleY="78255" custLinFactY="-81606" custLinFactNeighborX="-354" custLinFactNeighborY="-100000">
        <dgm:presLayoutVars>
          <dgm:chMax val="0"/>
          <dgm:bulletEnabled val="1"/>
        </dgm:presLayoutVars>
      </dgm:prSet>
      <dgm:spPr/>
    </dgm:pt>
    <dgm:pt modelId="{25A7700C-E4B9-4170-87CE-48EBCC90C335}" type="pres">
      <dgm:prSet presAssocID="{4407E5AB-94C5-43DA-B83C-A7820A938937}" presName="spacer" presStyleCnt="0"/>
      <dgm:spPr/>
    </dgm:pt>
    <dgm:pt modelId="{7A782EC3-7760-400A-B67C-9600BA66694E}" type="pres">
      <dgm:prSet presAssocID="{4CAACF53-471D-4D6A-B807-22A0176FE32B}" presName="parentText" presStyleLbl="node1" presStyleIdx="1" presStyleCnt="2" custScaleY="80501" custLinFactY="-75503" custLinFactNeighborX="-354" custLinFactNeighborY="-100000">
        <dgm:presLayoutVars>
          <dgm:chMax val="0"/>
          <dgm:bulletEnabled val="1"/>
        </dgm:presLayoutVars>
      </dgm:prSet>
      <dgm:spPr/>
    </dgm:pt>
  </dgm:ptLst>
  <dgm:cxnLst>
    <dgm:cxn modelId="{53606F57-632A-4698-AB43-158763564014}" type="presOf" srcId="{32A8C188-4862-4AB3-A1D3-01DF1F154D19}" destId="{B29A4140-8A54-4ED5-B930-4F3612F00D95}" srcOrd="0" destOrd="0" presId="urn:microsoft.com/office/officeart/2005/8/layout/vList2"/>
    <dgm:cxn modelId="{5D1ADA96-F755-4F66-A367-05CD16EAFB40}" type="presOf" srcId="{4CAACF53-471D-4D6A-B807-22A0176FE32B}" destId="{7A782EC3-7760-400A-B67C-9600BA66694E}" srcOrd="0" destOrd="0" presId="urn:microsoft.com/office/officeart/2005/8/layout/vList2"/>
    <dgm:cxn modelId="{075B8B85-1B85-4409-A947-3F7F89A9807B}" type="presOf" srcId="{373EF7A9-5C2B-45A7-8D4A-D43E401F9DE9}" destId="{0E93D18D-F14C-4539-83B9-C4B837FC74FF}" srcOrd="0" destOrd="0" presId="urn:microsoft.com/office/officeart/2005/8/layout/vList2"/>
    <dgm:cxn modelId="{3B852135-D94A-4636-B648-4F68366453E1}" srcId="{32A8C188-4862-4AB3-A1D3-01DF1F154D19}" destId="{373EF7A9-5C2B-45A7-8D4A-D43E401F9DE9}" srcOrd="0" destOrd="0" parTransId="{3AF5C19D-5A5A-4FA7-B98A-5471B21D7E62}" sibTransId="{4407E5AB-94C5-43DA-B83C-A7820A938937}"/>
    <dgm:cxn modelId="{307A898A-7717-4B02-9CFF-8AD9985B4FCE}" srcId="{32A8C188-4862-4AB3-A1D3-01DF1F154D19}" destId="{4CAACF53-471D-4D6A-B807-22A0176FE32B}" srcOrd="1" destOrd="0" parTransId="{2E7B4851-505F-4B86-8D2B-018A4CFEFFE0}" sibTransId="{43E4A743-5CBC-4DF8-8570-0E24FBEAE88D}"/>
    <dgm:cxn modelId="{EACE5C0F-8DE3-408F-9636-BB04FA296B1D}" type="presParOf" srcId="{B29A4140-8A54-4ED5-B930-4F3612F00D95}" destId="{0E93D18D-F14C-4539-83B9-C4B837FC74FF}" srcOrd="0" destOrd="0" presId="urn:microsoft.com/office/officeart/2005/8/layout/vList2"/>
    <dgm:cxn modelId="{6BEE167C-7ACC-4FE5-A75E-90F7F3EFEA58}" type="presParOf" srcId="{B29A4140-8A54-4ED5-B930-4F3612F00D95}" destId="{25A7700C-E4B9-4170-87CE-48EBCC90C335}" srcOrd="1" destOrd="0" presId="urn:microsoft.com/office/officeart/2005/8/layout/vList2"/>
    <dgm:cxn modelId="{3C41E0AA-DA1C-462E-A0AE-C4B1E9712730}" type="presParOf" srcId="{B29A4140-8A54-4ED5-B930-4F3612F00D95}" destId="{7A782EC3-7760-400A-B67C-9600BA66694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1216DA-BC07-4190-ACA9-C3A24DF515E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001A38-0C24-468F-AF3A-DC6087A717D5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ctr"/>
          <a:r>
            <a:rPr lang="ru-RU" sz="2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Системы коммуникации (отопление, водопровод)</a:t>
          </a:r>
          <a:endParaRPr lang="ru-RU" sz="2200" b="1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5214AAE-4AAD-4665-803C-D09D5880833C}" type="parTrans" cxnId="{C71921BA-FDFD-458B-AF98-7EC7C3373091}">
      <dgm:prSet/>
      <dgm:spPr/>
      <dgm:t>
        <a:bodyPr/>
        <a:lstStyle/>
        <a:p>
          <a:endParaRPr lang="ru-RU"/>
        </a:p>
      </dgm:t>
    </dgm:pt>
    <dgm:pt modelId="{1714D944-7261-4E7C-8E99-C38A23516D71}" type="sibTrans" cxnId="{C71921BA-FDFD-458B-AF98-7EC7C3373091}">
      <dgm:prSet/>
      <dgm:spPr/>
      <dgm:t>
        <a:bodyPr/>
        <a:lstStyle/>
        <a:p>
          <a:endParaRPr lang="ru-RU"/>
        </a:p>
      </dgm:t>
    </dgm:pt>
    <dgm:pt modelId="{7D3EF760-4D82-4EC6-B2FB-5DC2DDCA0954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ctr"/>
          <a:r>
            <a:rPr lang="ru-RU" sz="2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Деревянные полы (паркет, доска)</a:t>
          </a:r>
          <a:endParaRPr lang="ru-RU" sz="2200" b="1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9A091D4-3F9C-473E-93F0-7BB57F6080D8}" type="parTrans" cxnId="{F7099312-48AD-4FE9-A881-0DB71606E9A9}">
      <dgm:prSet/>
      <dgm:spPr/>
      <dgm:t>
        <a:bodyPr/>
        <a:lstStyle/>
        <a:p>
          <a:endParaRPr lang="ru-RU"/>
        </a:p>
      </dgm:t>
    </dgm:pt>
    <dgm:pt modelId="{E99027FF-94C5-470A-816D-73B8A4FAADA8}" type="sibTrans" cxnId="{F7099312-48AD-4FE9-A881-0DB71606E9A9}">
      <dgm:prSet/>
      <dgm:spPr/>
      <dgm:t>
        <a:bodyPr/>
        <a:lstStyle/>
        <a:p>
          <a:endParaRPr lang="ru-RU"/>
        </a:p>
      </dgm:t>
    </dgm:pt>
    <dgm:pt modelId="{AF965C2E-FEDE-4E0A-8D06-CEE5BDC5AF99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ctr"/>
          <a:r>
            <a:rPr lang="ru-RU" sz="2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Окна (пластик, стекло, деревянные рамы)</a:t>
          </a:r>
          <a:endParaRPr lang="ru-RU" sz="2200" b="1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2B34DA8-1E5F-49DA-9987-C44C89FB19D7}" type="parTrans" cxnId="{91F7AEC6-2E50-4804-AE38-3329A937B3A1}">
      <dgm:prSet/>
      <dgm:spPr/>
      <dgm:t>
        <a:bodyPr/>
        <a:lstStyle/>
        <a:p>
          <a:endParaRPr lang="ru-RU"/>
        </a:p>
      </dgm:t>
    </dgm:pt>
    <dgm:pt modelId="{48D127F7-1160-49A9-B76B-99CBC632358E}" type="sibTrans" cxnId="{91F7AEC6-2E50-4804-AE38-3329A937B3A1}">
      <dgm:prSet/>
      <dgm:spPr/>
      <dgm:t>
        <a:bodyPr/>
        <a:lstStyle/>
        <a:p>
          <a:endParaRPr lang="ru-RU"/>
        </a:p>
      </dgm:t>
    </dgm:pt>
    <dgm:pt modelId="{287B1653-46AD-4427-98B7-FBBE692DB7F6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ctr"/>
          <a:r>
            <a:rPr lang="ru-RU" sz="2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Кровля (в большинстве –рулонные (толевые))</a:t>
          </a:r>
          <a:endParaRPr lang="ru-RU" sz="2200" b="1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ED5FEDE-8874-41C9-B8C2-D1073EEC5D7E}" type="parTrans" cxnId="{67DB59F6-471F-4A78-A3E9-4FD7092CFBF0}">
      <dgm:prSet/>
      <dgm:spPr/>
      <dgm:t>
        <a:bodyPr/>
        <a:lstStyle/>
        <a:p>
          <a:endParaRPr lang="ru-RU"/>
        </a:p>
      </dgm:t>
    </dgm:pt>
    <dgm:pt modelId="{C9049D72-7FC6-47EF-B92A-C7A787D73AC8}" type="sibTrans" cxnId="{67DB59F6-471F-4A78-A3E9-4FD7092CFBF0}">
      <dgm:prSet/>
      <dgm:spPr/>
      <dgm:t>
        <a:bodyPr/>
        <a:lstStyle/>
        <a:p>
          <a:endParaRPr lang="ru-RU"/>
        </a:p>
      </dgm:t>
    </dgm:pt>
    <dgm:pt modelId="{D975B8A6-4E66-4A3F-A6AE-A6BA22BB64FD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ctr"/>
          <a:r>
            <a:rPr lang="ru-RU" sz="2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Двери (металлические, деревянные)</a:t>
          </a:r>
          <a:endParaRPr lang="ru-RU" sz="2200" b="1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7DA9A61-711C-4A4C-BAD2-06EADBE6203B}" type="parTrans" cxnId="{CC4799B7-2BFD-4660-B3F5-5081DB89B2B7}">
      <dgm:prSet/>
      <dgm:spPr/>
      <dgm:t>
        <a:bodyPr/>
        <a:lstStyle/>
        <a:p>
          <a:endParaRPr lang="ru-RU"/>
        </a:p>
      </dgm:t>
    </dgm:pt>
    <dgm:pt modelId="{D6074046-4E5A-43CA-A0CB-2AA89D5692A9}" type="sibTrans" cxnId="{CC4799B7-2BFD-4660-B3F5-5081DB89B2B7}">
      <dgm:prSet/>
      <dgm:spPr/>
      <dgm:t>
        <a:bodyPr/>
        <a:lstStyle/>
        <a:p>
          <a:endParaRPr lang="ru-RU"/>
        </a:p>
      </dgm:t>
    </dgm:pt>
    <dgm:pt modelId="{BFCE8E09-80F5-4954-8DC7-14591262B5C6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ctr"/>
          <a:r>
            <a:rPr lang="ru-RU" sz="2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Лестничные марши </a:t>
          </a:r>
          <a:endParaRPr lang="ru-RU" sz="2200" b="1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FD05EED-F144-4B20-B8D1-38851355B370}" type="parTrans" cxnId="{46CCF942-4932-495A-8FE1-5FA5C09014FB}">
      <dgm:prSet/>
      <dgm:spPr/>
      <dgm:t>
        <a:bodyPr/>
        <a:lstStyle/>
        <a:p>
          <a:endParaRPr lang="ru-RU"/>
        </a:p>
      </dgm:t>
    </dgm:pt>
    <dgm:pt modelId="{F634F5D4-6795-4600-AEB2-9BE8C4CE7945}" type="sibTrans" cxnId="{46CCF942-4932-495A-8FE1-5FA5C09014FB}">
      <dgm:prSet/>
      <dgm:spPr/>
      <dgm:t>
        <a:bodyPr/>
        <a:lstStyle/>
        <a:p>
          <a:endParaRPr lang="ru-RU"/>
        </a:p>
      </dgm:t>
    </dgm:pt>
    <dgm:pt modelId="{4170AD6F-A020-4F6A-B976-EBB683BA1070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ctr"/>
          <a:r>
            <a:rPr lang="ru-RU" sz="2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Металлические решётки (оконные, балконные)</a:t>
          </a:r>
          <a:endParaRPr lang="ru-RU" sz="2200" b="1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4D3DBC9-7789-4F37-A4B4-915EF26F2806}" type="parTrans" cxnId="{4FD1CC5F-302F-4ACD-9A89-59818ADF5DAD}">
      <dgm:prSet/>
      <dgm:spPr/>
      <dgm:t>
        <a:bodyPr/>
        <a:lstStyle/>
        <a:p>
          <a:endParaRPr lang="ru-RU"/>
        </a:p>
      </dgm:t>
    </dgm:pt>
    <dgm:pt modelId="{454834FF-89CA-431A-AF68-34880A876D33}" type="sibTrans" cxnId="{4FD1CC5F-302F-4ACD-9A89-59818ADF5DAD}">
      <dgm:prSet/>
      <dgm:spPr/>
      <dgm:t>
        <a:bodyPr/>
        <a:lstStyle/>
        <a:p>
          <a:endParaRPr lang="ru-RU"/>
        </a:p>
      </dgm:t>
    </dgm:pt>
    <dgm:pt modelId="{21C3C687-B5C3-4ED9-B38F-1E26AAC47546}" type="pres">
      <dgm:prSet presAssocID="{FD1216DA-BC07-4190-ACA9-C3A24DF515EC}" presName="linear" presStyleCnt="0">
        <dgm:presLayoutVars>
          <dgm:animLvl val="lvl"/>
          <dgm:resizeHandles val="exact"/>
        </dgm:presLayoutVars>
      </dgm:prSet>
      <dgm:spPr/>
    </dgm:pt>
    <dgm:pt modelId="{5A17ADFB-5C4E-4B24-B98F-8590FA37AC6E}" type="pres">
      <dgm:prSet presAssocID="{2D001A38-0C24-468F-AF3A-DC6087A717D5}" presName="parentText" presStyleLbl="node1" presStyleIdx="0" presStyleCnt="7" custScaleY="32671" custLinFactNeighborX="-118" custLinFactNeighborY="-21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CC83F-BF54-43A3-A7AF-C6EF807FBC0C}" type="pres">
      <dgm:prSet presAssocID="{1714D944-7261-4E7C-8E99-C38A23516D71}" presName="spacer" presStyleCnt="0"/>
      <dgm:spPr/>
    </dgm:pt>
    <dgm:pt modelId="{59DFA757-2036-4CE7-B5B0-BA315DFEB8F2}" type="pres">
      <dgm:prSet presAssocID="{287B1653-46AD-4427-98B7-FBBE692DB7F6}" presName="parentText" presStyleLbl="node1" presStyleIdx="1" presStyleCnt="7" custScaleY="36339" custLinFactNeighborX="-592" custLinFactNeighborY="-734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F3029D-E503-463C-BDF2-E0C51D8A6CE3}" type="pres">
      <dgm:prSet presAssocID="{C9049D72-7FC6-47EF-B92A-C7A787D73AC8}" presName="spacer" presStyleCnt="0"/>
      <dgm:spPr/>
    </dgm:pt>
    <dgm:pt modelId="{C240D010-5F5C-47BA-B0D2-9C5778FEE8BC}" type="pres">
      <dgm:prSet presAssocID="{7D3EF760-4D82-4EC6-B2FB-5DC2DDCA0954}" presName="parentText" presStyleLbl="node1" presStyleIdx="2" presStyleCnt="7" custScaleY="39607" custLinFactY="-7229" custLinFactNeighborX="-355" custLinFactNeighborY="-100000">
        <dgm:presLayoutVars>
          <dgm:chMax val="0"/>
          <dgm:bulletEnabled val="1"/>
        </dgm:presLayoutVars>
      </dgm:prSet>
      <dgm:spPr/>
    </dgm:pt>
    <dgm:pt modelId="{853F66F4-8C41-47BC-81EF-1970364FD9A9}" type="pres">
      <dgm:prSet presAssocID="{E99027FF-94C5-470A-816D-73B8A4FAADA8}" presName="spacer" presStyleCnt="0"/>
      <dgm:spPr/>
    </dgm:pt>
    <dgm:pt modelId="{099C801E-C7D4-4E61-8292-90A6C4FA83F6}" type="pres">
      <dgm:prSet presAssocID="{AF965C2E-FEDE-4E0A-8D06-CEE5BDC5AF99}" presName="parentText" presStyleLbl="node1" presStyleIdx="3" presStyleCnt="7" custScaleY="32373" custLinFactY="-15521" custLinFactNeighborX="-11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34AE6-AC24-4A70-8D78-92835248B2EC}" type="pres">
      <dgm:prSet presAssocID="{48D127F7-1160-49A9-B76B-99CBC632358E}" presName="spacer" presStyleCnt="0"/>
      <dgm:spPr/>
    </dgm:pt>
    <dgm:pt modelId="{4BB43548-5312-4907-9F5E-105BEC026117}" type="pres">
      <dgm:prSet presAssocID="{D975B8A6-4E66-4A3F-A6AE-A6BA22BB64FD}" presName="parentText" presStyleLbl="node1" presStyleIdx="4" presStyleCnt="7" custScaleY="34709" custLinFactY="-26828" custLinFactNeighborX="-35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58F38F-212D-4373-8146-A0BD5DA48F80}" type="pres">
      <dgm:prSet presAssocID="{D6074046-4E5A-43CA-A0CB-2AA89D5692A9}" presName="spacer" presStyleCnt="0"/>
      <dgm:spPr/>
    </dgm:pt>
    <dgm:pt modelId="{5DE7A8CA-9BEE-4D71-8EBA-EF2BCA522403}" type="pres">
      <dgm:prSet presAssocID="{BFCE8E09-80F5-4954-8DC7-14591262B5C6}" presName="parentText" presStyleLbl="node1" presStyleIdx="5" presStyleCnt="7" custScaleY="33472" custLinFactY="-334" custLinFactNeighborX="-11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9A518A-8CD8-4B98-BE9B-324E98CA2C9D}" type="pres">
      <dgm:prSet presAssocID="{F634F5D4-6795-4600-AEB2-9BE8C4CE7945}" presName="spacer" presStyleCnt="0"/>
      <dgm:spPr/>
    </dgm:pt>
    <dgm:pt modelId="{4DE906FC-A658-40E0-856A-9198B64D12E3}" type="pres">
      <dgm:prSet presAssocID="{4170AD6F-A020-4F6A-B976-EBB683BA1070}" presName="parentText" presStyleLbl="node1" presStyleIdx="6" presStyleCnt="7" custScaleY="29802" custLinFactY="-85014" custLinFactNeighborX="-23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9A79F7-A743-4643-88AD-A193E6FADB92}" type="presOf" srcId="{D975B8A6-4E66-4A3F-A6AE-A6BA22BB64FD}" destId="{4BB43548-5312-4907-9F5E-105BEC026117}" srcOrd="0" destOrd="0" presId="urn:microsoft.com/office/officeart/2005/8/layout/vList2"/>
    <dgm:cxn modelId="{67DB59F6-471F-4A78-A3E9-4FD7092CFBF0}" srcId="{FD1216DA-BC07-4190-ACA9-C3A24DF515EC}" destId="{287B1653-46AD-4427-98B7-FBBE692DB7F6}" srcOrd="1" destOrd="0" parTransId="{CED5FEDE-8874-41C9-B8C2-D1073EEC5D7E}" sibTransId="{C9049D72-7FC6-47EF-B92A-C7A787D73AC8}"/>
    <dgm:cxn modelId="{C87A3288-501B-4651-A215-244BC7D47D30}" type="presOf" srcId="{2D001A38-0C24-468F-AF3A-DC6087A717D5}" destId="{5A17ADFB-5C4E-4B24-B98F-8590FA37AC6E}" srcOrd="0" destOrd="0" presId="urn:microsoft.com/office/officeart/2005/8/layout/vList2"/>
    <dgm:cxn modelId="{E8A826E8-156C-4B74-8F4A-41134B0D0A73}" type="presOf" srcId="{AF965C2E-FEDE-4E0A-8D06-CEE5BDC5AF99}" destId="{099C801E-C7D4-4E61-8292-90A6C4FA83F6}" srcOrd="0" destOrd="0" presId="urn:microsoft.com/office/officeart/2005/8/layout/vList2"/>
    <dgm:cxn modelId="{C71921BA-FDFD-458B-AF98-7EC7C3373091}" srcId="{FD1216DA-BC07-4190-ACA9-C3A24DF515EC}" destId="{2D001A38-0C24-468F-AF3A-DC6087A717D5}" srcOrd="0" destOrd="0" parTransId="{65214AAE-4AAD-4665-803C-D09D5880833C}" sibTransId="{1714D944-7261-4E7C-8E99-C38A23516D71}"/>
    <dgm:cxn modelId="{46CCF942-4932-495A-8FE1-5FA5C09014FB}" srcId="{FD1216DA-BC07-4190-ACA9-C3A24DF515EC}" destId="{BFCE8E09-80F5-4954-8DC7-14591262B5C6}" srcOrd="5" destOrd="0" parTransId="{0FD05EED-F144-4B20-B8D1-38851355B370}" sibTransId="{F634F5D4-6795-4600-AEB2-9BE8C4CE7945}"/>
    <dgm:cxn modelId="{91F7AEC6-2E50-4804-AE38-3329A937B3A1}" srcId="{FD1216DA-BC07-4190-ACA9-C3A24DF515EC}" destId="{AF965C2E-FEDE-4E0A-8D06-CEE5BDC5AF99}" srcOrd="3" destOrd="0" parTransId="{12B34DA8-1E5F-49DA-9987-C44C89FB19D7}" sibTransId="{48D127F7-1160-49A9-B76B-99CBC632358E}"/>
    <dgm:cxn modelId="{AE59036B-9976-4F39-B138-0B3AF12D78AB}" type="presOf" srcId="{4170AD6F-A020-4F6A-B976-EBB683BA1070}" destId="{4DE906FC-A658-40E0-856A-9198B64D12E3}" srcOrd="0" destOrd="0" presId="urn:microsoft.com/office/officeart/2005/8/layout/vList2"/>
    <dgm:cxn modelId="{CC4799B7-2BFD-4660-B3F5-5081DB89B2B7}" srcId="{FD1216DA-BC07-4190-ACA9-C3A24DF515EC}" destId="{D975B8A6-4E66-4A3F-A6AE-A6BA22BB64FD}" srcOrd="4" destOrd="0" parTransId="{F7DA9A61-711C-4A4C-BAD2-06EADBE6203B}" sibTransId="{D6074046-4E5A-43CA-A0CB-2AA89D5692A9}"/>
    <dgm:cxn modelId="{F7099312-48AD-4FE9-A881-0DB71606E9A9}" srcId="{FD1216DA-BC07-4190-ACA9-C3A24DF515EC}" destId="{7D3EF760-4D82-4EC6-B2FB-5DC2DDCA0954}" srcOrd="2" destOrd="0" parTransId="{79A091D4-3F9C-473E-93F0-7BB57F6080D8}" sibTransId="{E99027FF-94C5-470A-816D-73B8A4FAADA8}"/>
    <dgm:cxn modelId="{9819B8E0-0A79-4A58-8015-8E80C1DEDA98}" type="presOf" srcId="{7D3EF760-4D82-4EC6-B2FB-5DC2DDCA0954}" destId="{C240D010-5F5C-47BA-B0D2-9C5778FEE8BC}" srcOrd="0" destOrd="0" presId="urn:microsoft.com/office/officeart/2005/8/layout/vList2"/>
    <dgm:cxn modelId="{4FD1CC5F-302F-4ACD-9A89-59818ADF5DAD}" srcId="{FD1216DA-BC07-4190-ACA9-C3A24DF515EC}" destId="{4170AD6F-A020-4F6A-B976-EBB683BA1070}" srcOrd="6" destOrd="0" parTransId="{94D3DBC9-7789-4F37-A4B4-915EF26F2806}" sibTransId="{454834FF-89CA-431A-AF68-34880A876D33}"/>
    <dgm:cxn modelId="{F68D41F4-CA17-4B95-8AC9-933422D2A890}" type="presOf" srcId="{287B1653-46AD-4427-98B7-FBBE692DB7F6}" destId="{59DFA757-2036-4CE7-B5B0-BA315DFEB8F2}" srcOrd="0" destOrd="0" presId="urn:microsoft.com/office/officeart/2005/8/layout/vList2"/>
    <dgm:cxn modelId="{F0236622-0C3B-45FA-9A3F-887E0BFBE976}" type="presOf" srcId="{FD1216DA-BC07-4190-ACA9-C3A24DF515EC}" destId="{21C3C687-B5C3-4ED9-B38F-1E26AAC47546}" srcOrd="0" destOrd="0" presId="urn:microsoft.com/office/officeart/2005/8/layout/vList2"/>
    <dgm:cxn modelId="{67BD6485-7B40-416A-8CE9-B63800E2FA8B}" type="presOf" srcId="{BFCE8E09-80F5-4954-8DC7-14591262B5C6}" destId="{5DE7A8CA-9BEE-4D71-8EBA-EF2BCA522403}" srcOrd="0" destOrd="0" presId="urn:microsoft.com/office/officeart/2005/8/layout/vList2"/>
    <dgm:cxn modelId="{281A5352-2415-4755-89CD-FA31CC55C0C7}" type="presParOf" srcId="{21C3C687-B5C3-4ED9-B38F-1E26AAC47546}" destId="{5A17ADFB-5C4E-4B24-B98F-8590FA37AC6E}" srcOrd="0" destOrd="0" presId="urn:microsoft.com/office/officeart/2005/8/layout/vList2"/>
    <dgm:cxn modelId="{75224B6C-7BE7-45A2-AF88-F8F620F34E75}" type="presParOf" srcId="{21C3C687-B5C3-4ED9-B38F-1E26AAC47546}" destId="{B64CC83F-BF54-43A3-A7AF-C6EF807FBC0C}" srcOrd="1" destOrd="0" presId="urn:microsoft.com/office/officeart/2005/8/layout/vList2"/>
    <dgm:cxn modelId="{BFA732EF-4EB1-4228-A66B-82D2C52F7504}" type="presParOf" srcId="{21C3C687-B5C3-4ED9-B38F-1E26AAC47546}" destId="{59DFA757-2036-4CE7-B5B0-BA315DFEB8F2}" srcOrd="2" destOrd="0" presId="urn:microsoft.com/office/officeart/2005/8/layout/vList2"/>
    <dgm:cxn modelId="{58D82595-03A8-4AAF-B1AC-87B3FBF68DCA}" type="presParOf" srcId="{21C3C687-B5C3-4ED9-B38F-1E26AAC47546}" destId="{BFF3029D-E503-463C-BDF2-E0C51D8A6CE3}" srcOrd="3" destOrd="0" presId="urn:microsoft.com/office/officeart/2005/8/layout/vList2"/>
    <dgm:cxn modelId="{D8672ED9-1BCD-424B-94D0-E15472055F4F}" type="presParOf" srcId="{21C3C687-B5C3-4ED9-B38F-1E26AAC47546}" destId="{C240D010-5F5C-47BA-B0D2-9C5778FEE8BC}" srcOrd="4" destOrd="0" presId="urn:microsoft.com/office/officeart/2005/8/layout/vList2"/>
    <dgm:cxn modelId="{5E047A7F-3434-499E-AC24-50EC91F69403}" type="presParOf" srcId="{21C3C687-B5C3-4ED9-B38F-1E26AAC47546}" destId="{853F66F4-8C41-47BC-81EF-1970364FD9A9}" srcOrd="5" destOrd="0" presId="urn:microsoft.com/office/officeart/2005/8/layout/vList2"/>
    <dgm:cxn modelId="{9216F897-1511-4F82-ABEC-4CE89F2BD203}" type="presParOf" srcId="{21C3C687-B5C3-4ED9-B38F-1E26AAC47546}" destId="{099C801E-C7D4-4E61-8292-90A6C4FA83F6}" srcOrd="6" destOrd="0" presId="urn:microsoft.com/office/officeart/2005/8/layout/vList2"/>
    <dgm:cxn modelId="{888D6907-1F12-4433-B920-12724936706F}" type="presParOf" srcId="{21C3C687-B5C3-4ED9-B38F-1E26AAC47546}" destId="{C4034AE6-AC24-4A70-8D78-92835248B2EC}" srcOrd="7" destOrd="0" presId="urn:microsoft.com/office/officeart/2005/8/layout/vList2"/>
    <dgm:cxn modelId="{981E7CE8-CF25-41F2-ADBC-C676F4CFA18A}" type="presParOf" srcId="{21C3C687-B5C3-4ED9-B38F-1E26AAC47546}" destId="{4BB43548-5312-4907-9F5E-105BEC026117}" srcOrd="8" destOrd="0" presId="urn:microsoft.com/office/officeart/2005/8/layout/vList2"/>
    <dgm:cxn modelId="{22E844E1-784D-49AB-A388-E568B11E926A}" type="presParOf" srcId="{21C3C687-B5C3-4ED9-B38F-1E26AAC47546}" destId="{B558F38F-212D-4373-8146-A0BD5DA48F80}" srcOrd="9" destOrd="0" presId="urn:microsoft.com/office/officeart/2005/8/layout/vList2"/>
    <dgm:cxn modelId="{C210C3C8-D037-47DC-A6C9-6E856F70EC81}" type="presParOf" srcId="{21C3C687-B5C3-4ED9-B38F-1E26AAC47546}" destId="{5DE7A8CA-9BEE-4D71-8EBA-EF2BCA522403}" srcOrd="10" destOrd="0" presId="urn:microsoft.com/office/officeart/2005/8/layout/vList2"/>
    <dgm:cxn modelId="{694ADD4A-1A2F-465E-BB8F-FDE02BC40A28}" type="presParOf" srcId="{21C3C687-B5C3-4ED9-B38F-1E26AAC47546}" destId="{649A518A-8CD8-4B98-BE9B-324E98CA2C9D}" srcOrd="11" destOrd="0" presId="urn:microsoft.com/office/officeart/2005/8/layout/vList2"/>
    <dgm:cxn modelId="{331112BA-7BB0-40EC-82C7-83F7E91E5C40}" type="presParOf" srcId="{21C3C687-B5C3-4ED9-B38F-1E26AAC47546}" destId="{4DE906FC-A658-40E0-856A-9198B64D12E3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93D18D-F14C-4539-83B9-C4B837FC74FF}">
      <dsp:nvSpPr>
        <dsp:cNvPr id="0" name=""/>
        <dsp:cNvSpPr/>
      </dsp:nvSpPr>
      <dsp:spPr>
        <a:xfrm>
          <a:off x="0" y="116196"/>
          <a:ext cx="7184496" cy="952206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Железобетонные панели</a:t>
          </a:r>
          <a:endParaRPr lang="ru-RU" sz="3200" b="1" kern="1200" dirty="0">
            <a:solidFill>
              <a:schemeClr val="accent2">
                <a:lumMod val="7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0" y="116196"/>
        <a:ext cx="7184496" cy="952206"/>
      </dsp:txXfrm>
    </dsp:sp>
    <dsp:sp modelId="{7A782EC3-7760-400A-B67C-9600BA66694E}">
      <dsp:nvSpPr>
        <dsp:cNvPr id="0" name=""/>
        <dsp:cNvSpPr/>
      </dsp:nvSpPr>
      <dsp:spPr>
        <a:xfrm>
          <a:off x="0" y="1329864"/>
          <a:ext cx="7184496" cy="979536"/>
        </a:xfrm>
        <a:prstGeom prst="roundRect">
          <a:avLst/>
        </a:prstGeom>
        <a:solidFill>
          <a:schemeClr val="accent4">
            <a:lumMod val="20000"/>
            <a:lumOff val="80000"/>
            <a:alpha val="70000"/>
          </a:schemeClr>
        </a:solidFill>
        <a:ln>
          <a:solidFill>
            <a:srgbClr val="FF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Железобетонные плиты-перекрытия</a:t>
          </a:r>
          <a:endParaRPr lang="ru-RU" sz="3200" b="1" kern="1200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329864"/>
        <a:ext cx="7184496" cy="97953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17ADFB-5C4E-4B24-B98F-8590FA37AC6E}">
      <dsp:nvSpPr>
        <dsp:cNvPr id="0" name=""/>
        <dsp:cNvSpPr/>
      </dsp:nvSpPr>
      <dsp:spPr>
        <a:xfrm>
          <a:off x="0" y="1290"/>
          <a:ext cx="7152217" cy="354728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Системы коммуникации (отопление, водопровод)</a:t>
          </a:r>
          <a:endParaRPr lang="ru-RU" sz="2200" b="1" kern="1200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290"/>
        <a:ext cx="7152217" cy="354728"/>
      </dsp:txXfrm>
    </dsp:sp>
    <dsp:sp modelId="{59DFA757-2036-4CE7-B5B0-BA315DFEB8F2}">
      <dsp:nvSpPr>
        <dsp:cNvPr id="0" name=""/>
        <dsp:cNvSpPr/>
      </dsp:nvSpPr>
      <dsp:spPr>
        <a:xfrm>
          <a:off x="0" y="403945"/>
          <a:ext cx="7152217" cy="394554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Кровля (в большинстве –рулонные (толевые))</a:t>
          </a:r>
          <a:endParaRPr lang="ru-RU" sz="2200" b="1" kern="1200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03945"/>
        <a:ext cx="7152217" cy="394554"/>
      </dsp:txXfrm>
    </dsp:sp>
    <dsp:sp modelId="{C240D010-5F5C-47BA-B0D2-9C5778FEE8BC}">
      <dsp:nvSpPr>
        <dsp:cNvPr id="0" name=""/>
        <dsp:cNvSpPr/>
      </dsp:nvSpPr>
      <dsp:spPr>
        <a:xfrm>
          <a:off x="0" y="842776"/>
          <a:ext cx="7152217" cy="430036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Деревянные полы (паркет, доска)</a:t>
          </a:r>
          <a:endParaRPr lang="ru-RU" sz="2200" b="1" kern="1200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842776"/>
        <a:ext cx="7152217" cy="430036"/>
      </dsp:txXfrm>
    </dsp:sp>
    <dsp:sp modelId="{099C801E-C7D4-4E61-8292-90A6C4FA83F6}">
      <dsp:nvSpPr>
        <dsp:cNvPr id="0" name=""/>
        <dsp:cNvSpPr/>
      </dsp:nvSpPr>
      <dsp:spPr>
        <a:xfrm>
          <a:off x="0" y="1349822"/>
          <a:ext cx="7152217" cy="351493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Окна (пластик, стекло, деревянные рамы)</a:t>
          </a:r>
          <a:endParaRPr lang="ru-RU" sz="2200" b="1" kern="1200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349822"/>
        <a:ext cx="7152217" cy="351493"/>
      </dsp:txXfrm>
    </dsp:sp>
    <dsp:sp modelId="{4BB43548-5312-4907-9F5E-105BEC026117}">
      <dsp:nvSpPr>
        <dsp:cNvPr id="0" name=""/>
        <dsp:cNvSpPr/>
      </dsp:nvSpPr>
      <dsp:spPr>
        <a:xfrm>
          <a:off x="0" y="1745588"/>
          <a:ext cx="7152217" cy="376856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Двери (металлические, деревянные)</a:t>
          </a:r>
          <a:endParaRPr lang="ru-RU" sz="2200" b="1" kern="1200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745588"/>
        <a:ext cx="7152217" cy="376856"/>
      </dsp:txXfrm>
    </dsp:sp>
    <dsp:sp modelId="{5DE7A8CA-9BEE-4D71-8EBA-EF2BCA522403}">
      <dsp:nvSpPr>
        <dsp:cNvPr id="0" name=""/>
        <dsp:cNvSpPr/>
      </dsp:nvSpPr>
      <dsp:spPr>
        <a:xfrm>
          <a:off x="0" y="2577146"/>
          <a:ext cx="7152217" cy="363425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Лестничные марши </a:t>
          </a:r>
          <a:endParaRPr lang="ru-RU" sz="2200" b="1" kern="1200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577146"/>
        <a:ext cx="7152217" cy="363425"/>
      </dsp:txXfrm>
    </dsp:sp>
    <dsp:sp modelId="{4DE906FC-A658-40E0-856A-9198B64D12E3}">
      <dsp:nvSpPr>
        <dsp:cNvPr id="0" name=""/>
        <dsp:cNvSpPr/>
      </dsp:nvSpPr>
      <dsp:spPr>
        <a:xfrm>
          <a:off x="0" y="2188190"/>
          <a:ext cx="7152217" cy="323578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Металлические решётки (оконные, балконные)</a:t>
          </a:r>
          <a:endParaRPr lang="ru-RU" sz="2200" b="1" kern="1200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188190"/>
        <a:ext cx="7152217" cy="323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9518" y="1465729"/>
            <a:ext cx="6995832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9518" y="1"/>
            <a:ext cx="6979023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382"/>
          <a:stretch/>
        </p:blipFill>
        <p:spPr>
          <a:xfrm>
            <a:off x="0" y="0"/>
            <a:ext cx="1519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47"/>
          <a:stretch/>
        </p:blipFill>
        <p:spPr>
          <a:xfrm>
            <a:off x="1896178" y="0"/>
            <a:ext cx="724782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733" y="211756"/>
            <a:ext cx="8150877" cy="1160812"/>
          </a:xfrm>
          <a:ln>
            <a:noFill/>
          </a:ln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3A58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Водно-зеленый каркас и зеленая архитектура </a:t>
            </a:r>
            <a:endParaRPr lang="en-US" sz="3600" b="1" spc="50" dirty="0">
              <a:ln w="11430"/>
              <a:solidFill>
                <a:srgbClr val="3A58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4914" y="0"/>
            <a:ext cx="7729086" cy="11768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ервый вариант задачи, согласно которому необходимо выбрать в моём городе объект, подлежащий сносу, и разработать систему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утилизации строительных конструкций в целях их повторного использования при строительстве и производстве товаров и материалов.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08667" y="1143994"/>
            <a:ext cx="7306197" cy="50890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качестве объекта я выбрала крупнопанельный пятиэтажный дом советского типа, также известные как дома хрущёвской постройки.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auto_upload_20191105_horosho-zabytoe-staro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7132" y="1904999"/>
            <a:ext cx="4097867" cy="2737247"/>
          </a:xfrm>
          <a:prstGeom prst="rect">
            <a:avLst/>
          </a:prstGeom>
        </p:spPr>
      </p:pic>
      <p:pic>
        <p:nvPicPr>
          <p:cNvPr id="6" name="Рисунок 5" descr="hrushhevki-f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168350"/>
            <a:ext cx="4341234" cy="244411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688571" y="974196"/>
          <a:ext cx="7184496" cy="471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2142066" y="160867"/>
            <a:ext cx="6392333" cy="6011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строительные конструкции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1901" y="3581399"/>
            <a:ext cx="7221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вышеперечисленные строительные конструкции имеют каркас из арматуры и гладкого металла.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architec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6181275" y="3996267"/>
            <a:ext cx="2641295" cy="2641295"/>
          </a:xfrm>
          <a:prstGeom prst="rect">
            <a:avLst/>
          </a:prstGeom>
        </p:spPr>
      </p:pic>
      <p:pic>
        <p:nvPicPr>
          <p:cNvPr id="2057" name="Picture 9" descr="C:\Users\1\Downloads\crane (2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795542" y="3979333"/>
            <a:ext cx="2582029" cy="25820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625600" y="914400"/>
          <a:ext cx="7152217" cy="360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336801" y="186266"/>
            <a:ext cx="5935133" cy="6011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Строительные элементы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3933" y="4013200"/>
            <a:ext cx="76115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первую очередь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предлагается демонтаж всех строительных элементов с параллельной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сортировкой на металл, дерево, стекло, пластик.</a:t>
            </a:r>
          </a:p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этого основные строительные конструкции, указанные раннее, направляются на дробильно-сортировочные установки, с целью разделения на отходы бетона и извлечения металлического каркаса. </a:t>
            </a:r>
          </a:p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1\Downloads\recycling-containe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08238" y="4859866"/>
            <a:ext cx="2234895" cy="22348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19518" y="-1"/>
            <a:ext cx="7446682" cy="672253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Отходы бетона после переработки на дробильно-сортировочной установке и доведения до определенной фракции предлагается использовать в дорожном строительстве. Например, при отсыпке дорожного полотна.</a:t>
            </a:r>
          </a:p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Отходы металла, извлечённые из строительных конструкций, а также при демонтаже элементов, направляются через пункты приёма металлолома на переработку (переплавку) для последующего использования в металлургической промышленности.</a:t>
            </a:r>
          </a:p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Отходы кровли можно использовать в дорожном строительстве при изготовлении асфальтобетонной смеси.</a:t>
            </a:r>
          </a:p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\Downloads\ro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264400" y="821267"/>
            <a:ext cx="1540935" cy="1385222"/>
          </a:xfrm>
          <a:prstGeom prst="rect">
            <a:avLst/>
          </a:prstGeom>
          <a:noFill/>
        </p:spPr>
      </p:pic>
      <p:pic>
        <p:nvPicPr>
          <p:cNvPr id="3075" name="Picture 3" descr="C:\Users\1\Downloads\metal-ge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2" y="3108690"/>
            <a:ext cx="1811866" cy="1539509"/>
          </a:xfrm>
          <a:prstGeom prst="rect">
            <a:avLst/>
          </a:prstGeom>
          <a:noFill/>
        </p:spPr>
      </p:pic>
      <p:pic>
        <p:nvPicPr>
          <p:cNvPr id="3076" name="Picture 4" descr="C:\Users\1\Downloads\asphal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78130" y="5046134"/>
            <a:ext cx="1921933" cy="1921933"/>
          </a:xfrm>
          <a:prstGeom prst="rect">
            <a:avLst/>
          </a:prstGeom>
          <a:noFill/>
        </p:spPr>
      </p:pic>
      <p:pic>
        <p:nvPicPr>
          <p:cNvPr id="3078" name="Picture 6" descr="C:\Users\1\Downloads\road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916282" y="5763882"/>
            <a:ext cx="1094118" cy="10941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78000" y="118533"/>
            <a:ext cx="7203017" cy="6519333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Отходы </a:t>
            </a:r>
            <a:r>
              <a:rPr lang="ru-RU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дерева после переработки можно использовать в </a:t>
            </a:r>
            <a:r>
              <a:rPr lang="ru-RU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древесной промышленности. Например, для изготовления фанеры и (или) </a:t>
            </a:r>
            <a:r>
              <a:rPr lang="ru-RU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древесностружечных </a:t>
            </a:r>
            <a:r>
              <a:rPr lang="ru-RU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панелей.</a:t>
            </a:r>
            <a:endParaRPr lang="ru-RU" sz="2400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Отходы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стекла 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пластика через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пункты приёма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направляются переработку с целью изготовления предметов бытового и хозяйственного назначения.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100" name="Picture 4" descr="C:\Users\1\Downloads\wood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1" y="1693331"/>
            <a:ext cx="2074332" cy="1969083"/>
          </a:xfrm>
          <a:prstGeom prst="rect">
            <a:avLst/>
          </a:prstGeom>
          <a:noFill/>
        </p:spPr>
      </p:pic>
      <p:pic>
        <p:nvPicPr>
          <p:cNvPr id="4101" name="Picture 5" descr="C:\Users\1\Downloads\woo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8933" y="1667934"/>
            <a:ext cx="1778000" cy="1778000"/>
          </a:xfrm>
          <a:prstGeom prst="rect">
            <a:avLst/>
          </a:prstGeom>
          <a:noFill/>
        </p:spPr>
      </p:pic>
      <p:pic>
        <p:nvPicPr>
          <p:cNvPr id="4102" name="Picture 6" descr="C:\Users\1\Downloads\soi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5054599"/>
            <a:ext cx="1608667" cy="1608667"/>
          </a:xfrm>
          <a:prstGeom prst="rect">
            <a:avLst/>
          </a:prstGeom>
          <a:noFill/>
        </p:spPr>
      </p:pic>
      <p:pic>
        <p:nvPicPr>
          <p:cNvPr id="4103" name="Picture 7" descr="C:\Users\1\Downloads\bucke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4474" y="5494867"/>
            <a:ext cx="1092199" cy="10921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7984" y="1769534"/>
            <a:ext cx="7616016" cy="1761066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наличие в регионе дробильно-сортировочных установок и объектов переработки отходов, а также организации транспортной инфраструктуры можно минимизировать воздействие отходов строительства и сноса на окружающую среду, путём вовлечения их в повторное использование как в строительном производстве, так и в других сферах.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1\Downloads\gre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5139" y="3412066"/>
            <a:ext cx="2708927" cy="27089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31185" y="1448796"/>
            <a:ext cx="6995832" cy="47112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/>
          </a:p>
        </p:txBody>
      </p:sp>
      <p:pic>
        <p:nvPicPr>
          <p:cNvPr id="6146" name="Picture 2" descr="C:\Users\1\Downloads\thank-you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4939" y="2768599"/>
            <a:ext cx="3183061" cy="318306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581</TotalTime>
  <Words>329</Words>
  <Application>Microsoft Office PowerPoint</Application>
  <PresentationFormat>Экран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Водно-зеленый каркас и зеленая архитектура </vt:lpstr>
      <vt:lpstr>Первый вариант задачи, согласно которому необходимо выбрать в моём городе объект, подлежащий сносу, и разработать систему утилизации строительных конструкций в целях их повторного использования при строительстве и производстве товаров и материалов. </vt:lpstr>
      <vt:lpstr>Слайд 3</vt:lpstr>
      <vt:lpstr>Слайд 4</vt:lpstr>
      <vt:lpstr>Слайд 5</vt:lpstr>
      <vt:lpstr>Слайд 6</vt:lpstr>
      <vt:lpstr>При наличие в регионе дробильно-сортировочных установок и объектов переработки отходов, а также организации транспортной инфраструктуры можно минимизировать воздействие отходов строительства и сноса на окружающую среду, путём вовлечения их в повторное использование как в строительном производстве, так и в других сферах. </vt:lpstr>
      <vt:lpstr>Слайд 8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1</cp:lastModifiedBy>
  <cp:revision>68</cp:revision>
  <dcterms:created xsi:type="dcterms:W3CDTF">2016-11-18T14:12:19Z</dcterms:created>
  <dcterms:modified xsi:type="dcterms:W3CDTF">2020-09-06T13:56:50Z</dcterms:modified>
</cp:coreProperties>
</file>